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5" r:id="rId24"/>
    <p:sldId id="27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>
      <p:cViewPr varScale="1">
        <p:scale>
          <a:sx n="61" d="100"/>
          <a:sy n="61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6912768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CONCORRENZA PERFETTA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bene omogeneo (es. agri, tessile)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domanda dell’impresa piatta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impresa </a:t>
            </a:r>
            <a:r>
              <a:rPr lang="it-IT" sz="4000" dirty="0" err="1" smtClean="0">
                <a:solidFill>
                  <a:srgbClr val="7030A0"/>
                </a:solidFill>
              </a:rPr>
              <a:t>price-taking</a:t>
            </a:r>
            <a:r>
              <a:rPr lang="it-IT" sz="4000" dirty="0" smtClean="0">
                <a:solidFill>
                  <a:srgbClr val="7030A0"/>
                </a:solidFill>
              </a:rPr>
              <a:t/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decide solo la quantità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in equilibrio P=MC  (e D=S)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Pareto-efficienza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>
                <a:solidFill>
                  <a:srgbClr val="7030A0"/>
                </a:solidFill>
              </a:rPr>
              <a:t/>
            </a:r>
            <a:br>
              <a:rPr lang="it-IT" sz="4000" dirty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00B050"/>
                </a:solidFill>
              </a:rPr>
              <a:t>*</a:t>
            </a:r>
            <a:r>
              <a:rPr lang="it-IT" sz="4000" dirty="0">
                <a:solidFill>
                  <a:srgbClr val="00B050"/>
                </a:solidFill>
              </a:rPr>
              <a:t>EEG, I e II </a:t>
            </a:r>
            <a:r>
              <a:rPr lang="it-IT" sz="4000" dirty="0" err="1">
                <a:solidFill>
                  <a:srgbClr val="00B050"/>
                </a:solidFill>
              </a:rPr>
              <a:t>Th</a:t>
            </a:r>
            <a:r>
              <a:rPr lang="it-IT" sz="4000" dirty="0">
                <a:solidFill>
                  <a:srgbClr val="00B050"/>
                </a:solidFill>
              </a:rPr>
              <a:t> Economia </a:t>
            </a:r>
            <a:r>
              <a:rPr lang="it-IT" sz="4000" dirty="0" smtClean="0">
                <a:solidFill>
                  <a:srgbClr val="00B050"/>
                </a:solidFill>
              </a:rPr>
              <a:t>Benessere</a:t>
            </a:r>
            <a:br>
              <a:rPr lang="it-IT" sz="4000" dirty="0" smtClean="0">
                <a:solidFill>
                  <a:srgbClr val="00B050"/>
                </a:solidFill>
              </a:rPr>
            </a:br>
            <a:r>
              <a:rPr lang="it-IT" sz="4000" dirty="0" smtClean="0">
                <a:solidFill>
                  <a:srgbClr val="00B050"/>
                </a:solidFill>
              </a:rPr>
              <a:t>(scambi immediati e impersonali, </a:t>
            </a:r>
            <a:r>
              <a:rPr lang="it-IT" sz="4000" dirty="0" smtClean="0">
                <a:solidFill>
                  <a:srgbClr val="00B050"/>
                </a:solidFill>
              </a:rPr>
              <a:t>no contratti incompleti, cap</a:t>
            </a:r>
            <a:r>
              <a:rPr lang="it-IT" sz="4000" dirty="0" smtClean="0">
                <a:solidFill>
                  <a:srgbClr val="00B050"/>
                </a:solidFill>
              </a:rPr>
              <a:t>.6, </a:t>
            </a:r>
            <a:r>
              <a:rPr lang="it-IT" sz="4000" dirty="0" smtClean="0">
                <a:solidFill>
                  <a:srgbClr val="00B050"/>
                </a:solidFill>
              </a:rPr>
              <a:t>no </a:t>
            </a:r>
            <a:r>
              <a:rPr lang="it-IT" sz="4000" dirty="0" err="1" smtClean="0">
                <a:solidFill>
                  <a:srgbClr val="00B050"/>
                </a:solidFill>
              </a:rPr>
              <a:t>ext</a:t>
            </a:r>
            <a:r>
              <a:rPr lang="it-IT" sz="4000" dirty="0" smtClean="0">
                <a:solidFill>
                  <a:srgbClr val="00B050"/>
                </a:solidFill>
              </a:rPr>
              <a:t> →</a:t>
            </a:r>
            <a:r>
              <a:rPr lang="it-IT" sz="4000" dirty="0" err="1" smtClean="0">
                <a:solidFill>
                  <a:srgbClr val="00B050"/>
                </a:solidFill>
              </a:rPr>
              <a:t>cap</a:t>
            </a:r>
            <a:r>
              <a:rPr lang="it-IT" sz="4000" dirty="0" smtClean="0">
                <a:solidFill>
                  <a:srgbClr val="00B050"/>
                </a:solidFill>
              </a:rPr>
              <a:t> 12)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62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it-IT" dirty="0" smtClean="0"/>
              <a:t>Tg domanda e </a:t>
            </a:r>
            <a:r>
              <a:rPr lang="it-IT" dirty="0" err="1" smtClean="0"/>
              <a:t>isoprofitto</a:t>
            </a:r>
            <a:r>
              <a:rPr lang="it-IT" dirty="0" smtClean="0"/>
              <a:t> → P=MC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l’impresa sceglie solo Q, </a:t>
            </a:r>
            <a:r>
              <a:rPr lang="it-IT" dirty="0" err="1" smtClean="0"/>
              <a:t>isoprofitto</a:t>
            </a:r>
            <a:r>
              <a:rPr lang="it-IT" dirty="0" smtClean="0"/>
              <a:t> inutile, no </a:t>
            </a:r>
            <a:r>
              <a:rPr lang="it-IT" dirty="0" err="1" smtClean="0"/>
              <a:t>trade</a:t>
            </a:r>
            <a:r>
              <a:rPr lang="it-IT" dirty="0" smtClean="0"/>
              <a:t>-off P e Q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P&gt;MC → Q ↑</a:t>
            </a:r>
            <a:br>
              <a:rPr lang="it-IT" dirty="0" smtClean="0"/>
            </a:br>
            <a:r>
              <a:rPr lang="it-IT" dirty="0" smtClean="0"/>
              <a:t>P&lt;MC → Q ↓</a:t>
            </a:r>
            <a:br>
              <a:rPr lang="it-IT" dirty="0" smtClean="0"/>
            </a:br>
            <a:r>
              <a:rPr lang="it-IT" dirty="0" smtClean="0"/>
              <a:t>Max ∏=PQ-C(Q)→ MR (=P) = MC</a:t>
            </a:r>
            <a:br>
              <a:rPr lang="it-IT" dirty="0" smtClean="0"/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NO ∏=P(Q)-C(Q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) [monopolio]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ttistini\Dropbox\CORE\Figure\cap-8\figura-8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92100"/>
            <a:ext cx="92075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5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ttistini\Dropbox\CORE\Figure\cap-8\figura-8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34950"/>
            <a:ext cx="92329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1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OFFERTA DELL’IMPRESA</a:t>
            </a:r>
            <a:r>
              <a:rPr lang="it-IT" dirty="0" smtClean="0"/>
              <a:t>: MC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OFFERTA DELL’INDUSTRIA</a:t>
            </a:r>
            <a:r>
              <a:rPr lang="it-IT" dirty="0" smtClean="0"/>
              <a:t>: somma delle singole offerte delle imprese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SE PROFITTO ECONOMICO POSITIVO (≠ PROFITTO NORMALE) → entrano nuove imprese, ↑ Q, ↓ P (CAP 11)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18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ttistini\Dropbox\CORE\Figure\cap-8\figura-8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12750"/>
            <a:ext cx="878205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5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GUADAGNI DALLO SCAMBIO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0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ttistini\Dropbox\CORE\Figure\cap-8\figura-8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44500"/>
            <a:ext cx="878205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7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50363" cy="6858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Guadagni dallo scambio esauriti (WTP e MC)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Pareto efficienza e </a:t>
            </a:r>
            <a:r>
              <a:rPr lang="it-IT" dirty="0" err="1" smtClean="0">
                <a:solidFill>
                  <a:srgbClr val="C00000"/>
                </a:solidFill>
              </a:rPr>
              <a:t>ottimalità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7030A0"/>
                </a:solidFill>
              </a:rPr>
              <a:t>No perdita secca di monopolio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(ma nemmeno VARIETA’ → </a:t>
            </a:r>
            <a:r>
              <a:rPr lang="it-IT" dirty="0" err="1" smtClean="0">
                <a:solidFill>
                  <a:srgbClr val="7030A0"/>
                </a:solidFill>
              </a:rPr>
              <a:t>conc</a:t>
            </a:r>
            <a:r>
              <a:rPr lang="it-IT" dirty="0" smtClean="0">
                <a:solidFill>
                  <a:srgbClr val="7030A0"/>
                </a:solidFill>
              </a:rPr>
              <a:t>. </a:t>
            </a:r>
            <a:r>
              <a:rPr lang="it-IT" dirty="0" err="1" smtClean="0">
                <a:solidFill>
                  <a:srgbClr val="7030A0"/>
                </a:solidFill>
              </a:rPr>
              <a:t>Monop</a:t>
            </a:r>
            <a:r>
              <a:rPr lang="it-IT" dirty="0" smtClean="0">
                <a:solidFill>
                  <a:srgbClr val="7030A0"/>
                </a:solidFill>
              </a:rPr>
              <a:t>)</a:t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</a:rPr>
              <a:t>Ma: contratti incompleti (CAP. 6, 9,10) mercati incompleti (esternalità, CAP 12) e equità (CAP. 5, 11)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42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ttistini\Dropbox\CORE\Figure\cap-8\figura-8-1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2050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2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4. CONCLUSIONI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FF0000"/>
                </a:solidFill>
              </a:rPr>
              <a:t>DOES IT MATTER?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/>
              <a:t>bollette a 30 gg (</a:t>
            </a:r>
            <a:r>
              <a:rPr lang="it-IT" dirty="0" smtClean="0">
                <a:solidFill>
                  <a:schemeClr val="accent2"/>
                </a:solidFill>
              </a:rPr>
              <a:t>COLLUSIONE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scorporo rete TIM (</a:t>
            </a:r>
            <a:r>
              <a:rPr lang="it-IT" dirty="0" smtClean="0">
                <a:solidFill>
                  <a:schemeClr val="accent2"/>
                </a:solidFill>
              </a:rPr>
              <a:t>MONOPOLIO NATURALE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breaking up FB, Google e Amazon (</a:t>
            </a:r>
            <a:r>
              <a:rPr lang="it-IT" dirty="0" smtClean="0">
                <a:solidFill>
                  <a:schemeClr val="accent2"/>
                </a:solidFill>
              </a:rPr>
              <a:t>ABUSO DI POSIZIONE DOMINANTE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prezzo del petrolio (</a:t>
            </a:r>
            <a:r>
              <a:rPr lang="it-IT" dirty="0" smtClean="0">
                <a:solidFill>
                  <a:schemeClr val="accent2"/>
                </a:solidFill>
              </a:rPr>
              <a:t>CARTELLO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liberalizzazioni e privatizzazioni anni’90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smtClean="0">
                <a:solidFill>
                  <a:schemeClr val="accent2"/>
                </a:solidFill>
              </a:rPr>
              <a:t>banche, utilities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protezionismo e CI (</a:t>
            </a:r>
            <a:r>
              <a:rPr lang="it-IT" dirty="0" smtClean="0">
                <a:solidFill>
                  <a:schemeClr val="accent2"/>
                </a:solidFill>
              </a:rPr>
              <a:t>il mondo è un’economia chiusa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78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CONCORRENZA PERFETTA Ǝ?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chemeClr val="accent2"/>
                </a:solidFill>
              </a:rPr>
              <a:t>Due test: prezzo unico e P=MC</a:t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/>
              <a:t>Condizioni restrittive (es. scala minima </a:t>
            </a:r>
            <a:r>
              <a:rPr lang="it-IT" dirty="0" err="1" smtClean="0"/>
              <a:t>nn</a:t>
            </a:r>
            <a:r>
              <a:rPr lang="it-IT" dirty="0" smtClean="0"/>
              <a:t> troppo alta + AOTL)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Caso estremo come monopolio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Concorrenza monopolistica caso intermedio e normale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71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24936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689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ttistini\Dropbox\CORE\Figure\cap-8\figura-8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01600"/>
            <a:ext cx="9169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8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52028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1. CURVA DI OFFERTA e EQUILIBRIO DI MERCATO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Es. libro usato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7459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59850" cy="60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97950" cy="63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8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ttistini\Dropbox\CORE\Figure\cap-8\figura-8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04664"/>
            <a:ext cx="89027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03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D: WTP; S: WTA (prezzo di riserva)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ES: </a:t>
            </a:r>
            <a:r>
              <a:rPr lang="it-IT" dirty="0"/>
              <a:t>P ↓</a:t>
            </a:r>
            <a:br>
              <a:rPr lang="it-IT" dirty="0"/>
            </a:br>
            <a:r>
              <a:rPr lang="it-IT" dirty="0" smtClean="0"/>
              <a:t>ED: </a:t>
            </a:r>
            <a:r>
              <a:rPr lang="it-IT" dirty="0"/>
              <a:t>P ↑</a:t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EQUILIBRIO: D=S, no tendenza al ∆ (</a:t>
            </a:r>
            <a:r>
              <a:rPr lang="it-IT" dirty="0" smtClean="0">
                <a:solidFill>
                  <a:schemeClr val="accent2"/>
                </a:solidFill>
              </a:rPr>
              <a:t>NASH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market clearing, prezzo unico</a:t>
            </a:r>
            <a:br>
              <a:rPr lang="it-IT" dirty="0" smtClean="0"/>
            </a:br>
            <a:r>
              <a:rPr lang="it-IT" dirty="0" smtClean="0"/>
              <a:t>no potere di mercato (</a:t>
            </a:r>
            <a:r>
              <a:rPr lang="it-IT" dirty="0" err="1" smtClean="0"/>
              <a:t>price-taking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</a:rPr>
              <a:t>*esperimenti: con info su P e ripetizioni ci si arriva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(*banditore)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14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PRODUZIONE  e EQUILIBRIO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Es. panetterie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130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ttistini\Dropbox\CORE\Figure\cap-8\figura-8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7975"/>
            <a:ext cx="8997950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65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</Words>
  <Application>Microsoft Office PowerPoint</Application>
  <PresentationFormat>Presentazione su schermo (4:3)</PresentationFormat>
  <Paragraphs>13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di Office</vt:lpstr>
      <vt:lpstr> CONCORRENZA PERFETTA  bene omogeneo (es. agri, tessile) domanda dell’impresa piatta impresa price-taking decide solo la quantità in equilibrio P=MC  (e D=S) Pareto-efficienza  *EEG, I e II Th Economia Benessere (scambi immediati e impersonali, no contratti incompleti, cap.6, no ext →cap 12) </vt:lpstr>
      <vt:lpstr>  DOES IT MATTER? bollette a 30 gg (COLLUSIONE) scorporo rete TIM (MONOPOLIO NATURALE) breaking up FB, Google e Amazon (ABUSO DI POSIZIONE DOMINANTE) prezzo del petrolio (CARTELLO) liberalizzazioni e privatizzazioni anni’90 (banche, utilities) protezionismo e CI (il mondo è un’economia chiusa)  </vt:lpstr>
      <vt:lpstr>1. CURVA DI OFFERTA e EQUILIBRIO DI MERCATO</vt:lpstr>
      <vt:lpstr>Presentazione standard di PowerPoint</vt:lpstr>
      <vt:lpstr>Presentazione standard di PowerPoint</vt:lpstr>
      <vt:lpstr>Presentazione standard di PowerPoint</vt:lpstr>
      <vt:lpstr> D: WTP; S: WTA (prezzo di riserva) ES: P ↓ ED: P ↑  EQUILIBRIO: D=S, no tendenza al ∆ (NASH) market clearing, prezzo unico no potere di mercato (price-taking) *esperimenti: con info su P e ripetizioni ci si arriva (*banditore) </vt:lpstr>
      <vt:lpstr>2. PRODUZIONE  e EQUILIBRIO</vt:lpstr>
      <vt:lpstr>Presentazione standard di PowerPoint</vt:lpstr>
      <vt:lpstr>Tg domanda e isoprofitto → P=MC  l’impresa sceglie solo Q, isoprofitto inutile, no trade-off P e Q  P&gt;MC → Q ↑ P&lt;MC → Q ↓ Max ∏=PQ-C(Q)→ MR (=P) = MC NO ∏=P(Q)-C(Q) [monopolio]</vt:lpstr>
      <vt:lpstr>Presentazione standard di PowerPoint</vt:lpstr>
      <vt:lpstr>Presentazione standard di PowerPoint</vt:lpstr>
      <vt:lpstr>OFFERTA DELL’IMPRESA: MC  OFFERTA DELL’INDUSTRIA: somma delle singole offerte delle imprese   SE PROFITTO ECONOMICO POSITIVO (≠ PROFITTO NORMALE) → entrano nuove imprese, ↑ Q, ↓ P (CAP 11)</vt:lpstr>
      <vt:lpstr>Presentazione standard di PowerPoint</vt:lpstr>
      <vt:lpstr>3. GUADAGNI DALLO SCAMBIO</vt:lpstr>
      <vt:lpstr>Presentazione standard di PowerPoint</vt:lpstr>
      <vt:lpstr>Guadagni dallo scambio esauriti (WTP e MC) Pareto efficienza e ottimalità  No perdita secca di monopolio (ma nemmeno VARIETA’ → conc. Monop)  Ma: contratti incompleti (CAP. 6, 9,10) mercati incompleti (esternalità, CAP 12) e equità (CAP. 5, 11) </vt:lpstr>
      <vt:lpstr>Presentazione standard di PowerPoint</vt:lpstr>
      <vt:lpstr>4. CONCLUSIONI</vt:lpstr>
      <vt:lpstr>CONCORRENZA PERFETTA Ǝ?  Due test: prezzo unico e P=MC Condizioni restrittive (es. scala minima nn troppo alta + AOTL)  Caso estremo come monopolio  Concorrenza monopolistica caso intermedio e normale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User</cp:lastModifiedBy>
  <cp:revision>27</cp:revision>
  <dcterms:created xsi:type="dcterms:W3CDTF">2014-10-06T11:34:06Z</dcterms:created>
  <dcterms:modified xsi:type="dcterms:W3CDTF">2018-05-09T06:28:54Z</dcterms:modified>
</cp:coreProperties>
</file>