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1" r:id="rId2"/>
    <p:sldId id="289" r:id="rId3"/>
    <p:sldId id="256" r:id="rId4"/>
    <p:sldId id="257" r:id="rId5"/>
    <p:sldId id="258" r:id="rId6"/>
    <p:sldId id="259" r:id="rId7"/>
    <p:sldId id="260" r:id="rId8"/>
    <p:sldId id="261" r:id="rId9"/>
    <p:sldId id="290" r:id="rId10"/>
    <p:sldId id="299" r:id="rId11"/>
    <p:sldId id="291" r:id="rId12"/>
    <p:sldId id="292" r:id="rId13"/>
    <p:sldId id="293" r:id="rId14"/>
    <p:sldId id="294" r:id="rId15"/>
    <p:sldId id="262" r:id="rId16"/>
    <p:sldId id="263" r:id="rId17"/>
    <p:sldId id="264" r:id="rId18"/>
    <p:sldId id="296" r:id="rId19"/>
    <p:sldId id="277" r:id="rId20"/>
    <p:sldId id="268" r:id="rId21"/>
    <p:sldId id="297" r:id="rId22"/>
    <p:sldId id="298" r:id="rId23"/>
    <p:sldId id="269" r:id="rId24"/>
    <p:sldId id="270" r:id="rId25"/>
    <p:sldId id="300" r:id="rId26"/>
    <p:sldId id="301" r:id="rId27"/>
    <p:sldId id="302" r:id="rId28"/>
    <p:sldId id="284" r:id="rId29"/>
    <p:sldId id="283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63802-9B06-4C90-BAB8-E5EEC7FDF838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F0202-69BD-48E9-81B5-5AD0397CCA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98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19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33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553200" y="1513"/>
            <a:ext cx="2590800" cy="888651"/>
          </a:xfrm>
          <a:prstGeom prst="rect">
            <a:avLst/>
          </a:prstGeom>
          <a:solidFill>
            <a:srgbClr val="F0F0F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787878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513"/>
            <a:ext cx="7220676" cy="888651"/>
          </a:xfrm>
          <a:prstGeom prst="rect">
            <a:avLst/>
          </a:prstGeom>
          <a:solidFill>
            <a:srgbClr val="E64017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64017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7872" y="272113"/>
            <a:ext cx="5985933" cy="347448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2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ore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6" y="9062"/>
            <a:ext cx="1923324" cy="8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7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890166"/>
            <a:ext cx="9144000" cy="904569"/>
          </a:xfrm>
          <a:prstGeom prst="rect">
            <a:avLst/>
          </a:prstGeom>
          <a:solidFill>
            <a:srgbClr val="E64017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E64017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7871" y="1043025"/>
            <a:ext cx="8181727" cy="508699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20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553200" y="1513"/>
            <a:ext cx="2590800" cy="888651"/>
          </a:xfrm>
          <a:prstGeom prst="rect">
            <a:avLst/>
          </a:prstGeom>
          <a:solidFill>
            <a:srgbClr val="F0F0F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787878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7" y="1794734"/>
            <a:ext cx="9143999" cy="50632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7" name="Picture 6" descr="Core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6" y="9062"/>
            <a:ext cx="1923324" cy="8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5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97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00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67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8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00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4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4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0F63-E7B4-437F-AC09-15D255046D31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2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85800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rgbClr val="C00000"/>
                </a:solidFill>
              </a:rPr>
              <a:t>CAP 6  W&gt;W* (</a:t>
            </a:r>
            <a:r>
              <a:rPr lang="it-IT" dirty="0" smtClean="0">
                <a:solidFill>
                  <a:srgbClr val="7030A0"/>
                </a:solidFill>
              </a:rPr>
              <a:t>ES, disoccupazione</a:t>
            </a:r>
            <a:r>
              <a:rPr lang="it-IT" dirty="0" smtClean="0">
                <a:solidFill>
                  <a:srgbClr val="C00000"/>
                </a:solidFill>
              </a:rPr>
              <a:t>)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/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CAP 7 P=</a:t>
            </a:r>
            <a:r>
              <a:rPr lang="it-IT" dirty="0" err="1" smtClean="0">
                <a:solidFill>
                  <a:srgbClr val="C00000"/>
                </a:solidFill>
              </a:rPr>
              <a:t>Pmax</a:t>
            </a:r>
            <a:r>
              <a:rPr lang="it-IT" dirty="0" smtClean="0">
                <a:solidFill>
                  <a:srgbClr val="C00000"/>
                </a:solidFill>
              </a:rPr>
              <a:t> (</a:t>
            </a:r>
            <a:r>
              <a:rPr lang="it-IT" dirty="0" smtClean="0">
                <a:solidFill>
                  <a:srgbClr val="7030A0"/>
                </a:solidFill>
              </a:rPr>
              <a:t>profitto, rendita, no S</a:t>
            </a:r>
            <a:r>
              <a:rPr lang="it-IT" dirty="0" smtClean="0">
                <a:solidFill>
                  <a:srgbClr val="C00000"/>
                </a:solidFill>
              </a:rPr>
              <a:t>)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/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CAP 8 P=MC (</a:t>
            </a:r>
            <a:r>
              <a:rPr lang="it-IT" dirty="0">
                <a:solidFill>
                  <a:srgbClr val="7030A0"/>
                </a:solidFill>
              </a:rPr>
              <a:t>breve periodo, </a:t>
            </a:r>
            <a:r>
              <a:rPr lang="it-IT" dirty="0" smtClean="0">
                <a:solidFill>
                  <a:srgbClr val="7030A0"/>
                </a:solidFill>
              </a:rPr>
              <a:t>Pareto-efficienza, esaurimento guadagni dello scambio, D </a:t>
            </a:r>
            <a:r>
              <a:rPr lang="it-IT" dirty="0" smtClean="0">
                <a:solidFill>
                  <a:srgbClr val="C00000"/>
                </a:solidFill>
              </a:rPr>
              <a:t>e S)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/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CAP 11 P=MC=</a:t>
            </a:r>
            <a:r>
              <a:rPr lang="it-IT" dirty="0" err="1" smtClean="0">
                <a:solidFill>
                  <a:srgbClr val="C00000"/>
                </a:solidFill>
              </a:rPr>
              <a:t>Acmin</a:t>
            </a:r>
            <a:r>
              <a:rPr lang="it-IT" dirty="0" smtClean="0">
                <a:solidFill>
                  <a:srgbClr val="C00000"/>
                </a:solidFill>
              </a:rPr>
              <a:t> (</a:t>
            </a:r>
            <a:r>
              <a:rPr lang="it-IT" dirty="0" smtClean="0">
                <a:solidFill>
                  <a:srgbClr val="7030A0"/>
                </a:solidFill>
              </a:rPr>
              <a:t>lungo periodo, ∏=0; MES, efficienza tecnica</a:t>
            </a:r>
            <a:r>
              <a:rPr lang="it-IT" dirty="0" smtClean="0">
                <a:solidFill>
                  <a:srgbClr val="C00000"/>
                </a:solidFill>
              </a:rPr>
              <a:t>)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3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61664"/>
          <p:cNvGrpSpPr/>
          <p:nvPr/>
        </p:nvGrpSpPr>
        <p:grpSpPr>
          <a:xfrm>
            <a:off x="971600" y="274638"/>
            <a:ext cx="7704856" cy="6322714"/>
            <a:chOff x="-1" y="0"/>
            <a:chExt cx="3873888" cy="2343598"/>
          </a:xfrm>
        </p:grpSpPr>
        <p:sp>
          <p:nvSpPr>
            <p:cNvPr id="4" name="Shape 70796"/>
            <p:cNvSpPr/>
            <p:nvPr/>
          </p:nvSpPr>
          <p:spPr>
            <a:xfrm>
              <a:off x="413664" y="1964740"/>
              <a:ext cx="2975610" cy="0"/>
            </a:xfrm>
            <a:custGeom>
              <a:avLst/>
              <a:gdLst/>
              <a:ahLst/>
              <a:cxnLst/>
              <a:rect l="0" t="0" r="0" b="0"/>
              <a:pathLst>
                <a:path w="2975610">
                  <a:moveTo>
                    <a:pt x="0" y="0"/>
                  </a:moveTo>
                  <a:lnTo>
                    <a:pt x="2975610" y="0"/>
                  </a:lnTo>
                </a:path>
              </a:pathLst>
            </a:custGeom>
            <a:ln w="2875" cap="sq">
              <a:round/>
            </a:ln>
          </p:spPr>
          <p:style>
            <a:lnRef idx="1">
              <a:srgbClr val="BCBE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Shape 70797"/>
            <p:cNvSpPr/>
            <p:nvPr/>
          </p:nvSpPr>
          <p:spPr>
            <a:xfrm>
              <a:off x="413664" y="1686610"/>
              <a:ext cx="2975610" cy="0"/>
            </a:xfrm>
            <a:custGeom>
              <a:avLst/>
              <a:gdLst/>
              <a:ahLst/>
              <a:cxnLst/>
              <a:rect l="0" t="0" r="0" b="0"/>
              <a:pathLst>
                <a:path w="2975610">
                  <a:moveTo>
                    <a:pt x="0" y="0"/>
                  </a:moveTo>
                  <a:lnTo>
                    <a:pt x="2975610" y="0"/>
                  </a:lnTo>
                </a:path>
              </a:pathLst>
            </a:custGeom>
            <a:ln w="2875" cap="sq">
              <a:round/>
            </a:ln>
          </p:spPr>
          <p:style>
            <a:lnRef idx="1">
              <a:srgbClr val="BCBE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" name="Shape 70798"/>
            <p:cNvSpPr/>
            <p:nvPr/>
          </p:nvSpPr>
          <p:spPr>
            <a:xfrm>
              <a:off x="413664" y="1407210"/>
              <a:ext cx="2975610" cy="0"/>
            </a:xfrm>
            <a:custGeom>
              <a:avLst/>
              <a:gdLst/>
              <a:ahLst/>
              <a:cxnLst/>
              <a:rect l="0" t="0" r="0" b="0"/>
              <a:pathLst>
                <a:path w="2975610">
                  <a:moveTo>
                    <a:pt x="0" y="0"/>
                  </a:moveTo>
                  <a:lnTo>
                    <a:pt x="2975610" y="0"/>
                  </a:lnTo>
                </a:path>
              </a:pathLst>
            </a:custGeom>
            <a:ln w="2875" cap="sq">
              <a:round/>
            </a:ln>
          </p:spPr>
          <p:style>
            <a:lnRef idx="1">
              <a:srgbClr val="BCBE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7" name="Shape 70799"/>
            <p:cNvSpPr/>
            <p:nvPr/>
          </p:nvSpPr>
          <p:spPr>
            <a:xfrm>
              <a:off x="413664" y="1129080"/>
              <a:ext cx="2975610" cy="0"/>
            </a:xfrm>
            <a:custGeom>
              <a:avLst/>
              <a:gdLst/>
              <a:ahLst/>
              <a:cxnLst/>
              <a:rect l="0" t="0" r="0" b="0"/>
              <a:pathLst>
                <a:path w="2975610">
                  <a:moveTo>
                    <a:pt x="0" y="0"/>
                  </a:moveTo>
                  <a:lnTo>
                    <a:pt x="2975610" y="0"/>
                  </a:lnTo>
                </a:path>
              </a:pathLst>
            </a:custGeom>
            <a:ln w="2875" cap="sq">
              <a:round/>
            </a:ln>
          </p:spPr>
          <p:style>
            <a:lnRef idx="1">
              <a:srgbClr val="BCBE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Shape 70800"/>
            <p:cNvSpPr/>
            <p:nvPr/>
          </p:nvSpPr>
          <p:spPr>
            <a:xfrm>
              <a:off x="413664" y="850950"/>
              <a:ext cx="2975610" cy="0"/>
            </a:xfrm>
            <a:custGeom>
              <a:avLst/>
              <a:gdLst/>
              <a:ahLst/>
              <a:cxnLst/>
              <a:rect l="0" t="0" r="0" b="0"/>
              <a:pathLst>
                <a:path w="2975610">
                  <a:moveTo>
                    <a:pt x="0" y="0"/>
                  </a:moveTo>
                  <a:lnTo>
                    <a:pt x="2975610" y="0"/>
                  </a:lnTo>
                </a:path>
              </a:pathLst>
            </a:custGeom>
            <a:ln w="2875" cap="sq">
              <a:round/>
            </a:ln>
          </p:spPr>
          <p:style>
            <a:lnRef idx="1">
              <a:srgbClr val="BCBE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Shape 70801"/>
            <p:cNvSpPr/>
            <p:nvPr/>
          </p:nvSpPr>
          <p:spPr>
            <a:xfrm>
              <a:off x="413664" y="571550"/>
              <a:ext cx="2975610" cy="0"/>
            </a:xfrm>
            <a:custGeom>
              <a:avLst/>
              <a:gdLst/>
              <a:ahLst/>
              <a:cxnLst/>
              <a:rect l="0" t="0" r="0" b="0"/>
              <a:pathLst>
                <a:path w="2975610">
                  <a:moveTo>
                    <a:pt x="0" y="0"/>
                  </a:moveTo>
                  <a:lnTo>
                    <a:pt x="2975610" y="0"/>
                  </a:lnTo>
                </a:path>
              </a:pathLst>
            </a:custGeom>
            <a:ln w="2875" cap="sq">
              <a:round/>
            </a:ln>
          </p:spPr>
          <p:style>
            <a:lnRef idx="1">
              <a:srgbClr val="BCBE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Shape 70802"/>
            <p:cNvSpPr/>
            <p:nvPr/>
          </p:nvSpPr>
          <p:spPr>
            <a:xfrm>
              <a:off x="413664" y="293420"/>
              <a:ext cx="2975610" cy="0"/>
            </a:xfrm>
            <a:custGeom>
              <a:avLst/>
              <a:gdLst/>
              <a:ahLst/>
              <a:cxnLst/>
              <a:rect l="0" t="0" r="0" b="0"/>
              <a:pathLst>
                <a:path w="2975610">
                  <a:moveTo>
                    <a:pt x="0" y="0"/>
                  </a:moveTo>
                  <a:lnTo>
                    <a:pt x="2975610" y="0"/>
                  </a:lnTo>
                </a:path>
              </a:pathLst>
            </a:custGeom>
            <a:ln w="2875" cap="sq">
              <a:round/>
            </a:ln>
          </p:spPr>
          <p:style>
            <a:lnRef idx="1">
              <a:srgbClr val="BCBE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Shape 70803"/>
            <p:cNvSpPr/>
            <p:nvPr/>
          </p:nvSpPr>
          <p:spPr>
            <a:xfrm>
              <a:off x="2426614" y="767130"/>
              <a:ext cx="951230" cy="1427480"/>
            </a:xfrm>
            <a:custGeom>
              <a:avLst/>
              <a:gdLst/>
              <a:ahLst/>
              <a:cxnLst/>
              <a:rect l="0" t="0" r="0" b="0"/>
              <a:pathLst>
                <a:path w="951230" h="1427480">
                  <a:moveTo>
                    <a:pt x="0" y="1427480"/>
                  </a:moveTo>
                  <a:lnTo>
                    <a:pt x="41910" y="1197610"/>
                  </a:lnTo>
                  <a:lnTo>
                    <a:pt x="92710" y="919480"/>
                  </a:lnTo>
                  <a:lnTo>
                    <a:pt x="156210" y="671830"/>
                  </a:lnTo>
                  <a:lnTo>
                    <a:pt x="181610" y="688340"/>
                  </a:lnTo>
                  <a:lnTo>
                    <a:pt x="203200" y="640080"/>
                  </a:lnTo>
                  <a:lnTo>
                    <a:pt x="254000" y="501650"/>
                  </a:lnTo>
                  <a:lnTo>
                    <a:pt x="270510" y="478790"/>
                  </a:lnTo>
                  <a:lnTo>
                    <a:pt x="285750" y="525780"/>
                  </a:lnTo>
                  <a:lnTo>
                    <a:pt x="304800" y="575310"/>
                  </a:lnTo>
                  <a:lnTo>
                    <a:pt x="320040" y="607060"/>
                  </a:lnTo>
                  <a:lnTo>
                    <a:pt x="349250" y="618490"/>
                  </a:lnTo>
                  <a:lnTo>
                    <a:pt x="368300" y="586740"/>
                  </a:lnTo>
                  <a:lnTo>
                    <a:pt x="383540" y="586740"/>
                  </a:lnTo>
                  <a:lnTo>
                    <a:pt x="402590" y="525780"/>
                  </a:lnTo>
                  <a:lnTo>
                    <a:pt x="422910" y="516890"/>
                  </a:lnTo>
                  <a:lnTo>
                    <a:pt x="438150" y="462280"/>
                  </a:lnTo>
                  <a:lnTo>
                    <a:pt x="478790" y="415290"/>
                  </a:lnTo>
                  <a:lnTo>
                    <a:pt x="497840" y="415290"/>
                  </a:lnTo>
                  <a:lnTo>
                    <a:pt x="520700" y="392430"/>
                  </a:lnTo>
                  <a:lnTo>
                    <a:pt x="542290" y="405130"/>
                  </a:lnTo>
                  <a:lnTo>
                    <a:pt x="553720" y="365760"/>
                  </a:lnTo>
                  <a:lnTo>
                    <a:pt x="594360" y="330200"/>
                  </a:lnTo>
                  <a:lnTo>
                    <a:pt x="612140" y="279400"/>
                  </a:lnTo>
                  <a:lnTo>
                    <a:pt x="626110" y="279400"/>
                  </a:lnTo>
                  <a:lnTo>
                    <a:pt x="654050" y="241300"/>
                  </a:lnTo>
                  <a:lnTo>
                    <a:pt x="715010" y="203200"/>
                  </a:lnTo>
                  <a:lnTo>
                    <a:pt x="745490" y="129540"/>
                  </a:lnTo>
                  <a:lnTo>
                    <a:pt x="801370" y="74930"/>
                  </a:lnTo>
                  <a:lnTo>
                    <a:pt x="840740" y="93980"/>
                  </a:lnTo>
                  <a:lnTo>
                    <a:pt x="871220" y="50800"/>
                  </a:lnTo>
                  <a:lnTo>
                    <a:pt x="892810" y="30480"/>
                  </a:lnTo>
                  <a:lnTo>
                    <a:pt x="910590" y="30480"/>
                  </a:lnTo>
                  <a:lnTo>
                    <a:pt x="932180" y="0"/>
                  </a:lnTo>
                  <a:lnTo>
                    <a:pt x="951230" y="0"/>
                  </a:lnTo>
                </a:path>
              </a:pathLst>
            </a:custGeom>
            <a:ln w="8985" cap="sq">
              <a:round/>
            </a:ln>
          </p:spPr>
          <p:style>
            <a:lnRef idx="1">
              <a:srgbClr val="3A53A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Shape 70804"/>
            <p:cNvSpPr/>
            <p:nvPr/>
          </p:nvSpPr>
          <p:spPr>
            <a:xfrm>
              <a:off x="383184" y="293420"/>
              <a:ext cx="27940" cy="0"/>
            </a:xfrm>
            <a:custGeom>
              <a:avLst/>
              <a:gdLst/>
              <a:ahLst/>
              <a:cxnLst/>
              <a:rect l="0" t="0" r="0" b="0"/>
              <a:pathLst>
                <a:path w="27940">
                  <a:moveTo>
                    <a:pt x="27940" y="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3" name="Shape 70805"/>
            <p:cNvSpPr/>
            <p:nvPr/>
          </p:nvSpPr>
          <p:spPr>
            <a:xfrm>
              <a:off x="383184" y="1129080"/>
              <a:ext cx="27940" cy="0"/>
            </a:xfrm>
            <a:custGeom>
              <a:avLst/>
              <a:gdLst/>
              <a:ahLst/>
              <a:cxnLst/>
              <a:rect l="0" t="0" r="0" b="0"/>
              <a:pathLst>
                <a:path w="27940">
                  <a:moveTo>
                    <a:pt x="27940" y="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4" name="Shape 70806"/>
            <p:cNvSpPr/>
            <p:nvPr/>
          </p:nvSpPr>
          <p:spPr>
            <a:xfrm>
              <a:off x="383184" y="1686610"/>
              <a:ext cx="27940" cy="0"/>
            </a:xfrm>
            <a:custGeom>
              <a:avLst/>
              <a:gdLst/>
              <a:ahLst/>
              <a:cxnLst/>
              <a:rect l="0" t="0" r="0" b="0"/>
              <a:pathLst>
                <a:path w="27940">
                  <a:moveTo>
                    <a:pt x="27940" y="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Shape 70807"/>
            <p:cNvSpPr/>
            <p:nvPr/>
          </p:nvSpPr>
          <p:spPr>
            <a:xfrm>
              <a:off x="383184" y="2244140"/>
              <a:ext cx="27940" cy="0"/>
            </a:xfrm>
            <a:custGeom>
              <a:avLst/>
              <a:gdLst/>
              <a:ahLst/>
              <a:cxnLst/>
              <a:rect l="0" t="0" r="0" b="0"/>
              <a:pathLst>
                <a:path w="27940">
                  <a:moveTo>
                    <a:pt x="27940" y="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Shape 70808"/>
            <p:cNvSpPr/>
            <p:nvPr/>
          </p:nvSpPr>
          <p:spPr>
            <a:xfrm>
              <a:off x="411124" y="293420"/>
              <a:ext cx="0" cy="1950720"/>
            </a:xfrm>
            <a:custGeom>
              <a:avLst/>
              <a:gdLst/>
              <a:ahLst/>
              <a:cxnLst/>
              <a:rect l="0" t="0" r="0" b="0"/>
              <a:pathLst>
                <a:path h="1950720">
                  <a:moveTo>
                    <a:pt x="0" y="195072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7" name="Rectangle 70809"/>
            <p:cNvSpPr/>
            <p:nvPr/>
          </p:nvSpPr>
          <p:spPr>
            <a:xfrm rot="-5399999">
              <a:off x="38917" y="1969451"/>
              <a:ext cx="77023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70810"/>
            <p:cNvSpPr/>
            <p:nvPr/>
          </p:nvSpPr>
          <p:spPr>
            <a:xfrm rot="-5399999">
              <a:off x="52700" y="1924814"/>
              <a:ext cx="49457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70811"/>
            <p:cNvSpPr/>
            <p:nvPr/>
          </p:nvSpPr>
          <p:spPr>
            <a:xfrm rot="-5399999">
              <a:off x="41011" y="1875025"/>
              <a:ext cx="7283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70812"/>
            <p:cNvSpPr/>
            <p:nvPr/>
          </p:nvSpPr>
          <p:spPr>
            <a:xfrm rot="-5399999">
              <a:off x="44390" y="1823793"/>
              <a:ext cx="66077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70813"/>
            <p:cNvSpPr/>
            <p:nvPr/>
          </p:nvSpPr>
          <p:spPr>
            <a:xfrm rot="-5399999">
              <a:off x="44390" y="1772993"/>
              <a:ext cx="66077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70814"/>
            <p:cNvSpPr/>
            <p:nvPr/>
          </p:nvSpPr>
          <p:spPr>
            <a:xfrm rot="-5399999">
              <a:off x="38985" y="1718058"/>
              <a:ext cx="76888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70815"/>
            <p:cNvSpPr/>
            <p:nvPr/>
          </p:nvSpPr>
          <p:spPr>
            <a:xfrm rot="-5399999">
              <a:off x="61213" y="1681866"/>
              <a:ext cx="32431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70816"/>
            <p:cNvSpPr/>
            <p:nvPr/>
          </p:nvSpPr>
          <p:spPr>
            <a:xfrm rot="-5399999">
              <a:off x="38714" y="1635238"/>
              <a:ext cx="77429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70817"/>
            <p:cNvSpPr/>
            <p:nvPr/>
          </p:nvSpPr>
          <p:spPr>
            <a:xfrm rot="-5399999">
              <a:off x="41011" y="1579115"/>
              <a:ext cx="7283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70818"/>
            <p:cNvSpPr/>
            <p:nvPr/>
          </p:nvSpPr>
          <p:spPr>
            <a:xfrm rot="-5399999">
              <a:off x="52700" y="1536194"/>
              <a:ext cx="49456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70819"/>
            <p:cNvSpPr/>
            <p:nvPr/>
          </p:nvSpPr>
          <p:spPr>
            <a:xfrm rot="-5399999">
              <a:off x="61213" y="1506607"/>
              <a:ext cx="32430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70820"/>
            <p:cNvSpPr/>
            <p:nvPr/>
          </p:nvSpPr>
          <p:spPr>
            <a:xfrm rot="-5399999">
              <a:off x="38985" y="1460248"/>
              <a:ext cx="76888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70821"/>
            <p:cNvSpPr/>
            <p:nvPr/>
          </p:nvSpPr>
          <p:spPr>
            <a:xfrm rot="-5399999">
              <a:off x="40606" y="1403450"/>
              <a:ext cx="73645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70822"/>
            <p:cNvSpPr/>
            <p:nvPr/>
          </p:nvSpPr>
          <p:spPr>
            <a:xfrm rot="-5399999">
              <a:off x="52700" y="1359664"/>
              <a:ext cx="49456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70823"/>
            <p:cNvSpPr/>
            <p:nvPr/>
          </p:nvSpPr>
          <p:spPr>
            <a:xfrm rot="-5399999">
              <a:off x="59524" y="1328387"/>
              <a:ext cx="35809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70824"/>
            <p:cNvSpPr/>
            <p:nvPr/>
          </p:nvSpPr>
          <p:spPr>
            <a:xfrm rot="-5399999">
              <a:off x="57362" y="1299556"/>
              <a:ext cx="40133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70825"/>
            <p:cNvSpPr/>
            <p:nvPr/>
          </p:nvSpPr>
          <p:spPr>
            <a:xfrm rot="-5399999">
              <a:off x="41011" y="1251455"/>
              <a:ext cx="7283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70826"/>
            <p:cNvSpPr/>
            <p:nvPr/>
          </p:nvSpPr>
          <p:spPr>
            <a:xfrm rot="-5399999">
              <a:off x="64051" y="1219885"/>
              <a:ext cx="26755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70827"/>
            <p:cNvSpPr/>
            <p:nvPr/>
          </p:nvSpPr>
          <p:spPr>
            <a:xfrm rot="-5399999">
              <a:off x="61213" y="1196727"/>
              <a:ext cx="32430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70828"/>
            <p:cNvSpPr/>
            <p:nvPr/>
          </p:nvSpPr>
          <p:spPr>
            <a:xfrm rot="-5399999">
              <a:off x="38917" y="1151570"/>
              <a:ext cx="77023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 i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70829"/>
            <p:cNvSpPr/>
            <p:nvPr/>
          </p:nvSpPr>
          <p:spPr>
            <a:xfrm rot="-5399999">
              <a:off x="61213" y="1115447"/>
              <a:ext cx="32430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70830"/>
            <p:cNvSpPr/>
            <p:nvPr/>
          </p:nvSpPr>
          <p:spPr>
            <a:xfrm rot="-5399999">
              <a:off x="57091" y="1087195"/>
              <a:ext cx="4067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70831"/>
            <p:cNvSpPr/>
            <p:nvPr/>
          </p:nvSpPr>
          <p:spPr>
            <a:xfrm rot="-5399999">
              <a:off x="43917" y="1043540"/>
              <a:ext cx="6702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$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70832"/>
            <p:cNvSpPr/>
            <p:nvPr/>
          </p:nvSpPr>
          <p:spPr>
            <a:xfrm rot="-5399999">
              <a:off x="61213" y="1010037"/>
              <a:ext cx="32430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70833"/>
            <p:cNvSpPr/>
            <p:nvPr/>
          </p:nvSpPr>
          <p:spPr>
            <a:xfrm rot="-5399999">
              <a:off x="41281" y="965975"/>
              <a:ext cx="7229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70834"/>
            <p:cNvSpPr/>
            <p:nvPr/>
          </p:nvSpPr>
          <p:spPr>
            <a:xfrm rot="-5399999">
              <a:off x="41281" y="911365"/>
              <a:ext cx="7229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70835"/>
            <p:cNvSpPr/>
            <p:nvPr/>
          </p:nvSpPr>
          <p:spPr>
            <a:xfrm rot="-5399999">
              <a:off x="41281" y="855485"/>
              <a:ext cx="7229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70836"/>
            <p:cNvSpPr/>
            <p:nvPr/>
          </p:nvSpPr>
          <p:spPr>
            <a:xfrm rot="-5399999">
              <a:off x="41281" y="800875"/>
              <a:ext cx="7229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70837"/>
            <p:cNvSpPr/>
            <p:nvPr/>
          </p:nvSpPr>
          <p:spPr>
            <a:xfrm rot="-5399999">
              <a:off x="61213" y="766197"/>
              <a:ext cx="32430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70838"/>
            <p:cNvSpPr/>
            <p:nvPr/>
          </p:nvSpPr>
          <p:spPr>
            <a:xfrm rot="-5399999">
              <a:off x="38714" y="719568"/>
              <a:ext cx="77428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0839"/>
            <p:cNvSpPr/>
            <p:nvPr/>
          </p:nvSpPr>
          <p:spPr>
            <a:xfrm rot="-5399999">
              <a:off x="41011" y="663445"/>
              <a:ext cx="7283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70840"/>
            <p:cNvSpPr/>
            <p:nvPr/>
          </p:nvSpPr>
          <p:spPr>
            <a:xfrm rot="-5399999">
              <a:off x="52700" y="620523"/>
              <a:ext cx="49456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70841"/>
            <p:cNvSpPr/>
            <p:nvPr/>
          </p:nvSpPr>
          <p:spPr>
            <a:xfrm rot="-5399999">
              <a:off x="61213" y="590936"/>
              <a:ext cx="32430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70842"/>
            <p:cNvSpPr/>
            <p:nvPr/>
          </p:nvSpPr>
          <p:spPr>
            <a:xfrm rot="-5399999">
              <a:off x="38985" y="544578"/>
              <a:ext cx="76888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70843"/>
            <p:cNvSpPr/>
            <p:nvPr/>
          </p:nvSpPr>
          <p:spPr>
            <a:xfrm rot="-5399999">
              <a:off x="40606" y="487779"/>
              <a:ext cx="7364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70844"/>
            <p:cNvSpPr/>
            <p:nvPr/>
          </p:nvSpPr>
          <p:spPr>
            <a:xfrm rot="-5399999">
              <a:off x="52700" y="443994"/>
              <a:ext cx="49456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0845"/>
            <p:cNvSpPr/>
            <p:nvPr/>
          </p:nvSpPr>
          <p:spPr>
            <a:xfrm rot="-5399999">
              <a:off x="59524" y="412718"/>
              <a:ext cx="35809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70846"/>
            <p:cNvSpPr/>
            <p:nvPr/>
          </p:nvSpPr>
          <p:spPr>
            <a:xfrm rot="-5399999">
              <a:off x="57362" y="382616"/>
              <a:ext cx="40132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70847"/>
            <p:cNvSpPr/>
            <p:nvPr/>
          </p:nvSpPr>
          <p:spPr>
            <a:xfrm rot="-5399999">
              <a:off x="41011" y="335785"/>
              <a:ext cx="7283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70848"/>
            <p:cNvSpPr/>
            <p:nvPr/>
          </p:nvSpPr>
          <p:spPr>
            <a:xfrm rot="-5399999">
              <a:off x="57091" y="297256"/>
              <a:ext cx="40674" cy="15485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800" b="1">
                  <a:solidFill>
                    <a:srgbClr val="EE222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Shape 70903"/>
            <p:cNvSpPr/>
            <p:nvPr/>
          </p:nvSpPr>
          <p:spPr>
            <a:xfrm>
              <a:off x="3313074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58" name="Shape 70904"/>
            <p:cNvSpPr/>
            <p:nvPr/>
          </p:nvSpPr>
          <p:spPr>
            <a:xfrm>
              <a:off x="2925725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59" name="Shape 70905"/>
            <p:cNvSpPr/>
            <p:nvPr/>
          </p:nvSpPr>
          <p:spPr>
            <a:xfrm>
              <a:off x="2345335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0" name="Shape 70906"/>
            <p:cNvSpPr/>
            <p:nvPr/>
          </p:nvSpPr>
          <p:spPr>
            <a:xfrm>
              <a:off x="1957984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1" name="Shape 70907"/>
            <p:cNvSpPr/>
            <p:nvPr/>
          </p:nvSpPr>
          <p:spPr>
            <a:xfrm>
              <a:off x="1571904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2" name="Shape 70908"/>
            <p:cNvSpPr/>
            <p:nvPr/>
          </p:nvSpPr>
          <p:spPr>
            <a:xfrm>
              <a:off x="1377595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3" name="Shape 70909"/>
            <p:cNvSpPr/>
            <p:nvPr/>
          </p:nvSpPr>
          <p:spPr>
            <a:xfrm>
              <a:off x="1184554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4" name="Shape 70910"/>
            <p:cNvSpPr/>
            <p:nvPr/>
          </p:nvSpPr>
          <p:spPr>
            <a:xfrm>
              <a:off x="991514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5" name="Shape 70911"/>
            <p:cNvSpPr/>
            <p:nvPr/>
          </p:nvSpPr>
          <p:spPr>
            <a:xfrm>
              <a:off x="798474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6" name="Shape 70912"/>
            <p:cNvSpPr/>
            <p:nvPr/>
          </p:nvSpPr>
          <p:spPr>
            <a:xfrm>
              <a:off x="604164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7" name="Shape 70913"/>
            <p:cNvSpPr/>
            <p:nvPr/>
          </p:nvSpPr>
          <p:spPr>
            <a:xfrm>
              <a:off x="411124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8" name="Shape 70914"/>
            <p:cNvSpPr/>
            <p:nvPr/>
          </p:nvSpPr>
          <p:spPr>
            <a:xfrm>
              <a:off x="411124" y="293420"/>
              <a:ext cx="2978150" cy="1950720"/>
            </a:xfrm>
            <a:custGeom>
              <a:avLst/>
              <a:gdLst/>
              <a:ahLst/>
              <a:cxnLst/>
              <a:rect l="0" t="0" r="0" b="0"/>
              <a:pathLst>
                <a:path w="2978150" h="1950720">
                  <a:moveTo>
                    <a:pt x="0" y="1950720"/>
                  </a:moveTo>
                  <a:lnTo>
                    <a:pt x="2978150" y="1950720"/>
                  </a:lnTo>
                  <a:lnTo>
                    <a:pt x="297815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69" name="Shape 70915"/>
            <p:cNvSpPr/>
            <p:nvPr/>
          </p:nvSpPr>
          <p:spPr>
            <a:xfrm>
              <a:off x="2592985" y="866190"/>
              <a:ext cx="0" cy="240030"/>
            </a:xfrm>
            <a:custGeom>
              <a:avLst/>
              <a:gdLst/>
              <a:ahLst/>
              <a:cxnLst/>
              <a:rect l="0" t="0" r="0" b="0"/>
              <a:pathLst>
                <a:path h="240030">
                  <a:moveTo>
                    <a:pt x="0" y="240030"/>
                  </a:moveTo>
                  <a:lnTo>
                    <a:pt x="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70" name="Shape 70916"/>
            <p:cNvSpPr/>
            <p:nvPr/>
          </p:nvSpPr>
          <p:spPr>
            <a:xfrm>
              <a:off x="2567585" y="1080821"/>
              <a:ext cx="52070" cy="33020"/>
            </a:xfrm>
            <a:custGeom>
              <a:avLst/>
              <a:gdLst/>
              <a:ahLst/>
              <a:cxnLst/>
              <a:rect l="0" t="0" r="0" b="0"/>
              <a:pathLst>
                <a:path w="52070" h="33020">
                  <a:moveTo>
                    <a:pt x="3810" y="0"/>
                  </a:moveTo>
                  <a:lnTo>
                    <a:pt x="25400" y="24130"/>
                  </a:lnTo>
                  <a:lnTo>
                    <a:pt x="46990" y="0"/>
                  </a:lnTo>
                  <a:lnTo>
                    <a:pt x="52070" y="5080"/>
                  </a:lnTo>
                  <a:lnTo>
                    <a:pt x="25400" y="33020"/>
                  </a:lnTo>
                  <a:lnTo>
                    <a:pt x="0" y="5080"/>
                  </a:lnTo>
                  <a:lnTo>
                    <a:pt x="38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95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71" name="Shape 70917"/>
            <p:cNvSpPr/>
            <p:nvPr/>
          </p:nvSpPr>
          <p:spPr>
            <a:xfrm>
              <a:off x="2721255" y="307390"/>
              <a:ext cx="0" cy="241300"/>
            </a:xfrm>
            <a:custGeom>
              <a:avLst/>
              <a:gdLst/>
              <a:ahLst/>
              <a:cxnLst/>
              <a:rect l="0" t="0" r="0" b="0"/>
              <a:pathLst>
                <a:path h="241300">
                  <a:moveTo>
                    <a:pt x="0" y="241300"/>
                  </a:moveTo>
                  <a:lnTo>
                    <a:pt x="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72" name="Shape 70918"/>
            <p:cNvSpPr/>
            <p:nvPr/>
          </p:nvSpPr>
          <p:spPr>
            <a:xfrm>
              <a:off x="2695855" y="523290"/>
              <a:ext cx="52070" cy="33020"/>
            </a:xfrm>
            <a:custGeom>
              <a:avLst/>
              <a:gdLst/>
              <a:ahLst/>
              <a:cxnLst/>
              <a:rect l="0" t="0" r="0" b="0"/>
              <a:pathLst>
                <a:path w="52070" h="33020">
                  <a:moveTo>
                    <a:pt x="5080" y="0"/>
                  </a:moveTo>
                  <a:lnTo>
                    <a:pt x="26670" y="22860"/>
                  </a:lnTo>
                  <a:lnTo>
                    <a:pt x="46990" y="0"/>
                  </a:lnTo>
                  <a:lnTo>
                    <a:pt x="52070" y="3810"/>
                  </a:lnTo>
                  <a:lnTo>
                    <a:pt x="26670" y="33020"/>
                  </a:lnTo>
                  <a:lnTo>
                    <a:pt x="0" y="3810"/>
                  </a:lnTo>
                  <a:lnTo>
                    <a:pt x="5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95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73" name="Shape 70919"/>
            <p:cNvSpPr/>
            <p:nvPr/>
          </p:nvSpPr>
          <p:spPr>
            <a:xfrm>
              <a:off x="3229255" y="199440"/>
              <a:ext cx="0" cy="349250"/>
            </a:xfrm>
            <a:custGeom>
              <a:avLst/>
              <a:gdLst/>
              <a:ahLst/>
              <a:cxnLst/>
              <a:rect l="0" t="0" r="0" b="0"/>
              <a:pathLst>
                <a:path h="349250">
                  <a:moveTo>
                    <a:pt x="0" y="349250"/>
                  </a:moveTo>
                  <a:lnTo>
                    <a:pt x="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74" name="Shape 70920"/>
            <p:cNvSpPr/>
            <p:nvPr/>
          </p:nvSpPr>
          <p:spPr>
            <a:xfrm>
              <a:off x="3203855" y="523290"/>
              <a:ext cx="52070" cy="33020"/>
            </a:xfrm>
            <a:custGeom>
              <a:avLst/>
              <a:gdLst/>
              <a:ahLst/>
              <a:cxnLst/>
              <a:rect l="0" t="0" r="0" b="0"/>
              <a:pathLst>
                <a:path w="52070" h="33020">
                  <a:moveTo>
                    <a:pt x="3810" y="0"/>
                  </a:moveTo>
                  <a:lnTo>
                    <a:pt x="25400" y="22860"/>
                  </a:lnTo>
                  <a:lnTo>
                    <a:pt x="46990" y="0"/>
                  </a:lnTo>
                  <a:lnTo>
                    <a:pt x="52070" y="3810"/>
                  </a:lnTo>
                  <a:lnTo>
                    <a:pt x="25400" y="33020"/>
                  </a:lnTo>
                  <a:lnTo>
                    <a:pt x="0" y="3810"/>
                  </a:lnTo>
                  <a:lnTo>
                    <a:pt x="38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95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75" name="Rectangle 70921"/>
            <p:cNvSpPr/>
            <p:nvPr/>
          </p:nvSpPr>
          <p:spPr>
            <a:xfrm>
              <a:off x="280314" y="2191588"/>
              <a:ext cx="63257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7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70922"/>
            <p:cNvSpPr/>
            <p:nvPr/>
          </p:nvSpPr>
          <p:spPr>
            <a:xfrm>
              <a:off x="2355495" y="586739"/>
              <a:ext cx="359677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1973-74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0923"/>
            <p:cNvSpPr/>
            <p:nvPr/>
          </p:nvSpPr>
          <p:spPr>
            <a:xfrm>
              <a:off x="2393595" y="674370"/>
              <a:ext cx="311031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it-IT" sz="600" spc="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shock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0924"/>
            <p:cNvSpPr/>
            <p:nvPr/>
          </p:nvSpPr>
          <p:spPr>
            <a:xfrm>
              <a:off x="2267864" y="763270"/>
              <a:ext cx="477847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petrolifero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Shape 70925"/>
            <p:cNvSpPr/>
            <p:nvPr/>
          </p:nvSpPr>
          <p:spPr>
            <a:xfrm>
              <a:off x="2901595" y="866190"/>
              <a:ext cx="0" cy="231140"/>
            </a:xfrm>
            <a:custGeom>
              <a:avLst/>
              <a:gdLst/>
              <a:ahLst/>
              <a:cxnLst/>
              <a:rect l="0" t="0" r="0" b="0"/>
              <a:pathLst>
                <a:path h="231140">
                  <a:moveTo>
                    <a:pt x="0" y="231140"/>
                  </a:moveTo>
                  <a:lnTo>
                    <a:pt x="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0" name="Shape 70926"/>
            <p:cNvSpPr/>
            <p:nvPr/>
          </p:nvSpPr>
          <p:spPr>
            <a:xfrm>
              <a:off x="2876195" y="1071930"/>
              <a:ext cx="52070" cy="33020"/>
            </a:xfrm>
            <a:custGeom>
              <a:avLst/>
              <a:gdLst/>
              <a:ahLst/>
              <a:cxnLst/>
              <a:rect l="0" t="0" r="0" b="0"/>
              <a:pathLst>
                <a:path w="52070" h="33020">
                  <a:moveTo>
                    <a:pt x="5080" y="0"/>
                  </a:moveTo>
                  <a:lnTo>
                    <a:pt x="25400" y="22860"/>
                  </a:lnTo>
                  <a:lnTo>
                    <a:pt x="48260" y="0"/>
                  </a:lnTo>
                  <a:lnTo>
                    <a:pt x="52070" y="3810"/>
                  </a:lnTo>
                  <a:lnTo>
                    <a:pt x="25400" y="33020"/>
                  </a:lnTo>
                  <a:lnTo>
                    <a:pt x="0" y="3810"/>
                  </a:lnTo>
                  <a:lnTo>
                    <a:pt x="5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95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1" name="Rectangle 70927"/>
            <p:cNvSpPr/>
            <p:nvPr/>
          </p:nvSpPr>
          <p:spPr>
            <a:xfrm>
              <a:off x="2881275" y="474980"/>
              <a:ext cx="219515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 b="1" spc="1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1990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70928"/>
            <p:cNvSpPr/>
            <p:nvPr/>
          </p:nvSpPr>
          <p:spPr>
            <a:xfrm>
              <a:off x="2747925" y="566420"/>
              <a:ext cx="567639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Dissoluzione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70929"/>
            <p:cNvSpPr/>
            <p:nvPr/>
          </p:nvSpPr>
          <p:spPr>
            <a:xfrm>
              <a:off x="2840635" y="655320"/>
              <a:ext cx="323091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Unione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70930"/>
            <p:cNvSpPr/>
            <p:nvPr/>
          </p:nvSpPr>
          <p:spPr>
            <a:xfrm>
              <a:off x="2811425" y="744220"/>
              <a:ext cx="401229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Sovietica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Shape 70931"/>
            <p:cNvSpPr/>
            <p:nvPr/>
          </p:nvSpPr>
          <p:spPr>
            <a:xfrm>
              <a:off x="2034184" y="796340"/>
              <a:ext cx="0" cy="241300"/>
            </a:xfrm>
            <a:custGeom>
              <a:avLst/>
              <a:gdLst/>
              <a:ahLst/>
              <a:cxnLst/>
              <a:rect l="0" t="0" r="0" b="0"/>
              <a:pathLst>
                <a:path h="241300">
                  <a:moveTo>
                    <a:pt x="0" y="241300"/>
                  </a:moveTo>
                  <a:lnTo>
                    <a:pt x="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6" name="Shape 70932"/>
            <p:cNvSpPr/>
            <p:nvPr/>
          </p:nvSpPr>
          <p:spPr>
            <a:xfrm>
              <a:off x="2008784" y="1012240"/>
              <a:ext cx="52070" cy="31750"/>
            </a:xfrm>
            <a:custGeom>
              <a:avLst/>
              <a:gdLst/>
              <a:ahLst/>
              <a:cxnLst/>
              <a:rect l="0" t="0" r="0" b="0"/>
              <a:pathLst>
                <a:path w="52070" h="31750">
                  <a:moveTo>
                    <a:pt x="3810" y="0"/>
                  </a:moveTo>
                  <a:lnTo>
                    <a:pt x="25400" y="22860"/>
                  </a:lnTo>
                  <a:lnTo>
                    <a:pt x="46990" y="0"/>
                  </a:lnTo>
                  <a:lnTo>
                    <a:pt x="52070" y="3810"/>
                  </a:lnTo>
                  <a:lnTo>
                    <a:pt x="25400" y="31750"/>
                  </a:lnTo>
                  <a:lnTo>
                    <a:pt x="0" y="3810"/>
                  </a:lnTo>
                  <a:lnTo>
                    <a:pt x="38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95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7" name="Shape 70933"/>
            <p:cNvSpPr/>
            <p:nvPr/>
          </p:nvSpPr>
          <p:spPr>
            <a:xfrm>
              <a:off x="1533804" y="796340"/>
              <a:ext cx="0" cy="241300"/>
            </a:xfrm>
            <a:custGeom>
              <a:avLst/>
              <a:gdLst/>
              <a:ahLst/>
              <a:cxnLst/>
              <a:rect l="0" t="0" r="0" b="0"/>
              <a:pathLst>
                <a:path h="241300">
                  <a:moveTo>
                    <a:pt x="0" y="241300"/>
                  </a:moveTo>
                  <a:lnTo>
                    <a:pt x="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8" name="Shape 70934"/>
            <p:cNvSpPr/>
            <p:nvPr/>
          </p:nvSpPr>
          <p:spPr>
            <a:xfrm>
              <a:off x="1507134" y="1012240"/>
              <a:ext cx="52070" cy="31750"/>
            </a:xfrm>
            <a:custGeom>
              <a:avLst/>
              <a:gdLst/>
              <a:ahLst/>
              <a:cxnLst/>
              <a:rect l="0" t="0" r="0" b="0"/>
              <a:pathLst>
                <a:path w="52070" h="31750">
                  <a:moveTo>
                    <a:pt x="5080" y="0"/>
                  </a:moveTo>
                  <a:lnTo>
                    <a:pt x="26670" y="22860"/>
                  </a:lnTo>
                  <a:lnTo>
                    <a:pt x="48260" y="0"/>
                  </a:lnTo>
                  <a:lnTo>
                    <a:pt x="52070" y="3810"/>
                  </a:lnTo>
                  <a:lnTo>
                    <a:pt x="26670" y="31750"/>
                  </a:lnTo>
                  <a:lnTo>
                    <a:pt x="0" y="3810"/>
                  </a:lnTo>
                  <a:lnTo>
                    <a:pt x="5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95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89" name="Shape 70935"/>
            <p:cNvSpPr/>
            <p:nvPr/>
          </p:nvSpPr>
          <p:spPr>
            <a:xfrm>
              <a:off x="1748434" y="1386890"/>
              <a:ext cx="0" cy="240030"/>
            </a:xfrm>
            <a:custGeom>
              <a:avLst/>
              <a:gdLst/>
              <a:ahLst/>
              <a:cxnLst/>
              <a:rect l="0" t="0" r="0" b="0"/>
              <a:pathLst>
                <a:path h="240030">
                  <a:moveTo>
                    <a:pt x="0" y="240030"/>
                  </a:moveTo>
                  <a:lnTo>
                    <a:pt x="0" y="0"/>
                  </a:lnTo>
                </a:path>
              </a:pathLst>
            </a:custGeom>
            <a:ln w="6110" cap="flat">
              <a:round/>
            </a:ln>
          </p:spPr>
          <p:style>
            <a:lnRef idx="1">
              <a:srgbClr val="93959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90" name="Shape 70936"/>
            <p:cNvSpPr/>
            <p:nvPr/>
          </p:nvSpPr>
          <p:spPr>
            <a:xfrm>
              <a:off x="1723034" y="1601521"/>
              <a:ext cx="52070" cy="33020"/>
            </a:xfrm>
            <a:custGeom>
              <a:avLst/>
              <a:gdLst/>
              <a:ahLst/>
              <a:cxnLst/>
              <a:rect l="0" t="0" r="0" b="0"/>
              <a:pathLst>
                <a:path w="52070" h="33020">
                  <a:moveTo>
                    <a:pt x="5080" y="0"/>
                  </a:moveTo>
                  <a:lnTo>
                    <a:pt x="25400" y="24130"/>
                  </a:lnTo>
                  <a:lnTo>
                    <a:pt x="46990" y="0"/>
                  </a:lnTo>
                  <a:lnTo>
                    <a:pt x="52070" y="5080"/>
                  </a:lnTo>
                  <a:lnTo>
                    <a:pt x="25400" y="33020"/>
                  </a:lnTo>
                  <a:lnTo>
                    <a:pt x="0" y="5080"/>
                  </a:lnTo>
                  <a:lnTo>
                    <a:pt x="50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395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91" name="Rectangle 70937"/>
            <p:cNvSpPr/>
            <p:nvPr/>
          </p:nvSpPr>
          <p:spPr>
            <a:xfrm>
              <a:off x="1372514" y="529589"/>
              <a:ext cx="217894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1918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70938"/>
            <p:cNvSpPr/>
            <p:nvPr/>
          </p:nvSpPr>
          <p:spPr>
            <a:xfrm>
              <a:off x="1537614" y="529589"/>
              <a:ext cx="211610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 spc="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Fine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70939"/>
            <p:cNvSpPr/>
            <p:nvPr/>
          </p:nvSpPr>
          <p:spPr>
            <a:xfrm>
              <a:off x="1390295" y="618489"/>
              <a:ext cx="385317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it-IT" sz="600" spc="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Guerra</a:t>
              </a:r>
              <a:r>
                <a:rPr lang="it-IT" sz="600" spc="1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70940"/>
            <p:cNvSpPr/>
            <p:nvPr/>
          </p:nvSpPr>
          <p:spPr>
            <a:xfrm>
              <a:off x="1376324" y="707389"/>
              <a:ext cx="420789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mondiale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70941"/>
            <p:cNvSpPr/>
            <p:nvPr/>
          </p:nvSpPr>
          <p:spPr>
            <a:xfrm>
              <a:off x="1476654" y="1177289"/>
              <a:ext cx="217894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1929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70942"/>
            <p:cNvSpPr/>
            <p:nvPr/>
          </p:nvSpPr>
          <p:spPr>
            <a:xfrm>
              <a:off x="1641755" y="1177289"/>
              <a:ext cx="540580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 spc="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inizio</a:t>
              </a:r>
              <a:r>
                <a:rPr lang="it-IT" sz="600" spc="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della</a:t>
              </a:r>
              <a:r>
                <a:rPr lang="it-IT" sz="600" spc="1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70943"/>
            <p:cNvSpPr/>
            <p:nvPr/>
          </p:nvSpPr>
          <p:spPr>
            <a:xfrm>
              <a:off x="1476654" y="1264920"/>
              <a:ext cx="906641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Grande</a:t>
              </a:r>
              <a:r>
                <a:rPr lang="it-IT" sz="600" spc="1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Depressione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70944"/>
            <p:cNvSpPr/>
            <p:nvPr/>
          </p:nvSpPr>
          <p:spPr>
            <a:xfrm>
              <a:off x="2972714" y="0"/>
              <a:ext cx="219515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 b="1" spc="1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2008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70945"/>
            <p:cNvSpPr/>
            <p:nvPr/>
          </p:nvSpPr>
          <p:spPr>
            <a:xfrm>
              <a:off x="3137814" y="0"/>
              <a:ext cx="470550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 spc="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inizio crisi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70946"/>
            <p:cNvSpPr/>
            <p:nvPr/>
          </p:nvSpPr>
          <p:spPr>
            <a:xfrm>
              <a:off x="2918105" y="88900"/>
              <a:ext cx="834280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finanziaria</a:t>
              </a:r>
              <a:r>
                <a:rPr lang="it-IT" sz="600" spc="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alobaale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Shape 70947"/>
            <p:cNvSpPr/>
            <p:nvPr/>
          </p:nvSpPr>
          <p:spPr>
            <a:xfrm>
              <a:off x="383184" y="1964740"/>
              <a:ext cx="27940" cy="0"/>
            </a:xfrm>
            <a:custGeom>
              <a:avLst/>
              <a:gdLst/>
              <a:ahLst/>
              <a:cxnLst/>
              <a:rect l="0" t="0" r="0" b="0"/>
              <a:pathLst>
                <a:path w="27940">
                  <a:moveTo>
                    <a:pt x="27940" y="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02" name="Shape 70948"/>
            <p:cNvSpPr/>
            <p:nvPr/>
          </p:nvSpPr>
          <p:spPr>
            <a:xfrm>
              <a:off x="383184" y="1407210"/>
              <a:ext cx="27940" cy="0"/>
            </a:xfrm>
            <a:custGeom>
              <a:avLst/>
              <a:gdLst/>
              <a:ahLst/>
              <a:cxnLst/>
              <a:rect l="0" t="0" r="0" b="0"/>
              <a:pathLst>
                <a:path w="27940">
                  <a:moveTo>
                    <a:pt x="27940" y="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03" name="Shape 70949"/>
            <p:cNvSpPr/>
            <p:nvPr/>
          </p:nvSpPr>
          <p:spPr>
            <a:xfrm>
              <a:off x="383184" y="850950"/>
              <a:ext cx="27940" cy="0"/>
            </a:xfrm>
            <a:custGeom>
              <a:avLst/>
              <a:gdLst/>
              <a:ahLst/>
              <a:cxnLst/>
              <a:rect l="0" t="0" r="0" b="0"/>
              <a:pathLst>
                <a:path w="27940">
                  <a:moveTo>
                    <a:pt x="27940" y="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04" name="Shape 70950"/>
            <p:cNvSpPr/>
            <p:nvPr/>
          </p:nvSpPr>
          <p:spPr>
            <a:xfrm>
              <a:off x="383184" y="571550"/>
              <a:ext cx="27940" cy="0"/>
            </a:xfrm>
            <a:custGeom>
              <a:avLst/>
              <a:gdLst/>
              <a:ahLst/>
              <a:cxnLst/>
              <a:rect l="0" t="0" r="0" b="0"/>
              <a:pathLst>
                <a:path w="27940">
                  <a:moveTo>
                    <a:pt x="27940" y="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05" name="Rectangle 70951"/>
            <p:cNvSpPr/>
            <p:nvPr/>
          </p:nvSpPr>
          <p:spPr>
            <a:xfrm>
              <a:off x="177444" y="240867"/>
              <a:ext cx="189889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7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70952"/>
            <p:cNvSpPr/>
            <p:nvPr/>
          </p:nvSpPr>
          <p:spPr>
            <a:xfrm>
              <a:off x="177444" y="518997"/>
              <a:ext cx="189889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7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tangle 70953"/>
            <p:cNvSpPr/>
            <p:nvPr/>
          </p:nvSpPr>
          <p:spPr>
            <a:xfrm>
              <a:off x="177444" y="798397"/>
              <a:ext cx="189889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7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70954"/>
            <p:cNvSpPr/>
            <p:nvPr/>
          </p:nvSpPr>
          <p:spPr>
            <a:xfrm>
              <a:off x="3474364" y="367867"/>
              <a:ext cx="399523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700" spc="-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120.000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70955"/>
            <p:cNvSpPr/>
            <p:nvPr/>
          </p:nvSpPr>
          <p:spPr>
            <a:xfrm>
              <a:off x="3474364" y="1280998"/>
              <a:ext cx="336976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700" spc="-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60.000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861564"/>
            <p:cNvSpPr/>
            <p:nvPr/>
          </p:nvSpPr>
          <p:spPr>
            <a:xfrm>
              <a:off x="3474364" y="2208098"/>
              <a:ext cx="336976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700" spc="-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30.000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tangle 70957"/>
            <p:cNvSpPr/>
            <p:nvPr/>
          </p:nvSpPr>
          <p:spPr>
            <a:xfrm>
              <a:off x="228244" y="1076527"/>
              <a:ext cx="125804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700" spc="-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958"/>
            <p:cNvSpPr/>
            <p:nvPr/>
          </p:nvSpPr>
          <p:spPr>
            <a:xfrm>
              <a:off x="228244" y="1355927"/>
              <a:ext cx="125804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700" spc="-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70959"/>
            <p:cNvSpPr/>
            <p:nvPr/>
          </p:nvSpPr>
          <p:spPr>
            <a:xfrm>
              <a:off x="228244" y="1634058"/>
              <a:ext cx="125804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700" spc="-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Shape 70960"/>
            <p:cNvSpPr/>
            <p:nvPr/>
          </p:nvSpPr>
          <p:spPr>
            <a:xfrm>
              <a:off x="413664" y="551230"/>
              <a:ext cx="2975610" cy="1558290"/>
            </a:xfrm>
            <a:custGeom>
              <a:avLst/>
              <a:gdLst/>
              <a:ahLst/>
              <a:cxnLst/>
              <a:rect l="0" t="0" r="0" b="0"/>
              <a:pathLst>
                <a:path w="2975610" h="1558290">
                  <a:moveTo>
                    <a:pt x="0" y="1511300"/>
                  </a:moveTo>
                  <a:lnTo>
                    <a:pt x="40640" y="770890"/>
                  </a:lnTo>
                  <a:lnTo>
                    <a:pt x="57150" y="0"/>
                  </a:lnTo>
                  <a:lnTo>
                    <a:pt x="111760" y="1109980"/>
                  </a:lnTo>
                  <a:lnTo>
                    <a:pt x="133350" y="792480"/>
                  </a:lnTo>
                  <a:lnTo>
                    <a:pt x="154940" y="792480"/>
                  </a:lnTo>
                  <a:lnTo>
                    <a:pt x="187960" y="513080"/>
                  </a:lnTo>
                  <a:lnTo>
                    <a:pt x="209550" y="669290"/>
                  </a:lnTo>
                  <a:lnTo>
                    <a:pt x="234950" y="1282700"/>
                  </a:lnTo>
                  <a:lnTo>
                    <a:pt x="248920" y="1360170"/>
                  </a:lnTo>
                  <a:lnTo>
                    <a:pt x="275590" y="1282700"/>
                  </a:lnTo>
                  <a:lnTo>
                    <a:pt x="288290" y="887730"/>
                  </a:lnTo>
                  <a:lnTo>
                    <a:pt x="314960" y="947420"/>
                  </a:lnTo>
                  <a:lnTo>
                    <a:pt x="327660" y="1282700"/>
                  </a:lnTo>
                  <a:lnTo>
                    <a:pt x="350520" y="1386840"/>
                  </a:lnTo>
                  <a:lnTo>
                    <a:pt x="370840" y="1371600"/>
                  </a:lnTo>
                  <a:lnTo>
                    <a:pt x="407670" y="1428750"/>
                  </a:lnTo>
                  <a:lnTo>
                    <a:pt x="427990" y="1337310"/>
                  </a:lnTo>
                  <a:lnTo>
                    <a:pt x="444500" y="1380490"/>
                  </a:lnTo>
                  <a:lnTo>
                    <a:pt x="467360" y="1374140"/>
                  </a:lnTo>
                  <a:lnTo>
                    <a:pt x="480060" y="1414780"/>
                  </a:lnTo>
                  <a:lnTo>
                    <a:pt x="505460" y="1445260"/>
                  </a:lnTo>
                  <a:lnTo>
                    <a:pt x="518160" y="1377950"/>
                  </a:lnTo>
                  <a:lnTo>
                    <a:pt x="538480" y="1347470"/>
                  </a:lnTo>
                  <a:lnTo>
                    <a:pt x="561340" y="1371600"/>
                  </a:lnTo>
                  <a:lnTo>
                    <a:pt x="599440" y="1485900"/>
                  </a:lnTo>
                  <a:lnTo>
                    <a:pt x="623570" y="1445260"/>
                  </a:lnTo>
                  <a:lnTo>
                    <a:pt x="642620" y="1367790"/>
                  </a:lnTo>
                  <a:lnTo>
                    <a:pt x="655320" y="1145540"/>
                  </a:lnTo>
                  <a:lnTo>
                    <a:pt x="678180" y="1212850"/>
                  </a:lnTo>
                  <a:lnTo>
                    <a:pt x="693420" y="1379220"/>
                  </a:lnTo>
                  <a:lnTo>
                    <a:pt x="720090" y="1327150"/>
                  </a:lnTo>
                  <a:lnTo>
                    <a:pt x="735330" y="1217930"/>
                  </a:lnTo>
                  <a:lnTo>
                    <a:pt x="735330" y="1176020"/>
                  </a:lnTo>
                  <a:lnTo>
                    <a:pt x="762000" y="1215390"/>
                  </a:lnTo>
                  <a:lnTo>
                    <a:pt x="796290" y="1388110"/>
                  </a:lnTo>
                  <a:lnTo>
                    <a:pt x="815340" y="1350010"/>
                  </a:lnTo>
                  <a:lnTo>
                    <a:pt x="839470" y="1379220"/>
                  </a:lnTo>
                  <a:lnTo>
                    <a:pt x="852170" y="1470660"/>
                  </a:lnTo>
                  <a:lnTo>
                    <a:pt x="871220" y="1423670"/>
                  </a:lnTo>
                  <a:lnTo>
                    <a:pt x="886460" y="1435100"/>
                  </a:lnTo>
                  <a:lnTo>
                    <a:pt x="910590" y="1422400"/>
                  </a:lnTo>
                  <a:lnTo>
                    <a:pt x="934720" y="1437640"/>
                  </a:lnTo>
                  <a:lnTo>
                    <a:pt x="948690" y="1477010"/>
                  </a:lnTo>
                  <a:lnTo>
                    <a:pt x="972820" y="1477010"/>
                  </a:lnTo>
                  <a:lnTo>
                    <a:pt x="993140" y="1436370"/>
                  </a:lnTo>
                  <a:lnTo>
                    <a:pt x="1004570" y="1371600"/>
                  </a:lnTo>
                  <a:lnTo>
                    <a:pt x="1049020" y="1488440"/>
                  </a:lnTo>
                  <a:lnTo>
                    <a:pt x="1073150" y="1336040"/>
                  </a:lnTo>
                  <a:lnTo>
                    <a:pt x="1085850" y="1282700"/>
                  </a:lnTo>
                  <a:lnTo>
                    <a:pt x="1106170" y="1250950"/>
                  </a:lnTo>
                  <a:lnTo>
                    <a:pt x="1127760" y="1316990"/>
                  </a:lnTo>
                  <a:lnTo>
                    <a:pt x="1141730" y="1165860"/>
                  </a:lnTo>
                  <a:lnTo>
                    <a:pt x="1163320" y="1371600"/>
                  </a:lnTo>
                  <a:lnTo>
                    <a:pt x="1182370" y="1372870"/>
                  </a:lnTo>
                  <a:lnTo>
                    <a:pt x="1205230" y="1435100"/>
                  </a:lnTo>
                  <a:lnTo>
                    <a:pt x="1226820" y="1419860"/>
                  </a:lnTo>
                  <a:lnTo>
                    <a:pt x="1258570" y="1336040"/>
                  </a:lnTo>
                  <a:lnTo>
                    <a:pt x="1282700" y="1437640"/>
                  </a:lnTo>
                  <a:lnTo>
                    <a:pt x="1301750" y="1468120"/>
                  </a:lnTo>
                  <a:lnTo>
                    <a:pt x="1315720" y="1445260"/>
                  </a:lnTo>
                  <a:lnTo>
                    <a:pt x="1337310" y="1456690"/>
                  </a:lnTo>
                  <a:lnTo>
                    <a:pt x="1356360" y="1558290"/>
                  </a:lnTo>
                  <a:lnTo>
                    <a:pt x="1377950" y="1475740"/>
                  </a:lnTo>
                  <a:lnTo>
                    <a:pt x="1399540" y="1524000"/>
                  </a:lnTo>
                  <a:lnTo>
                    <a:pt x="1418590" y="1445260"/>
                  </a:lnTo>
                  <a:lnTo>
                    <a:pt x="1437640" y="1461770"/>
                  </a:lnTo>
                  <a:lnTo>
                    <a:pt x="1461770" y="1424940"/>
                  </a:lnTo>
                  <a:lnTo>
                    <a:pt x="1485900" y="1424940"/>
                  </a:lnTo>
                  <a:lnTo>
                    <a:pt x="1517650" y="1445260"/>
                  </a:lnTo>
                  <a:lnTo>
                    <a:pt x="1541780" y="1451610"/>
                  </a:lnTo>
                  <a:lnTo>
                    <a:pt x="1551940" y="1437640"/>
                  </a:lnTo>
                  <a:lnTo>
                    <a:pt x="1581150" y="1451610"/>
                  </a:lnTo>
                  <a:lnTo>
                    <a:pt x="1590040" y="1468120"/>
                  </a:lnTo>
                  <a:lnTo>
                    <a:pt x="1617980" y="1468120"/>
                  </a:lnTo>
                  <a:lnTo>
                    <a:pt x="1635760" y="1506220"/>
                  </a:lnTo>
                  <a:lnTo>
                    <a:pt x="1651000" y="1506220"/>
                  </a:lnTo>
                  <a:lnTo>
                    <a:pt x="1664970" y="1436370"/>
                  </a:lnTo>
                  <a:lnTo>
                    <a:pt x="1664970" y="1407160"/>
                  </a:lnTo>
                  <a:lnTo>
                    <a:pt x="1690370" y="1419860"/>
                  </a:lnTo>
                  <a:lnTo>
                    <a:pt x="1697990" y="1445260"/>
                  </a:lnTo>
                  <a:lnTo>
                    <a:pt x="1732280" y="1460500"/>
                  </a:lnTo>
                  <a:lnTo>
                    <a:pt x="1746250" y="1475740"/>
                  </a:lnTo>
                  <a:lnTo>
                    <a:pt x="1770380" y="1479550"/>
                  </a:lnTo>
                  <a:lnTo>
                    <a:pt x="1785620" y="1455420"/>
                  </a:lnTo>
                  <a:lnTo>
                    <a:pt x="1844040" y="1457960"/>
                  </a:lnTo>
                  <a:lnTo>
                    <a:pt x="1866900" y="1473200"/>
                  </a:lnTo>
                  <a:lnTo>
                    <a:pt x="1880870" y="1454150"/>
                  </a:lnTo>
                  <a:lnTo>
                    <a:pt x="1906270" y="1455420"/>
                  </a:lnTo>
                  <a:lnTo>
                    <a:pt x="1936750" y="1489710"/>
                  </a:lnTo>
                  <a:lnTo>
                    <a:pt x="2018030" y="1501140"/>
                  </a:lnTo>
                  <a:lnTo>
                    <a:pt x="2070100" y="1517650"/>
                  </a:lnTo>
                  <a:lnTo>
                    <a:pt x="2114550" y="1537970"/>
                  </a:lnTo>
                  <a:lnTo>
                    <a:pt x="2136140" y="1501140"/>
                  </a:lnTo>
                  <a:lnTo>
                    <a:pt x="2157730" y="1498600"/>
                  </a:lnTo>
                  <a:lnTo>
                    <a:pt x="2172970" y="1445260"/>
                  </a:lnTo>
                  <a:lnTo>
                    <a:pt x="2195830" y="904240"/>
                  </a:lnTo>
                  <a:lnTo>
                    <a:pt x="2217420" y="989330"/>
                  </a:lnTo>
                  <a:lnTo>
                    <a:pt x="2236470" y="946150"/>
                  </a:lnTo>
                  <a:lnTo>
                    <a:pt x="2254250" y="935990"/>
                  </a:lnTo>
                  <a:lnTo>
                    <a:pt x="2279650" y="994410"/>
                  </a:lnTo>
                  <a:lnTo>
                    <a:pt x="2289810" y="255270"/>
                  </a:lnTo>
                  <a:lnTo>
                    <a:pt x="2311400" y="205740"/>
                  </a:lnTo>
                  <a:lnTo>
                    <a:pt x="2367280" y="712470"/>
                  </a:lnTo>
                  <a:lnTo>
                    <a:pt x="2413000" y="850900"/>
                  </a:lnTo>
                  <a:lnTo>
                    <a:pt x="2425700" y="1261110"/>
                  </a:lnTo>
                  <a:lnTo>
                    <a:pt x="2451100" y="1144270"/>
                  </a:lnTo>
                  <a:lnTo>
                    <a:pt x="2466340" y="1291590"/>
                  </a:lnTo>
                  <a:lnTo>
                    <a:pt x="2504440" y="1080770"/>
                  </a:lnTo>
                  <a:lnTo>
                    <a:pt x="2520950" y="1209040"/>
                  </a:lnTo>
                  <a:lnTo>
                    <a:pt x="2541270" y="1226820"/>
                  </a:lnTo>
                  <a:lnTo>
                    <a:pt x="2559050" y="1291590"/>
                  </a:lnTo>
                  <a:lnTo>
                    <a:pt x="2583180" y="1339850"/>
                  </a:lnTo>
                  <a:lnTo>
                    <a:pt x="2607310" y="1316990"/>
                  </a:lnTo>
                  <a:lnTo>
                    <a:pt x="2623820" y="1252220"/>
                  </a:lnTo>
                  <a:lnTo>
                    <a:pt x="2646680" y="1292860"/>
                  </a:lnTo>
                  <a:lnTo>
                    <a:pt x="2663190" y="1445260"/>
                  </a:lnTo>
                  <a:lnTo>
                    <a:pt x="2682240" y="1304290"/>
                  </a:lnTo>
                  <a:lnTo>
                    <a:pt x="2696210" y="1126490"/>
                  </a:lnTo>
                  <a:lnTo>
                    <a:pt x="2713990" y="1176020"/>
                  </a:lnTo>
                  <a:lnTo>
                    <a:pt x="2713990" y="1235710"/>
                  </a:lnTo>
                  <a:lnTo>
                    <a:pt x="2741930" y="1235710"/>
                  </a:lnTo>
                  <a:lnTo>
                    <a:pt x="2757170" y="1172210"/>
                  </a:lnTo>
                  <a:lnTo>
                    <a:pt x="2774950" y="1045210"/>
                  </a:lnTo>
                  <a:lnTo>
                    <a:pt x="2790190" y="866140"/>
                  </a:lnTo>
                  <a:lnTo>
                    <a:pt x="2807970" y="673100"/>
                  </a:lnTo>
                  <a:lnTo>
                    <a:pt x="2835910" y="534670"/>
                  </a:lnTo>
                  <a:lnTo>
                    <a:pt x="2848610" y="196850"/>
                  </a:lnTo>
                  <a:lnTo>
                    <a:pt x="2875280" y="744220"/>
                  </a:lnTo>
                  <a:lnTo>
                    <a:pt x="2896870" y="488950"/>
                  </a:lnTo>
                  <a:lnTo>
                    <a:pt x="2913380" y="50800"/>
                  </a:lnTo>
                  <a:lnTo>
                    <a:pt x="2941320" y="86360"/>
                  </a:lnTo>
                  <a:lnTo>
                    <a:pt x="2956560" y="153670"/>
                  </a:lnTo>
                  <a:lnTo>
                    <a:pt x="2975610" y="314960"/>
                  </a:lnTo>
                </a:path>
              </a:pathLst>
            </a:custGeom>
            <a:ln w="8985" cap="flat">
              <a:miter lim="100000"/>
            </a:ln>
          </p:spPr>
          <p:style>
            <a:lnRef idx="1">
              <a:srgbClr val="EE222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15" name="Shape 70961"/>
            <p:cNvSpPr/>
            <p:nvPr/>
          </p:nvSpPr>
          <p:spPr>
            <a:xfrm>
              <a:off x="3118764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16" name="Shape 70962"/>
            <p:cNvSpPr/>
            <p:nvPr/>
          </p:nvSpPr>
          <p:spPr>
            <a:xfrm>
              <a:off x="2732685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17" name="Shape 70963"/>
            <p:cNvSpPr/>
            <p:nvPr/>
          </p:nvSpPr>
          <p:spPr>
            <a:xfrm>
              <a:off x="2538375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18" name="Shape 70964"/>
            <p:cNvSpPr/>
            <p:nvPr/>
          </p:nvSpPr>
          <p:spPr>
            <a:xfrm>
              <a:off x="2152294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19" name="Shape 70965"/>
            <p:cNvSpPr/>
            <p:nvPr/>
          </p:nvSpPr>
          <p:spPr>
            <a:xfrm>
              <a:off x="1764944" y="2246680"/>
              <a:ext cx="0" cy="26670"/>
            </a:xfrm>
            <a:custGeom>
              <a:avLst/>
              <a:gdLst/>
              <a:ahLst/>
              <a:cxnLst/>
              <a:rect l="0" t="0" r="0" b="0"/>
              <a:pathLst>
                <a:path h="26670">
                  <a:moveTo>
                    <a:pt x="0" y="0"/>
                  </a:moveTo>
                  <a:lnTo>
                    <a:pt x="0" y="2667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20" name="Rectangle 70966"/>
            <p:cNvSpPr/>
            <p:nvPr/>
          </p:nvSpPr>
          <p:spPr>
            <a:xfrm>
              <a:off x="228244" y="1913458"/>
              <a:ext cx="125804" cy="1355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700" spc="-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Shape 70967"/>
            <p:cNvSpPr/>
            <p:nvPr/>
          </p:nvSpPr>
          <p:spPr>
            <a:xfrm>
              <a:off x="3389274" y="1331010"/>
              <a:ext cx="26670" cy="0"/>
            </a:xfrm>
            <a:custGeom>
              <a:avLst/>
              <a:gdLst/>
              <a:ahLst/>
              <a:cxnLst/>
              <a:rect l="0" t="0" r="0" b="0"/>
              <a:pathLst>
                <a:path w="26670">
                  <a:moveTo>
                    <a:pt x="26670" y="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22" name="Shape 70968"/>
            <p:cNvSpPr/>
            <p:nvPr/>
          </p:nvSpPr>
          <p:spPr>
            <a:xfrm>
              <a:off x="3389274" y="408990"/>
              <a:ext cx="26670" cy="0"/>
            </a:xfrm>
            <a:custGeom>
              <a:avLst/>
              <a:gdLst/>
              <a:ahLst/>
              <a:cxnLst/>
              <a:rect l="0" t="0" r="0" b="0"/>
              <a:pathLst>
                <a:path w="26670">
                  <a:moveTo>
                    <a:pt x="26670" y="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23" name="Shape 70969"/>
            <p:cNvSpPr/>
            <p:nvPr/>
          </p:nvSpPr>
          <p:spPr>
            <a:xfrm>
              <a:off x="3389274" y="2244140"/>
              <a:ext cx="26670" cy="0"/>
            </a:xfrm>
            <a:custGeom>
              <a:avLst/>
              <a:gdLst/>
              <a:ahLst/>
              <a:cxnLst/>
              <a:rect l="0" t="0" r="0" b="0"/>
              <a:pathLst>
                <a:path w="26670">
                  <a:moveTo>
                    <a:pt x="26670" y="0"/>
                  </a:moveTo>
                  <a:lnTo>
                    <a:pt x="0" y="0"/>
                  </a:lnTo>
                </a:path>
              </a:pathLst>
            </a:custGeom>
            <a:ln w="6110" cap="sq">
              <a:round/>
            </a:ln>
          </p:spPr>
          <p:style>
            <a:lnRef idx="1">
              <a:srgbClr val="6D6F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24" name="Shape 70971"/>
            <p:cNvSpPr/>
            <p:nvPr/>
          </p:nvSpPr>
          <p:spPr>
            <a:xfrm>
              <a:off x="1518564" y="1833930"/>
              <a:ext cx="29210" cy="29210"/>
            </a:xfrm>
            <a:custGeom>
              <a:avLst/>
              <a:gdLst/>
              <a:ahLst/>
              <a:cxnLst/>
              <a:rect l="0" t="0" r="0" b="0"/>
              <a:pathLst>
                <a:path w="29210" h="29210">
                  <a:moveTo>
                    <a:pt x="15240" y="0"/>
                  </a:moveTo>
                  <a:cubicBezTo>
                    <a:pt x="22860" y="0"/>
                    <a:pt x="29210" y="7620"/>
                    <a:pt x="29210" y="15240"/>
                  </a:cubicBezTo>
                  <a:cubicBezTo>
                    <a:pt x="29210" y="22860"/>
                    <a:pt x="22860" y="29210"/>
                    <a:pt x="15240" y="29210"/>
                  </a:cubicBezTo>
                  <a:cubicBezTo>
                    <a:pt x="6350" y="29210"/>
                    <a:pt x="0" y="22860"/>
                    <a:pt x="0" y="15240"/>
                  </a:cubicBezTo>
                  <a:cubicBezTo>
                    <a:pt x="0" y="7620"/>
                    <a:pt x="6350" y="0"/>
                    <a:pt x="1524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31F2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25" name="Shape 70972"/>
            <p:cNvSpPr/>
            <p:nvPr/>
          </p:nvSpPr>
          <p:spPr>
            <a:xfrm>
              <a:off x="1734464" y="1995221"/>
              <a:ext cx="29210" cy="29210"/>
            </a:xfrm>
            <a:custGeom>
              <a:avLst/>
              <a:gdLst/>
              <a:ahLst/>
              <a:cxnLst/>
              <a:rect l="0" t="0" r="0" b="0"/>
              <a:pathLst>
                <a:path w="29210" h="29210">
                  <a:moveTo>
                    <a:pt x="13970" y="0"/>
                  </a:moveTo>
                  <a:cubicBezTo>
                    <a:pt x="21590" y="0"/>
                    <a:pt x="29210" y="6350"/>
                    <a:pt x="29210" y="15240"/>
                  </a:cubicBezTo>
                  <a:cubicBezTo>
                    <a:pt x="29210" y="22860"/>
                    <a:pt x="21590" y="29210"/>
                    <a:pt x="13970" y="29210"/>
                  </a:cubicBezTo>
                  <a:cubicBezTo>
                    <a:pt x="6350" y="29210"/>
                    <a:pt x="0" y="22860"/>
                    <a:pt x="0" y="15240"/>
                  </a:cubicBezTo>
                  <a:cubicBezTo>
                    <a:pt x="0" y="6350"/>
                    <a:pt x="6350" y="0"/>
                    <a:pt x="139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31F2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26" name="Shape 70973"/>
            <p:cNvSpPr/>
            <p:nvPr/>
          </p:nvSpPr>
          <p:spPr>
            <a:xfrm>
              <a:off x="2020214" y="2010460"/>
              <a:ext cx="29210" cy="29210"/>
            </a:xfrm>
            <a:custGeom>
              <a:avLst/>
              <a:gdLst/>
              <a:ahLst/>
              <a:cxnLst/>
              <a:rect l="0" t="0" r="0" b="0"/>
              <a:pathLst>
                <a:path w="29210" h="29210">
                  <a:moveTo>
                    <a:pt x="13970" y="0"/>
                  </a:moveTo>
                  <a:cubicBezTo>
                    <a:pt x="21590" y="0"/>
                    <a:pt x="29210" y="6350"/>
                    <a:pt x="29210" y="13970"/>
                  </a:cubicBezTo>
                  <a:cubicBezTo>
                    <a:pt x="29210" y="22860"/>
                    <a:pt x="21590" y="29210"/>
                    <a:pt x="13970" y="29210"/>
                  </a:cubicBezTo>
                  <a:cubicBezTo>
                    <a:pt x="6350" y="29210"/>
                    <a:pt x="0" y="22860"/>
                    <a:pt x="0" y="13970"/>
                  </a:cubicBezTo>
                  <a:cubicBezTo>
                    <a:pt x="0" y="6350"/>
                    <a:pt x="6350" y="0"/>
                    <a:pt x="139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31F2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27" name="Shape 70974"/>
            <p:cNvSpPr/>
            <p:nvPr/>
          </p:nvSpPr>
          <p:spPr>
            <a:xfrm>
              <a:off x="2707285" y="739190"/>
              <a:ext cx="29210" cy="27940"/>
            </a:xfrm>
            <a:custGeom>
              <a:avLst/>
              <a:gdLst/>
              <a:ahLst/>
              <a:cxnLst/>
              <a:rect l="0" t="0" r="0" b="0"/>
              <a:pathLst>
                <a:path w="29210" h="27940">
                  <a:moveTo>
                    <a:pt x="15240" y="0"/>
                  </a:moveTo>
                  <a:cubicBezTo>
                    <a:pt x="22860" y="0"/>
                    <a:pt x="29210" y="6350"/>
                    <a:pt x="29210" y="13970"/>
                  </a:cubicBezTo>
                  <a:cubicBezTo>
                    <a:pt x="29210" y="21590"/>
                    <a:pt x="22860" y="27940"/>
                    <a:pt x="15240" y="27940"/>
                  </a:cubicBezTo>
                  <a:cubicBezTo>
                    <a:pt x="6350" y="27940"/>
                    <a:pt x="0" y="21590"/>
                    <a:pt x="0" y="13970"/>
                  </a:cubicBezTo>
                  <a:cubicBezTo>
                    <a:pt x="0" y="6350"/>
                    <a:pt x="6350" y="0"/>
                    <a:pt x="1524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31F2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28" name="Shape 70975"/>
            <p:cNvSpPr/>
            <p:nvPr/>
          </p:nvSpPr>
          <p:spPr>
            <a:xfrm>
              <a:off x="2579014" y="1833930"/>
              <a:ext cx="29210" cy="29210"/>
            </a:xfrm>
            <a:custGeom>
              <a:avLst/>
              <a:gdLst/>
              <a:ahLst/>
              <a:cxnLst/>
              <a:rect l="0" t="0" r="0" b="0"/>
              <a:pathLst>
                <a:path w="29210" h="29210">
                  <a:moveTo>
                    <a:pt x="13970" y="0"/>
                  </a:moveTo>
                  <a:cubicBezTo>
                    <a:pt x="22860" y="0"/>
                    <a:pt x="29210" y="7620"/>
                    <a:pt x="29210" y="15240"/>
                  </a:cubicBezTo>
                  <a:cubicBezTo>
                    <a:pt x="29210" y="22860"/>
                    <a:pt x="22860" y="29210"/>
                    <a:pt x="13970" y="29210"/>
                  </a:cubicBezTo>
                  <a:cubicBezTo>
                    <a:pt x="6350" y="29210"/>
                    <a:pt x="0" y="22860"/>
                    <a:pt x="0" y="15240"/>
                  </a:cubicBezTo>
                  <a:cubicBezTo>
                    <a:pt x="0" y="7620"/>
                    <a:pt x="6350" y="0"/>
                    <a:pt x="139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31F2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29" name="Shape 70976"/>
            <p:cNvSpPr/>
            <p:nvPr/>
          </p:nvSpPr>
          <p:spPr>
            <a:xfrm>
              <a:off x="2887625" y="1709471"/>
              <a:ext cx="29210" cy="29210"/>
            </a:xfrm>
            <a:custGeom>
              <a:avLst/>
              <a:gdLst/>
              <a:ahLst/>
              <a:cxnLst/>
              <a:rect l="0" t="0" r="0" b="0"/>
              <a:pathLst>
                <a:path w="29210" h="29210">
                  <a:moveTo>
                    <a:pt x="13970" y="0"/>
                  </a:moveTo>
                  <a:cubicBezTo>
                    <a:pt x="22860" y="0"/>
                    <a:pt x="29210" y="7620"/>
                    <a:pt x="29210" y="15240"/>
                  </a:cubicBezTo>
                  <a:cubicBezTo>
                    <a:pt x="29210" y="22860"/>
                    <a:pt x="22860" y="29210"/>
                    <a:pt x="13970" y="29210"/>
                  </a:cubicBezTo>
                  <a:cubicBezTo>
                    <a:pt x="6350" y="29210"/>
                    <a:pt x="0" y="22860"/>
                    <a:pt x="0" y="15240"/>
                  </a:cubicBezTo>
                  <a:cubicBezTo>
                    <a:pt x="0" y="7620"/>
                    <a:pt x="6350" y="0"/>
                    <a:pt x="139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31F2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30" name="Shape 70977"/>
            <p:cNvSpPr/>
            <p:nvPr/>
          </p:nvSpPr>
          <p:spPr>
            <a:xfrm>
              <a:off x="3215285" y="1159560"/>
              <a:ext cx="29210" cy="29210"/>
            </a:xfrm>
            <a:custGeom>
              <a:avLst/>
              <a:gdLst/>
              <a:ahLst/>
              <a:cxnLst/>
              <a:rect l="0" t="0" r="0" b="0"/>
              <a:pathLst>
                <a:path w="29210" h="29210">
                  <a:moveTo>
                    <a:pt x="13970" y="0"/>
                  </a:moveTo>
                  <a:cubicBezTo>
                    <a:pt x="22860" y="0"/>
                    <a:pt x="29210" y="6350"/>
                    <a:pt x="29210" y="15240"/>
                  </a:cubicBezTo>
                  <a:cubicBezTo>
                    <a:pt x="29210" y="22860"/>
                    <a:pt x="22860" y="29210"/>
                    <a:pt x="13970" y="29210"/>
                  </a:cubicBezTo>
                  <a:cubicBezTo>
                    <a:pt x="6350" y="29210"/>
                    <a:pt x="0" y="22860"/>
                    <a:pt x="0" y="15240"/>
                  </a:cubicBezTo>
                  <a:cubicBezTo>
                    <a:pt x="0" y="6350"/>
                    <a:pt x="6350" y="0"/>
                    <a:pt x="1397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31F2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it-IT"/>
            </a:p>
          </p:txBody>
        </p:sp>
        <p:sp>
          <p:nvSpPr>
            <p:cNvPr id="131" name="Rectangle 70979"/>
            <p:cNvSpPr/>
            <p:nvPr/>
          </p:nvSpPr>
          <p:spPr>
            <a:xfrm>
              <a:off x="1872894" y="530859"/>
              <a:ext cx="217894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1945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tangle 70980"/>
            <p:cNvSpPr/>
            <p:nvPr/>
          </p:nvSpPr>
          <p:spPr>
            <a:xfrm>
              <a:off x="2036725" y="530859"/>
              <a:ext cx="213232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 spc="1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Fine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70981"/>
            <p:cNvSpPr/>
            <p:nvPr/>
          </p:nvSpPr>
          <p:spPr>
            <a:xfrm>
              <a:off x="1879244" y="618489"/>
              <a:ext cx="412377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II</a:t>
              </a:r>
              <a:r>
                <a:rPr lang="it-IT" sz="600" spc="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Guerra 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tangle 70982"/>
            <p:cNvSpPr/>
            <p:nvPr/>
          </p:nvSpPr>
          <p:spPr>
            <a:xfrm>
              <a:off x="1876705" y="707389"/>
              <a:ext cx="420890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mondiale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Rectangle 70983"/>
            <p:cNvSpPr/>
            <p:nvPr/>
          </p:nvSpPr>
          <p:spPr>
            <a:xfrm>
              <a:off x="2581555" y="46989"/>
              <a:ext cx="359677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 b="1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1979-80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tangle 70984"/>
            <p:cNvSpPr/>
            <p:nvPr/>
          </p:nvSpPr>
          <p:spPr>
            <a:xfrm>
              <a:off x="2589175" y="135889"/>
              <a:ext cx="337989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II</a:t>
              </a:r>
              <a:r>
                <a:rPr lang="it-IT" sz="600" spc="5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shock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tangle 70985"/>
            <p:cNvSpPr/>
            <p:nvPr/>
          </p:nvSpPr>
          <p:spPr>
            <a:xfrm>
              <a:off x="2537105" y="223520"/>
              <a:ext cx="477847" cy="11614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540" marR="227965" indent="-2540" algn="l">
                <a:lnSpc>
                  <a:spcPct val="107000"/>
                </a:lnSpc>
                <a:spcAft>
                  <a:spcPts val="800"/>
                </a:spcAft>
              </a:pPr>
              <a:r>
                <a:rPr lang="it-IT" sz="600">
                  <a:solidFill>
                    <a:srgbClr val="231F2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petrolifero</a:t>
              </a:r>
              <a:endParaRPr lang="it-IT" sz="105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79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20345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655118"/>
            <a:ext cx="633670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8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20347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24936" cy="61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741368"/>
          </a:xfrm>
        </p:spPr>
        <p:txBody>
          <a:bodyPr/>
          <a:lstStyle/>
          <a:p>
            <a:r>
              <a:rPr lang="it-IT" dirty="0" smtClean="0"/>
              <a:t>↑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SHOCK DAL LATO DELL’OFFERTA </a:t>
            </a:r>
            <a:r>
              <a:rPr lang="it-IT" dirty="0" smtClean="0"/>
              <a:t>(guerre, o nuovi giacimenti)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FF0000"/>
                </a:solidFill>
              </a:rPr>
              <a:t>SHOCK DAL LATO DELLA DOMANDA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(crescita economica, nuove fonti di energia)</a:t>
            </a:r>
            <a:br>
              <a:rPr lang="it-IT" dirty="0" smtClean="0"/>
            </a:br>
            <a:r>
              <a:rPr lang="it-IT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2328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20349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568952" cy="62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2. LIBERTA’ d’ENTRATA e 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ZERO PROFIT CONDITION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(breve/lungo)</a:t>
            </a:r>
            <a:br>
              <a:rPr lang="it-IT" dirty="0" smtClean="0">
                <a:solidFill>
                  <a:srgbClr val="00B050"/>
                </a:solidFill>
              </a:rPr>
            </a:br>
            <a:endParaRPr lang="it-IT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ttotitol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69368" y="2852936"/>
                <a:ext cx="6400800" cy="4176464"/>
              </a:xfrm>
            </p:spPr>
            <p:txBody>
              <a:bodyPr/>
              <a:lstStyle/>
              <a:p>
                <a:r>
                  <a:rPr lang="it-IT" dirty="0" smtClean="0"/>
                  <a:t>Se i profitti ECONOMICI (≠ da quelli NORMALI) sono positivi, nuove imprese entrano nel mercato</a:t>
                </a:r>
              </a:p>
              <a:p>
                <a:endParaRPr lang="it-IT" dirty="0"/>
              </a:p>
              <a:p>
                <a:r>
                  <a:rPr lang="it-IT" dirty="0" smtClean="0"/>
                  <a:t>Quindi ↑ S , ↓ P e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</a:rPr>
                      <m:t>∏</m:t>
                    </m:r>
                  </m:oMath>
                </a14:m>
                <a:r>
                  <a:rPr lang="it-IT" dirty="0" smtClean="0"/>
                  <a:t> → 0</a:t>
                </a:r>
              </a:p>
              <a:p>
                <a:endParaRPr lang="it-IT" dirty="0"/>
              </a:p>
              <a:p>
                <a:r>
                  <a:rPr lang="it-IT" dirty="0" smtClean="0">
                    <a:solidFill>
                      <a:srgbClr val="FF0000"/>
                    </a:solidFill>
                  </a:rPr>
                  <a:t>*AOTL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ottotito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69368" y="2852936"/>
                <a:ext cx="6400800" cy="4176464"/>
              </a:xfrm>
              <a:blipFill>
                <a:blip r:embed="rId2"/>
                <a:stretch>
                  <a:fillRect t="-1898" r="-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ttistini\Dropbox\CORE\Figure\cap-9\figura-9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ttistini\Dropbox\CORE\Figure\cap-9\figura-9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950"/>
            <a:ext cx="8640960" cy="6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* MERCATI FINANZIARI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960440"/>
          </a:xfrm>
        </p:spPr>
        <p:txBody>
          <a:bodyPr>
            <a:normAutofit/>
          </a:bodyPr>
          <a:lstStyle/>
          <a:p>
            <a:r>
              <a:rPr lang="it-IT" dirty="0" smtClean="0"/>
              <a:t>Es. di </a:t>
            </a:r>
            <a:r>
              <a:rPr lang="it-IT" dirty="0" err="1" smtClean="0"/>
              <a:t>mkt</a:t>
            </a:r>
            <a:r>
              <a:rPr lang="it-IT" dirty="0" smtClean="0"/>
              <a:t> perfettamente competitivi</a:t>
            </a:r>
          </a:p>
          <a:p>
            <a:endParaRPr lang="it-IT" dirty="0"/>
          </a:p>
          <a:p>
            <a:r>
              <a:rPr lang="it-IT" dirty="0" smtClean="0"/>
              <a:t>I prezzi cambiano costantemente e dipendono da PROFITTABILITA’ FUTURA e DA QUELLO CHE SI PENSA FARANNO GLI ALTRI </a:t>
            </a:r>
            <a:r>
              <a:rPr lang="it-IT" dirty="0" smtClean="0">
                <a:solidFill>
                  <a:srgbClr val="FF0000"/>
                </a:solidFill>
              </a:rPr>
              <a:t>(*Keynes, concorso di bellezza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8332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*VALORE ATTUALE</a:t>
            </a:r>
            <a:r>
              <a:rPr lang="it-IT" dirty="0" smtClean="0"/>
              <a:t>: 100 €, </a:t>
            </a:r>
            <a:r>
              <a:rPr lang="it-IT" dirty="0" err="1" smtClean="0"/>
              <a:t>t.i</a:t>
            </a:r>
            <a:r>
              <a:rPr lang="it-IT" dirty="0" smtClean="0"/>
              <a:t>. 3% → a t+1 ho 103 €</a:t>
            </a:r>
            <a:br>
              <a:rPr lang="it-IT" dirty="0" smtClean="0"/>
            </a:br>
            <a:r>
              <a:rPr lang="it-IT" dirty="0" smtClean="0"/>
              <a:t>quanto valgono oggi 100 € a t+1?</a:t>
            </a:r>
            <a:br>
              <a:rPr lang="it-IT" dirty="0" smtClean="0"/>
            </a:br>
            <a:r>
              <a:rPr lang="it-IT" dirty="0" smtClean="0"/>
              <a:t>100/1.03= 97.09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**SHORT SELLING </a:t>
            </a:r>
            <a:r>
              <a:rPr lang="it-IT" dirty="0" smtClean="0"/>
              <a:t>(prevedo una discesa dei prezzi): prendo a prestito titoli, li vendo subito e li ricompro per restituirli quando il prezzo è sceso → faccio soldi senza averne e senza avere mai realmente i titoli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25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6858000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/>
            </a:r>
            <a:br>
              <a:rPr lang="it-IT" sz="4000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DINAMICA DEI MERCATI</a:t>
            </a:r>
            <a:r>
              <a:rPr lang="it-IT" sz="4000" dirty="0" smtClean="0"/>
              <a:t>: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el-GR" sz="4000" dirty="0" smtClean="0">
                <a:solidFill>
                  <a:srgbClr val="7030A0"/>
                </a:solidFill>
              </a:rPr>
              <a:t>Δ</a:t>
            </a:r>
            <a:r>
              <a:rPr lang="it-IT" sz="4000" dirty="0" smtClean="0">
                <a:solidFill>
                  <a:srgbClr val="7030A0"/>
                </a:solidFill>
              </a:rPr>
              <a:t> ENDOGENE/</a:t>
            </a:r>
            <a:r>
              <a:rPr lang="el-GR" sz="4000" dirty="0" smtClean="0">
                <a:solidFill>
                  <a:srgbClr val="7030A0"/>
                </a:solidFill>
              </a:rPr>
              <a:t>Δ</a:t>
            </a:r>
            <a:r>
              <a:rPr lang="it-IT" sz="4000" dirty="0" smtClean="0">
                <a:solidFill>
                  <a:srgbClr val="7030A0"/>
                </a:solidFill>
              </a:rPr>
              <a:t> ESOGENI</a:t>
            </a:r>
            <a:r>
              <a:rPr lang="it-IT" sz="4000" dirty="0">
                <a:solidFill>
                  <a:srgbClr val="7030A0"/>
                </a:solidFill>
              </a:rPr>
              <a:t/>
            </a:r>
            <a:br>
              <a:rPr lang="it-IT" sz="4000" dirty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>EQUILIBRIO/DISEQUILIBRIO</a:t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>BREVE/LUNGO</a:t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>
                <a:solidFill>
                  <a:srgbClr val="7030A0"/>
                </a:solidFill>
              </a:rPr>
              <a:t>ANALISI GENERALE/PARZIALE</a:t>
            </a:r>
            <a:br>
              <a:rPr lang="it-IT" sz="4000" dirty="0" smtClean="0">
                <a:solidFill>
                  <a:srgbClr val="7030A0"/>
                </a:solidFill>
              </a:rPr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dirty="0" smtClean="0">
                <a:solidFill>
                  <a:srgbClr val="00B050"/>
                </a:solidFill>
              </a:rPr>
              <a:t>*</a:t>
            </a:r>
            <a:r>
              <a:rPr lang="it-IT" dirty="0" err="1">
                <a:solidFill>
                  <a:srgbClr val="00B050"/>
                </a:solidFill>
              </a:rPr>
              <a:t>point</a:t>
            </a:r>
            <a:r>
              <a:rPr lang="it-IT" dirty="0">
                <a:solidFill>
                  <a:srgbClr val="00B050"/>
                </a:solidFill>
              </a:rPr>
              <a:t>: prezzi come indici di scarsità (Hayek → </a:t>
            </a:r>
            <a:r>
              <a:rPr lang="it-IT" dirty="0" smtClean="0">
                <a:solidFill>
                  <a:srgbClr val="00B050"/>
                </a:solidFill>
              </a:rPr>
              <a:t>prezzi come segnali, estrazione </a:t>
            </a:r>
            <a:r>
              <a:rPr lang="it-IT" dirty="0">
                <a:solidFill>
                  <a:srgbClr val="00B050"/>
                </a:solidFill>
              </a:rPr>
              <a:t>info </a:t>
            </a:r>
            <a:r>
              <a:rPr lang="it-IT" dirty="0" smtClean="0">
                <a:solidFill>
                  <a:srgbClr val="00B050"/>
                </a:solidFill>
              </a:rPr>
              <a:t>nascosta, risparmio nella trasmissione info rispetto a economia pianificata)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312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396044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3. PREZZI CONTROLLATI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(mercato nero o secondario,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affitti, salario minimo)</a:t>
            </a:r>
            <a:br>
              <a:rPr lang="it-IT" dirty="0" smtClean="0">
                <a:solidFill>
                  <a:srgbClr val="00B050"/>
                </a:solidFill>
              </a:rPr>
            </a:b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49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20361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442808"/>
            <a:ext cx="874846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56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760640"/>
          </a:xfrm>
        </p:spPr>
        <p:txBody>
          <a:bodyPr/>
          <a:lstStyle/>
          <a:p>
            <a:r>
              <a:rPr lang="it-IT" dirty="0" smtClean="0"/>
              <a:t>Razionamento, code, lotterie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Mercato nero, bagarinaggio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*anche per i mercati valutari (Venezuela)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3938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ttistini\Dropbox\CORE\Figure\cap-9\figura-9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4196"/>
            <a:ext cx="842493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39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↑ D ma P è fisso (controllato)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ED, P ≠ da P* (</a:t>
            </a:r>
            <a:r>
              <a:rPr lang="it-IT" dirty="0" err="1" smtClean="0"/>
              <a:t>mkt</a:t>
            </a:r>
            <a:r>
              <a:rPr lang="it-IT" dirty="0" smtClean="0"/>
              <a:t> clearing)</a:t>
            </a:r>
            <a:br>
              <a:rPr lang="it-IT" dirty="0" smtClean="0"/>
            </a:br>
            <a:r>
              <a:rPr lang="it-IT" dirty="0" smtClean="0"/>
              <a:t>RENDITE (subaffitti; razionamento)</a:t>
            </a:r>
            <a:br>
              <a:rPr lang="it-IT" dirty="0" smtClean="0"/>
            </a:br>
            <a:r>
              <a:rPr lang="it-IT" dirty="0" smtClean="0"/>
              <a:t>SOLUZIONE: ↑S</a:t>
            </a:r>
            <a:br>
              <a:rPr lang="it-IT" dirty="0" smtClean="0"/>
            </a:br>
            <a:r>
              <a:rPr lang="it-IT" dirty="0" smtClean="0">
                <a:solidFill>
                  <a:srgbClr val="00B050"/>
                </a:solidFill>
              </a:rPr>
              <a:t>(equità/dotazioni)</a:t>
            </a:r>
            <a:r>
              <a:rPr lang="it-IT" dirty="0">
                <a:solidFill>
                  <a:srgbClr val="00B050"/>
                </a:solidFill>
              </a:rPr>
              <a:t/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 smtClean="0"/>
              <a:t>salario minimo: w&gt;w* → ES (disoccupazione)</a:t>
            </a:r>
            <a:br>
              <a:rPr lang="it-IT" dirty="0" smtClean="0"/>
            </a:br>
            <a:r>
              <a:rPr lang="it-IT" dirty="0" smtClean="0">
                <a:solidFill>
                  <a:srgbClr val="00B050"/>
                </a:solidFill>
              </a:rPr>
              <a:t>potere di contrattazione, </a:t>
            </a:r>
            <a:r>
              <a:rPr lang="it-IT" dirty="0" err="1" smtClean="0">
                <a:solidFill>
                  <a:srgbClr val="00B050"/>
                </a:solidFill>
              </a:rPr>
              <a:t>xò</a:t>
            </a:r>
            <a:r>
              <a:rPr lang="it-IT" dirty="0" smtClean="0">
                <a:solidFill>
                  <a:srgbClr val="00B050"/>
                </a:solidFill>
              </a:rPr>
              <a:t> (</a:t>
            </a:r>
            <a:r>
              <a:rPr lang="it-IT" dirty="0" err="1" smtClean="0">
                <a:solidFill>
                  <a:srgbClr val="00B050"/>
                </a:solidFill>
              </a:rPr>
              <a:t>mkt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nn</a:t>
            </a:r>
            <a:r>
              <a:rPr lang="it-IT" dirty="0" smtClean="0">
                <a:solidFill>
                  <a:srgbClr val="00B050"/>
                </a:solidFill>
              </a:rPr>
              <a:t> perfettamente competitivi)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81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12068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4. RENDITE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/>
              <a:t>(</a:t>
            </a:r>
            <a:r>
              <a:rPr lang="it-IT" dirty="0" smtClean="0">
                <a:solidFill>
                  <a:srgbClr val="FF0000"/>
                </a:solidFill>
              </a:rPr>
              <a:t>SCHUMPETER: ‘sintomo dell’imperfezione’ →profitto, rendita da innovazione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di equilibrio</a:t>
            </a:r>
            <a:br>
              <a:rPr lang="it-IT" dirty="0" smtClean="0"/>
            </a:br>
            <a:r>
              <a:rPr lang="it-IT" dirty="0" smtClean="0"/>
              <a:t>di disequilibrio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 smtClean="0">
                <a:solidFill>
                  <a:srgbClr val="7030A0"/>
                </a:solidFill>
              </a:rPr>
              <a:t>impostazione libro: imperfezioni come caso generale, perfezione come caso particolare, invece che il contrario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1532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640960" cy="604867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7030A0"/>
                </a:solidFill>
              </a:rPr>
              <a:t>DI DISEQUILIBRIO:</a:t>
            </a:r>
            <a:r>
              <a:rPr lang="it-IT" dirty="0" smtClean="0"/>
              <a:t>                                                          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(i)</a:t>
            </a:r>
            <a:r>
              <a:rPr lang="it-IT" dirty="0" smtClean="0"/>
              <a:t>     pescatori in </a:t>
            </a:r>
            <a:r>
              <a:rPr lang="it-IT" dirty="0" err="1" smtClean="0"/>
              <a:t>Kerala</a:t>
            </a:r>
            <a:r>
              <a:rPr lang="it-IT" dirty="0" smtClean="0"/>
              <a:t> → ED, ES</a:t>
            </a:r>
            <a:br>
              <a:rPr lang="it-IT" dirty="0" smtClean="0"/>
            </a:br>
            <a:r>
              <a:rPr lang="it-IT" dirty="0" smtClean="0"/>
              <a:t>  </a:t>
            </a:r>
            <a:r>
              <a:rPr lang="it-IT" dirty="0" smtClean="0">
                <a:solidFill>
                  <a:srgbClr val="FF0000"/>
                </a:solidFill>
              </a:rPr>
              <a:t>(ii) </a:t>
            </a:r>
            <a:r>
              <a:rPr lang="it-IT" dirty="0" smtClean="0"/>
              <a:t>profitto del mercato del pane → p=MC &gt;AC </a:t>
            </a:r>
            <a:r>
              <a:rPr lang="it-IT" dirty="0" err="1" smtClean="0"/>
              <a:t>min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(iii)</a:t>
            </a:r>
            <a:r>
              <a:rPr lang="it-IT" dirty="0" smtClean="0"/>
              <a:t>   vincoli politici e tecnologici </a:t>
            </a:r>
            <a:br>
              <a:rPr lang="it-IT" dirty="0" smtClean="0"/>
            </a:br>
            <a:r>
              <a:rPr lang="it-IT" dirty="0" smtClean="0"/>
              <a:t>nel </a:t>
            </a:r>
            <a:r>
              <a:rPr lang="it-IT" dirty="0" err="1" smtClean="0"/>
              <a:t>mkt</a:t>
            </a:r>
            <a:r>
              <a:rPr lang="it-IT" dirty="0" smtClean="0"/>
              <a:t> del petrolio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(iv)</a:t>
            </a:r>
            <a:r>
              <a:rPr lang="it-IT" dirty="0" smtClean="0"/>
              <a:t> speculazione nei </a:t>
            </a:r>
            <a:r>
              <a:rPr lang="it-IT" dirty="0" err="1" smtClean="0"/>
              <a:t>mkt</a:t>
            </a:r>
            <a:r>
              <a:rPr lang="it-IT" dirty="0" smtClean="0"/>
              <a:t> finanziari</a:t>
            </a:r>
            <a:r>
              <a:rPr lang="it-IT" dirty="0"/>
              <a:t> 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(v)       </a:t>
            </a:r>
            <a:r>
              <a:rPr lang="it-IT" dirty="0" smtClean="0"/>
              <a:t>mercati controllati e mercati secondari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6897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858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7030A0"/>
                </a:solidFill>
              </a:rPr>
              <a:t/>
            </a:r>
            <a:br>
              <a:rPr lang="it-IT" dirty="0" smtClean="0">
                <a:solidFill>
                  <a:srgbClr val="7030A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>DI EQUILIBRIO (p. 413)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(i)</a:t>
            </a:r>
            <a:r>
              <a:rPr lang="it-IT" dirty="0" smtClean="0"/>
              <a:t> da contrattazione (cap. 4, 5)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(ii) </a:t>
            </a:r>
            <a:r>
              <a:rPr lang="it-IT" dirty="0" smtClean="0"/>
              <a:t>da occupazione (cap. 6, 9)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(iii) </a:t>
            </a:r>
            <a:r>
              <a:rPr lang="it-IT" dirty="0" smtClean="0"/>
              <a:t>da monopolio (cap. 7)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(iv)</a:t>
            </a:r>
            <a:r>
              <a:rPr lang="it-IT" dirty="0" smtClean="0"/>
              <a:t> indotta dal governo (cap. 11)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*surplus </a:t>
            </a:r>
            <a:r>
              <a:rPr lang="it-IT" dirty="0" smtClean="0"/>
              <a:t>del </a:t>
            </a:r>
            <a:r>
              <a:rPr lang="it-IT" dirty="0" err="1" smtClean="0"/>
              <a:t>cons</a:t>
            </a:r>
            <a:r>
              <a:rPr lang="it-IT" dirty="0" smtClean="0"/>
              <a:t> e del </a:t>
            </a:r>
            <a:r>
              <a:rPr lang="it-IT" dirty="0" err="1" smtClean="0"/>
              <a:t>prod</a:t>
            </a:r>
            <a:r>
              <a:rPr lang="it-IT" dirty="0" smtClean="0"/>
              <a:t>.?</a:t>
            </a:r>
            <a:br>
              <a:rPr lang="it-IT" dirty="0" smtClean="0"/>
            </a:br>
            <a:r>
              <a:rPr lang="it-IT" dirty="0" smtClean="0"/>
              <a:t>Solo in equilibrio parziale, quando l’alternativa è </a:t>
            </a:r>
            <a:r>
              <a:rPr lang="it-IT" dirty="0" err="1" smtClean="0"/>
              <a:t>nn</a:t>
            </a:r>
            <a:r>
              <a:rPr lang="it-IT" dirty="0" smtClean="0"/>
              <a:t> comprare o </a:t>
            </a:r>
            <a:r>
              <a:rPr lang="it-IT" dirty="0" err="1" smtClean="0"/>
              <a:t>nn</a:t>
            </a:r>
            <a:r>
              <a:rPr lang="it-IT" dirty="0" smtClean="0"/>
              <a:t> vendere il bene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In EEG NO RENDITE 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sz="4000" dirty="0" err="1" smtClean="0">
                <a:solidFill>
                  <a:srgbClr val="FF0000"/>
                </a:solidFill>
              </a:rPr>
              <a:t>rend</a:t>
            </a:r>
            <a:r>
              <a:rPr lang="it-IT" sz="4000" dirty="0" smtClean="0">
                <a:solidFill>
                  <a:srgbClr val="FF0000"/>
                </a:solidFill>
              </a:rPr>
              <a:t>. fatt. = in usi alt.)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5253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4" b="9872"/>
          <a:stretch/>
        </p:blipFill>
        <p:spPr>
          <a:xfrm>
            <a:off x="0" y="2201864"/>
            <a:ext cx="9144000" cy="3798887"/>
          </a:xfrm>
        </p:spPr>
      </p:pic>
      <p:sp>
        <p:nvSpPr>
          <p:cNvPr id="7" name="Rectangle 6"/>
          <p:cNvSpPr/>
          <p:nvPr/>
        </p:nvSpPr>
        <p:spPr>
          <a:xfrm>
            <a:off x="7740353" y="5805264"/>
            <a:ext cx="1403647" cy="216025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73297" y="5839188"/>
            <a:ext cx="1946422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</a:pPr>
            <a:r>
              <a:rPr lang="en-US" sz="900" dirty="0">
                <a:solidFill>
                  <a:srgbClr val="000000"/>
                </a:solidFill>
                <a:latin typeface="Source sans pro"/>
                <a:cs typeface="Source sans pro"/>
              </a:rPr>
              <a:t>Photo : </a:t>
            </a:r>
            <a:r>
              <a:rPr lang="en-US" sz="900" dirty="0" err="1">
                <a:solidFill>
                  <a:srgbClr val="000000"/>
                </a:solidFill>
                <a:latin typeface="Source sans pro"/>
                <a:cs typeface="Source sans pro"/>
              </a:rPr>
              <a:t>Abhijit</a:t>
            </a:r>
            <a:r>
              <a:rPr lang="en-US" sz="90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Source sans pro"/>
                <a:cs typeface="Source sans pro"/>
              </a:rPr>
              <a:t>Kar</a:t>
            </a:r>
            <a:r>
              <a:rPr lang="en-US" sz="900" dirty="0">
                <a:solidFill>
                  <a:srgbClr val="000000"/>
                </a:solidFill>
                <a:latin typeface="Source sans pro"/>
                <a:cs typeface="Source sans pro"/>
              </a:rPr>
              <a:t> Gupta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7871" y="1628800"/>
            <a:ext cx="8181727" cy="38152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UNIT 8. SUPPLY AND DEMAND : PRICE TAKING AND COMPETITIVE MARKETS</a:t>
            </a:r>
          </a:p>
        </p:txBody>
      </p:sp>
    </p:spTree>
    <p:extLst>
      <p:ext uri="{BB962C8B-B14F-4D97-AF65-F5344CB8AC3E}">
        <p14:creationId xmlns:p14="http://schemas.microsoft.com/office/powerpoint/2010/main" val="18898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585" y="814279"/>
            <a:ext cx="5985933" cy="765402"/>
          </a:xfrm>
        </p:spPr>
        <p:txBody>
          <a:bodyPr vert="horz" lIns="0" tIns="252000" rIns="252000" bIns="25200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T8.1 Price-taking firms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3131840" y="2564904"/>
            <a:ext cx="5825880" cy="3719031"/>
          </a:xfrm>
        </p:spPr>
        <p:txBody>
          <a:bodyPr vert="horz" wrap="square" lIns="252000" tIns="252000" rIns="252000" bIns="252000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000" dirty="0">
                <a:solidFill>
                  <a:srgbClr val="E64017"/>
                </a:solidFill>
              </a:rPr>
              <a:t>Select one answer</a:t>
            </a:r>
          </a:p>
          <a:p>
            <a:pPr marL="0" indent="0">
              <a:lnSpc>
                <a:spcPct val="50000"/>
              </a:lnSpc>
              <a:buNone/>
            </a:pPr>
            <a:endParaRPr lang="en-US" sz="1000" dirty="0">
              <a:solidFill>
                <a:srgbClr val="E64017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The demand curve faced by the firm is downward-sloping.</a:t>
            </a: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The firm chooses the price that equals its marginal cost.</a:t>
            </a: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The firm chooses its output where the marginal cost equals the price.</a:t>
            </a: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A price-taking firm cannot be profit-maximising.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92305" y="1110469"/>
            <a:ext cx="4320000" cy="1966500"/>
          </a:xfrm>
          <a:solidFill>
            <a:srgbClr val="F0F0F0"/>
          </a:solidFill>
        </p:spPr>
        <p:txBody>
          <a:bodyPr vert="horz" wrap="square" lIns="252000" tIns="252000" rIns="252000" bIns="252000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dirty="0"/>
              <a:t>You are given that the market demand curve of the good in concern is downward-sloping. Based on this information, which of the following statements is correct regarding a price-taking firm?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854620" y="5330246"/>
            <a:ext cx="1289380" cy="670505"/>
          </a:xfrm>
          <a:prstGeom prst="rect">
            <a:avLst/>
          </a:prstGeom>
        </p:spPr>
        <p:txBody>
          <a:bodyPr vert="horz" lIns="252000" tIns="252000" rIns="252000" bIns="25200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900" dirty="0"/>
              <a:t>Section 8.3</a:t>
            </a:r>
          </a:p>
        </p:txBody>
      </p:sp>
    </p:spTree>
    <p:extLst>
      <p:ext uri="{BB962C8B-B14F-4D97-AF65-F5344CB8AC3E}">
        <p14:creationId xmlns:p14="http://schemas.microsoft.com/office/powerpoint/2010/main" val="32937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686049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1. STATICA </a:t>
            </a:r>
            <a:r>
              <a:rPr lang="it-IT" dirty="0">
                <a:solidFill>
                  <a:srgbClr val="00B050"/>
                </a:solidFill>
              </a:rPr>
              <a:t>COMPARATA</a:t>
            </a:r>
            <a:br>
              <a:rPr lang="it-IT" dirty="0">
                <a:solidFill>
                  <a:srgbClr val="00B050"/>
                </a:solidFill>
              </a:rPr>
            </a:b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4176464"/>
          </a:xfrm>
        </p:spPr>
        <p:txBody>
          <a:bodyPr/>
          <a:lstStyle/>
          <a:p>
            <a:r>
              <a:rPr lang="it-IT" dirty="0" smtClean="0"/>
              <a:t>Spostamenti DELLE curve di D e S</a:t>
            </a:r>
          </a:p>
          <a:p>
            <a:endParaRPr lang="it-IT" dirty="0"/>
          </a:p>
          <a:p>
            <a:r>
              <a:rPr lang="it-IT" dirty="0" smtClean="0"/>
              <a:t>≠ da spostamenti LUNGO D e S (aggiustamento verso </a:t>
            </a:r>
            <a:r>
              <a:rPr lang="it-IT" dirty="0" err="1" smtClean="0"/>
              <a:t>eq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∆ delle determinanti </a:t>
            </a:r>
            <a:r>
              <a:rPr lang="it-IT" dirty="0" smtClean="0">
                <a:solidFill>
                  <a:srgbClr val="FF0000"/>
                </a:solidFill>
              </a:rPr>
              <a:t>esogene</a:t>
            </a:r>
            <a:r>
              <a:rPr lang="it-IT" dirty="0" smtClean="0"/>
              <a:t> di D (preferenze) e S (tecnologia)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8961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585" y="814279"/>
            <a:ext cx="5985933" cy="765402"/>
          </a:xfrm>
        </p:spPr>
        <p:txBody>
          <a:bodyPr vert="horz" lIns="0" tIns="252000" rIns="252000" bIns="25200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T9.1 Friedrich Hayek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336607" y="270491"/>
            <a:ext cx="4320000" cy="6587509"/>
          </a:xfrm>
        </p:spPr>
        <p:txBody>
          <a:bodyPr vert="horz" lIns="252000" tIns="252000" rIns="252000" bIns="252000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000" dirty="0">
                <a:solidFill>
                  <a:srgbClr val="E64017"/>
                </a:solidFill>
              </a:rPr>
              <a:t>Select one answer</a:t>
            </a:r>
          </a:p>
          <a:p>
            <a:pPr marL="0" indent="0">
              <a:lnSpc>
                <a:spcPct val="50000"/>
              </a:lnSpc>
              <a:buNone/>
            </a:pPr>
            <a:endParaRPr lang="en-US" sz="1000" dirty="0">
              <a:solidFill>
                <a:srgbClr val="E64017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Prices convey the scarcity of a good under a centrally planned economy.</a:t>
            </a: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Perfect competition can be attained without activities such as advertising, undercutting and improving ("differentiating") the goods or services produced.</a:t>
            </a: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The advantage of capitalism is that it provides the right information to the right people. </a:t>
            </a: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A single central authority can collate and make use of the information available in the economy better than the market.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6607" y="980728"/>
            <a:ext cx="4320000" cy="1592295"/>
          </a:xfrm>
          <a:solidFill>
            <a:srgbClr val="F0F0F0"/>
          </a:solidFill>
        </p:spPr>
        <p:txBody>
          <a:bodyPr vert="horz" wrap="square" lIns="252000" tIns="252000" rIns="252000" bIns="252000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Which of the following statements is correct? According to Friedrich Hayek: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854620" y="5330246"/>
            <a:ext cx="1289380" cy="670505"/>
          </a:xfrm>
          <a:prstGeom prst="rect">
            <a:avLst/>
          </a:prstGeom>
        </p:spPr>
        <p:txBody>
          <a:bodyPr vert="horz" lIns="252000" tIns="252000" rIns="252000" bIns="25200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900" dirty="0"/>
              <a:t>Section 9.0</a:t>
            </a:r>
          </a:p>
        </p:txBody>
      </p:sp>
    </p:spTree>
    <p:extLst>
      <p:ext uri="{BB962C8B-B14F-4D97-AF65-F5344CB8AC3E}">
        <p14:creationId xmlns:p14="http://schemas.microsoft.com/office/powerpoint/2010/main" val="13577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585" y="814279"/>
            <a:ext cx="5985933" cy="765402"/>
          </a:xfrm>
        </p:spPr>
        <p:txBody>
          <a:bodyPr vert="horz" lIns="0" tIns="252000" rIns="252000" bIns="25200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T9.2 Reaching a new equilibrium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249441" y="2314127"/>
            <a:ext cx="4320000" cy="4543873"/>
          </a:xfrm>
        </p:spPr>
        <p:txBody>
          <a:bodyPr vert="horz" lIns="252000" tIns="252000" rIns="252000" bIns="252000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000" dirty="0">
                <a:solidFill>
                  <a:srgbClr val="E64017"/>
                </a:solidFill>
              </a:rPr>
              <a:t>Select one answer</a:t>
            </a:r>
          </a:p>
          <a:p>
            <a:pPr marL="0" indent="0">
              <a:lnSpc>
                <a:spcPct val="50000"/>
              </a:lnSpc>
              <a:buNone/>
            </a:pPr>
            <a:endParaRPr lang="en-US" sz="1000" dirty="0">
              <a:solidFill>
                <a:srgbClr val="E64017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1600" dirty="0"/>
              <a:t>After the demand fall, the market initially moves from </a:t>
            </a:r>
            <a:r>
              <a:rPr lang="en-US" sz="1600" i="1" dirty="0"/>
              <a:t>A</a:t>
            </a:r>
            <a:r>
              <a:rPr lang="en-US" sz="1600" dirty="0"/>
              <a:t> to </a:t>
            </a:r>
            <a:r>
              <a:rPr lang="en-US" sz="1600" i="1" dirty="0"/>
              <a:t>E</a:t>
            </a:r>
            <a:r>
              <a:rPr lang="en-US" sz="1600" dirty="0"/>
              <a:t>, before settling to the new equilibrium at </a:t>
            </a:r>
            <a:r>
              <a:rPr lang="en-US" sz="1600" i="1" dirty="0"/>
              <a:t>F</a:t>
            </a:r>
            <a:r>
              <a:rPr lang="en-US" sz="1600" dirty="0"/>
              <a:t>.</a:t>
            </a: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1600" dirty="0"/>
              <a:t>At </a:t>
            </a:r>
            <a:r>
              <a:rPr lang="en-US" sz="1600" i="1" dirty="0"/>
              <a:t>E</a:t>
            </a:r>
            <a:r>
              <a:rPr lang="en-US" sz="1600" dirty="0"/>
              <a:t>, the sellers are on the short side of the market.</a:t>
            </a: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1600" dirty="0"/>
              <a:t>At </a:t>
            </a:r>
            <a:r>
              <a:rPr lang="en-US" sz="1600" i="1" dirty="0"/>
              <a:t>E</a:t>
            </a:r>
            <a:r>
              <a:rPr lang="en-US" sz="1600" dirty="0"/>
              <a:t>, lowering the price to $7 results in a Nash equilibrium for the buyers and sellers.</a:t>
            </a: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1600" dirty="0"/>
              <a:t>In the adjustment process from </a:t>
            </a:r>
            <a:r>
              <a:rPr lang="en-US" sz="1600" i="1" dirty="0"/>
              <a:t>E</a:t>
            </a:r>
            <a:r>
              <a:rPr lang="en-US" sz="1600" dirty="0"/>
              <a:t> to the new market equilibrium </a:t>
            </a:r>
            <a:r>
              <a:rPr lang="en-US" sz="1600" i="1" dirty="0"/>
              <a:t>F</a:t>
            </a:r>
            <a:r>
              <a:rPr lang="en-US" sz="1600" dirty="0"/>
              <a:t>, the sellers behave as price-makers while the buyers remain price-takers.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49441" y="1050786"/>
            <a:ext cx="4320000" cy="1671035"/>
          </a:xfrm>
          <a:solidFill>
            <a:srgbClr val="F0F0F0"/>
          </a:solidFill>
        </p:spPr>
        <p:txBody>
          <a:bodyPr vert="horz" wrap="square" lIns="252000" tIns="252000" rIns="252000" bIns="252000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dirty="0"/>
              <a:t>The following diagram depicts the competitive hats market before and after a demand shift. Based on this information, which of the following statements is correct?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854620" y="5330246"/>
            <a:ext cx="1289380" cy="670505"/>
          </a:xfrm>
          <a:prstGeom prst="rect">
            <a:avLst/>
          </a:prstGeom>
        </p:spPr>
        <p:txBody>
          <a:bodyPr vert="horz" lIns="252000" tIns="252000" rIns="252000" bIns="25200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900" dirty="0"/>
              <a:t>Section 9.1</a:t>
            </a:r>
          </a:p>
        </p:txBody>
      </p:sp>
      <p:pic>
        <p:nvPicPr>
          <p:cNvPr id="2" name="Picture 1" descr="INET-CORE_T9.2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64" y="1772816"/>
            <a:ext cx="3960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585" y="814279"/>
            <a:ext cx="5985933" cy="765402"/>
          </a:xfrm>
        </p:spPr>
        <p:txBody>
          <a:bodyPr vert="horz" lIns="0" tIns="252000" rIns="252000" bIns="25200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T9.3 A price floor (minimum wage)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527232" y="1196980"/>
            <a:ext cx="4320000" cy="5848845"/>
          </a:xfrm>
        </p:spPr>
        <p:txBody>
          <a:bodyPr vert="horz" lIns="252000" tIns="252000" rIns="252000" bIns="252000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000" dirty="0">
                <a:solidFill>
                  <a:srgbClr val="E64017"/>
                </a:solidFill>
              </a:rPr>
              <a:t>Select one answer</a:t>
            </a:r>
          </a:p>
          <a:p>
            <a:pPr marL="0" indent="0">
              <a:lnSpc>
                <a:spcPct val="50000"/>
              </a:lnSpc>
              <a:buNone/>
            </a:pPr>
            <a:endParaRPr lang="en-US" sz="1000" dirty="0">
              <a:solidFill>
                <a:srgbClr val="E64017"/>
              </a:solidFill>
            </a:endParaRP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A minimum wage is a form of price ceiling.</a:t>
            </a: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The introduction of a minimum wage would always lead to a fall in the demand for labour by firms.</a:t>
            </a: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A minimum wage would not lead to increased unemployment if it is set low enough.</a:t>
            </a:r>
          </a:p>
          <a:p>
            <a:pPr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Instead of a minimum wage, the government can promote increased labour participation to encourage higher wages</a:t>
            </a:r>
            <a:r>
              <a:rPr lang="en-US" sz="1000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79512" y="1196980"/>
            <a:ext cx="4320000" cy="1816331"/>
          </a:xfrm>
          <a:solidFill>
            <a:srgbClr val="F0F0F0"/>
          </a:solidFill>
        </p:spPr>
        <p:txBody>
          <a:bodyPr vert="horz" wrap="square" lIns="252000" tIns="252000" rIns="252000" bIns="252000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The UK introduced a national minimum wage in 1998. Which of the following statements is correct regarding minimum wages?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873841" y="5344899"/>
            <a:ext cx="1289380" cy="670505"/>
          </a:xfrm>
          <a:prstGeom prst="rect">
            <a:avLst/>
          </a:prstGeom>
        </p:spPr>
        <p:txBody>
          <a:bodyPr vert="horz" lIns="252000" tIns="252000" rIns="252000" bIns="25200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787878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900" dirty="0"/>
              <a:t>Section 9.6</a:t>
            </a:r>
          </a:p>
        </p:txBody>
      </p:sp>
    </p:spTree>
    <p:extLst>
      <p:ext uri="{BB962C8B-B14F-4D97-AF65-F5344CB8AC3E}">
        <p14:creationId xmlns:p14="http://schemas.microsoft.com/office/powerpoint/2010/main" val="36463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ttistini\Dropbox\CORE\Figure\cap-9\figura-9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08912" cy="64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0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760640"/>
          </a:xfrm>
        </p:spPr>
        <p:txBody>
          <a:bodyPr/>
          <a:lstStyle/>
          <a:p>
            <a:r>
              <a:rPr lang="it-IT" dirty="0" smtClean="0"/>
              <a:t>∆ nelle preferenze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↑ D (spostamento vs dx)</a:t>
            </a:r>
            <a:br>
              <a:rPr lang="it-IT" dirty="0" smtClean="0"/>
            </a:br>
            <a:r>
              <a:rPr lang="it-IT" dirty="0" smtClean="0"/>
              <a:t>Per ogni P, ↑ Q domandata</a:t>
            </a:r>
            <a:br>
              <a:rPr lang="it-IT" dirty="0" smtClean="0"/>
            </a:br>
            <a:r>
              <a:rPr lang="it-IT" dirty="0" smtClean="0"/>
              <a:t>S </a:t>
            </a:r>
            <a:r>
              <a:rPr lang="it-IT" dirty="0" err="1" smtClean="0"/>
              <a:t>nn</a:t>
            </a:r>
            <a:r>
              <a:rPr lang="it-IT" dirty="0" smtClean="0"/>
              <a:t> si sposta</a:t>
            </a:r>
            <a:br>
              <a:rPr lang="it-IT" dirty="0" smtClean="0"/>
            </a:br>
            <a:r>
              <a:rPr lang="it-IT" dirty="0" smtClean="0"/>
              <a:t>Nel nuovo </a:t>
            </a:r>
            <a:r>
              <a:rPr lang="it-IT" dirty="0" err="1" smtClean="0"/>
              <a:t>eq</a:t>
            </a:r>
            <a:r>
              <a:rPr lang="it-IT" dirty="0" smtClean="0"/>
              <a:t> ↑ P e Q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293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tistini\Dropbox\CORE\Figure\cap-9\figura-9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675"/>
            <a:ext cx="8712968" cy="64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7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904656"/>
          </a:xfrm>
        </p:spPr>
        <p:txBody>
          <a:bodyPr/>
          <a:lstStyle/>
          <a:p>
            <a:r>
              <a:rPr lang="it-IT" dirty="0" smtClean="0"/>
              <a:t>∆ tecnologico (↓ MC)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↑ S (spostamento vs dx)</a:t>
            </a:r>
            <a:br>
              <a:rPr lang="it-IT" dirty="0" smtClean="0"/>
            </a:br>
            <a:r>
              <a:rPr lang="it-IT" dirty="0" smtClean="0"/>
              <a:t>Per ogni P, ↑ Q offerta</a:t>
            </a:r>
            <a:br>
              <a:rPr lang="it-IT" dirty="0" smtClean="0"/>
            </a:br>
            <a:r>
              <a:rPr lang="it-IT" dirty="0" smtClean="0"/>
              <a:t>D </a:t>
            </a:r>
            <a:r>
              <a:rPr lang="it-IT" dirty="0" err="1" smtClean="0"/>
              <a:t>nn</a:t>
            </a:r>
            <a:r>
              <a:rPr lang="it-IT" dirty="0" smtClean="0"/>
              <a:t> si sposta</a:t>
            </a:r>
            <a:br>
              <a:rPr lang="it-IT" dirty="0" smtClean="0"/>
            </a:br>
            <a:r>
              <a:rPr lang="it-IT" dirty="0" smtClean="0"/>
              <a:t>Nel nuovo </a:t>
            </a:r>
            <a:r>
              <a:rPr lang="it-IT" dirty="0" err="1" smtClean="0"/>
              <a:t>eq</a:t>
            </a:r>
            <a:r>
              <a:rPr lang="it-IT" dirty="0" smtClean="0"/>
              <a:t> ↑ Q e ↓ 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16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88632"/>
          </a:xfrm>
        </p:spPr>
        <p:txBody>
          <a:bodyPr/>
          <a:lstStyle/>
          <a:p>
            <a:r>
              <a:rPr lang="it-IT" dirty="0" smtClean="0"/>
              <a:t>Naturalmente, se ↓ D (spostamento verso </a:t>
            </a:r>
            <a:r>
              <a:rPr lang="it-IT" dirty="0" err="1" smtClean="0"/>
              <a:t>sx</a:t>
            </a:r>
            <a:r>
              <a:rPr lang="it-IT" dirty="0" smtClean="0"/>
              <a:t>), ↓ P e Q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se ↓ S (spostamento verso </a:t>
            </a:r>
            <a:r>
              <a:rPr lang="it-IT" dirty="0" err="1" smtClean="0"/>
              <a:t>sx</a:t>
            </a:r>
            <a:r>
              <a:rPr lang="it-IT" dirty="0" smtClean="0"/>
              <a:t>),</a:t>
            </a:r>
            <a:br>
              <a:rPr lang="it-IT" dirty="0" smtClean="0"/>
            </a:br>
            <a:r>
              <a:rPr lang="it-IT" dirty="0" smtClean="0"/>
              <a:t>↑ P e ↓ Q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7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674136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*ESEMPIO: MERCATO DEL PETROLIO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/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sz="4000" dirty="0" smtClean="0">
                <a:solidFill>
                  <a:srgbClr val="C00000"/>
                </a:solidFill>
              </a:rPr>
              <a:t>OFFERTA</a:t>
            </a: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OPEC, NN OPEC</a:t>
            </a:r>
            <a:b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rigida per OPEC, rigida nel breve per </a:t>
            </a:r>
            <a:r>
              <a:rPr lang="it-IT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nn</a:t>
            </a: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OPEC, più elastica nel lungo</a:t>
            </a:r>
            <a:b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(investimenti in nuova capacità produttiva)</a:t>
            </a:r>
            <a:b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4000" dirty="0" smtClean="0">
                <a:solidFill>
                  <a:srgbClr val="C00000"/>
                </a:solidFill>
              </a:rPr>
              <a:t>DOMANDA</a:t>
            </a: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rigida nel breve, più elastica nel lungo</a:t>
            </a:r>
            <a:b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(sviluppo di alternative)  </a:t>
            </a:r>
            <a:b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80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685</Words>
  <Application>Microsoft Office PowerPoint</Application>
  <PresentationFormat>Presentazione su schermo (4:3)</PresentationFormat>
  <Paragraphs>143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Source Sans Pro</vt:lpstr>
      <vt:lpstr>Source Sans Pro</vt:lpstr>
      <vt:lpstr>Tema di Office</vt:lpstr>
      <vt:lpstr>CAP 6  W&gt;W* (ES, disoccupazione)  CAP 7 P=Pmax (profitto, rendita, no S)  CAP 8 P=MC (breve periodo, Pareto-efficienza, esaurimento guadagni dello scambio, D e S)  CAP 11 P=MC=Acmin (lungo periodo, ∏=0; MES, efficienza tecnica)</vt:lpstr>
      <vt:lpstr> DINAMICA DEI MERCATI:  Δ ENDOGENE/Δ ESOGENI EQUILIBRIO/DISEQUILIBRIO BREVE/LUNGO ANALISI GENERALE/PARZIALE  *point: prezzi come indici di scarsità (Hayek → prezzi come segnali, estrazione info nascosta, risparmio nella trasmissione info rispetto a economia pianificata) </vt:lpstr>
      <vt:lpstr>1. STATICA COMPARATA </vt:lpstr>
      <vt:lpstr>Presentazione standard di PowerPoint</vt:lpstr>
      <vt:lpstr>∆ nelle preferenze  ↑ D (spostamento vs dx) Per ogni P, ↑ Q domandata S nn si sposta Nel nuovo eq ↑ P e Q</vt:lpstr>
      <vt:lpstr>Presentazione standard di PowerPoint</vt:lpstr>
      <vt:lpstr>∆ tecnologico (↓ MC)  ↑ S (spostamento vs dx) Per ogni P, ↑ Q offerta D nn si sposta Nel nuovo eq ↑ Q e ↓ P</vt:lpstr>
      <vt:lpstr>Naturalmente, se ↓ D (spostamento verso sx), ↓ P e Q  se ↓ S (spostamento verso sx), ↑ P e ↓ Q  </vt:lpstr>
      <vt:lpstr>*ESEMPIO: MERCATO DEL PETROLIO  OFFERTA: OPEC, NN OPEC rigida per OPEC, rigida nel breve per nn OPEC, più elastica nel lungo (investimenti in nuova capacità produttiva)  DOMANDA: rigida nel breve, più elastica nel lungo (sviluppo di alternative)    </vt:lpstr>
      <vt:lpstr>Presentazione standard di PowerPoint</vt:lpstr>
      <vt:lpstr>Presentazione standard di PowerPoint</vt:lpstr>
      <vt:lpstr>Presentazione standard di PowerPoint</vt:lpstr>
      <vt:lpstr>↑ SHOCK DAL LATO DELL’OFFERTA (guerre, o nuovi giacimenti)  SHOCK DAL LATO DELLA DOMANDA (crescita economica, nuove fonti di energia) ↓</vt:lpstr>
      <vt:lpstr>Presentazione standard di PowerPoint</vt:lpstr>
      <vt:lpstr>2. LIBERTA’ d’ENTRATA e  ZERO PROFIT CONDITION (breve/lungo) </vt:lpstr>
      <vt:lpstr>Presentazione standard di PowerPoint</vt:lpstr>
      <vt:lpstr>Presentazione standard di PowerPoint</vt:lpstr>
      <vt:lpstr>* MERCATI FINANZIARI</vt:lpstr>
      <vt:lpstr>*VALORE ATTUALE: 100 €, t.i. 3% → a t+1 ho 103 € quanto valgono oggi 100 € a t+1? 100/1.03= 97.09  **SHORT SELLING (prevedo una discesa dei prezzi): prendo a prestito titoli, li vendo subito e li ricompro per restituirli quando il prezzo è sceso → faccio soldi senza averne e senza avere mai realmente i titoli  </vt:lpstr>
      <vt:lpstr>3. PREZZI CONTROLLATI (mercato nero o secondario, affitti, salario minimo) </vt:lpstr>
      <vt:lpstr>Presentazione standard di PowerPoint</vt:lpstr>
      <vt:lpstr>Razionamento, code, lotterie  Mercato nero, bagarinaggio  *anche per i mercati valutari (Venezuela)</vt:lpstr>
      <vt:lpstr>Presentazione standard di PowerPoint</vt:lpstr>
      <vt:lpstr>↑ D ma P è fisso (controllato)  ED, P ≠ da P* (mkt clearing) RENDITE (subaffitti; razionamento) SOLUZIONE: ↑S (equità/dotazioni) salario minimo: w&gt;w* → ES (disoccupazione) potere di contrattazione, xò (mkt nn perfettamente competitivi)</vt:lpstr>
      <vt:lpstr>4. RENDITE (SCHUMPETER: ‘sintomo dell’imperfezione’ →profitto, rendita da innovazione) di equilibrio di disequilibrio (impostazione libro: imperfezioni come caso generale, perfezione come caso particolare, invece che il contrario)</vt:lpstr>
      <vt:lpstr>DI DISEQUILIBRIO:                                                           (i)     pescatori in Kerala → ED, ES   (ii) profitto del mercato del pane → p=MC &gt;AC min (iii)   vincoli politici e tecnologici  nel mkt del petrolio (iv) speculazione nei mkt finanziari   (v)       mercati controllati e mercati secondari</vt:lpstr>
      <vt:lpstr> DI EQUILIBRIO (p. 413) (i) da contrattazione (cap. 4, 5) (ii) da occupazione (cap. 6, 9) (iii) da monopolio (cap. 7) (iv) indotta dal governo (cap. 11)  *surplus del cons e del prod.? Solo in equilibrio parziale, quando l’alternativa è nn comprare o nn vendere il bene In EEG NO RENDITE (rend. fatt. = in usi alt.) </vt:lpstr>
      <vt:lpstr>UNIT 8. SUPPLY AND DEMAND : PRICE TAKING AND COMPETITIVE MARKETS</vt:lpstr>
      <vt:lpstr>T8.1 Price-taking firms</vt:lpstr>
      <vt:lpstr>T9.1 Friedrich Hayek</vt:lpstr>
      <vt:lpstr>T9.2 Reaching a new equilibrium</vt:lpstr>
      <vt:lpstr>T9.3 A price floor (minimum wage)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lezioni</dc:title>
  <dc:creator>battistini</dc:creator>
  <cp:lastModifiedBy>User</cp:lastModifiedBy>
  <cp:revision>60</cp:revision>
  <dcterms:created xsi:type="dcterms:W3CDTF">2014-10-06T11:34:06Z</dcterms:created>
  <dcterms:modified xsi:type="dcterms:W3CDTF">2018-05-10T13:05:14Z</dcterms:modified>
</cp:coreProperties>
</file>