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7" r:id="rId2"/>
    <p:sldId id="258" r:id="rId3"/>
    <p:sldId id="259" r:id="rId4"/>
    <p:sldId id="284" r:id="rId5"/>
    <p:sldId id="261" r:id="rId6"/>
    <p:sldId id="262" r:id="rId7"/>
    <p:sldId id="263" r:id="rId8"/>
    <p:sldId id="289" r:id="rId9"/>
    <p:sldId id="264" r:id="rId10"/>
    <p:sldId id="268" r:id="rId11"/>
    <p:sldId id="267" r:id="rId12"/>
    <p:sldId id="265" r:id="rId13"/>
    <p:sldId id="279" r:id="rId14"/>
    <p:sldId id="266" r:id="rId15"/>
    <p:sldId id="269" r:id="rId16"/>
    <p:sldId id="281" r:id="rId17"/>
    <p:sldId id="270" r:id="rId18"/>
    <p:sldId id="272" r:id="rId19"/>
    <p:sldId id="274" r:id="rId20"/>
    <p:sldId id="286" r:id="rId21"/>
    <p:sldId id="275" r:id="rId22"/>
    <p:sldId id="277" r:id="rId23"/>
    <p:sldId id="290" r:id="rId24"/>
    <p:sldId id="278" r:id="rId25"/>
    <p:sldId id="288" r:id="rId26"/>
    <p:sldId id="291" r:id="rId27"/>
    <p:sldId id="285"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1" d="100"/>
          <a:sy n="61" d="100"/>
        </p:scale>
        <p:origin x="142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83310-5ABF-47E9-AF17-D01619A9EBF2}" type="datetimeFigureOut">
              <a:rPr lang="it-IT" smtClean="0"/>
              <a:t>29/04/2018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D9035-EAAC-4322-9CF3-7F7A101ADB7D}" type="slidenum">
              <a:rPr lang="it-IT" smtClean="0"/>
              <a:t>‹N›</a:t>
            </a:fld>
            <a:endParaRPr lang="it-IT"/>
          </a:p>
        </p:txBody>
      </p:sp>
    </p:spTree>
    <p:extLst>
      <p:ext uri="{BB962C8B-B14F-4D97-AF65-F5344CB8AC3E}">
        <p14:creationId xmlns:p14="http://schemas.microsoft.com/office/powerpoint/2010/main" val="141992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FD9035-EAAC-4322-9CF3-7F7A101ADB7D}" type="slidenum">
              <a:rPr lang="it-IT" smtClean="0"/>
              <a:t>19</a:t>
            </a:fld>
            <a:endParaRPr lang="it-IT"/>
          </a:p>
        </p:txBody>
      </p:sp>
    </p:spTree>
    <p:extLst>
      <p:ext uri="{BB962C8B-B14F-4D97-AF65-F5344CB8AC3E}">
        <p14:creationId xmlns:p14="http://schemas.microsoft.com/office/powerpoint/2010/main" val="13025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48119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03860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78433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rtical Title and Text">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5" y="890166"/>
            <a:ext cx="9144000" cy="904569"/>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solidFill>
                <a:srgbClr val="E64017"/>
              </a:solidFill>
            </a:endParaRPr>
          </a:p>
        </p:txBody>
      </p:sp>
      <p:sp>
        <p:nvSpPr>
          <p:cNvPr id="4" name="Title 1"/>
          <p:cNvSpPr>
            <a:spLocks noGrp="1"/>
          </p:cNvSpPr>
          <p:nvPr>
            <p:ph type="title" hasCustomPrompt="1"/>
          </p:nvPr>
        </p:nvSpPr>
        <p:spPr>
          <a:xfrm>
            <a:off x="287871" y="1043025"/>
            <a:ext cx="8181727" cy="508699"/>
          </a:xfrm>
          <a:noFill/>
          <a:ln>
            <a:noFill/>
          </a:ln>
        </p:spPr>
        <p:txBody>
          <a:bodyPr>
            <a:noAutofit/>
          </a:bodyPr>
          <a:lstStyle>
            <a:lvl1pPr algn="l">
              <a:defRPr sz="2000" baseline="0">
                <a:ln>
                  <a:noFill/>
                </a:ln>
                <a:solidFill>
                  <a:schemeClr val="bg1"/>
                </a:solidFill>
              </a:defRPr>
            </a:lvl1pPr>
          </a:lstStyle>
          <a:p>
            <a:r>
              <a:rPr lang="en-US" dirty="0" smtClean="0"/>
              <a:t>SECTION TITLE</a:t>
            </a:r>
            <a:endParaRPr lang="en-US" dirty="0"/>
          </a:p>
        </p:txBody>
      </p:sp>
      <p:sp>
        <p:nvSpPr>
          <p:cNvPr id="5" name="Rectangle 4"/>
          <p:cNvSpPr/>
          <p:nvPr userDrawn="1"/>
        </p:nvSpPr>
        <p:spPr>
          <a:xfrm>
            <a:off x="6553200" y="1513"/>
            <a:ext cx="2590800" cy="888651"/>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rgbClr val="787878"/>
              </a:solidFill>
            </a:endParaRPr>
          </a:p>
        </p:txBody>
      </p:sp>
      <p:sp>
        <p:nvSpPr>
          <p:cNvPr id="11" name="Picture Placeholder 2"/>
          <p:cNvSpPr>
            <a:spLocks noGrp="1"/>
          </p:cNvSpPr>
          <p:nvPr>
            <p:ph type="pic" idx="1"/>
          </p:nvPr>
        </p:nvSpPr>
        <p:spPr>
          <a:xfrm>
            <a:off x="7" y="1794734"/>
            <a:ext cx="9143999" cy="506326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Cor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676" y="9062"/>
            <a:ext cx="1923324" cy="881103"/>
          </a:xfrm>
          <a:prstGeom prst="rect">
            <a:avLst/>
          </a:prstGeom>
        </p:spPr>
      </p:pic>
    </p:spTree>
    <p:extLst>
      <p:ext uri="{BB962C8B-B14F-4D97-AF65-F5344CB8AC3E}">
        <p14:creationId xmlns:p14="http://schemas.microsoft.com/office/powerpoint/2010/main" val="1015466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Rectangle 8"/>
          <p:cNvSpPr/>
          <p:nvPr userDrawn="1"/>
        </p:nvSpPr>
        <p:spPr>
          <a:xfrm>
            <a:off x="6553200" y="1513"/>
            <a:ext cx="2590800" cy="888651"/>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rgbClr val="787878"/>
              </a:solidFill>
            </a:endParaRPr>
          </a:p>
        </p:txBody>
      </p:sp>
      <p:sp>
        <p:nvSpPr>
          <p:cNvPr id="4" name="Rectangle 3"/>
          <p:cNvSpPr/>
          <p:nvPr userDrawn="1"/>
        </p:nvSpPr>
        <p:spPr>
          <a:xfrm>
            <a:off x="0" y="1513"/>
            <a:ext cx="7220676" cy="888651"/>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solidFill>
                <a:srgbClr val="E64017"/>
              </a:solidFill>
            </a:endParaRPr>
          </a:p>
        </p:txBody>
      </p:sp>
      <p:sp>
        <p:nvSpPr>
          <p:cNvPr id="7" name="Title 1"/>
          <p:cNvSpPr>
            <a:spLocks noGrp="1"/>
          </p:cNvSpPr>
          <p:nvPr>
            <p:ph type="title" hasCustomPrompt="1"/>
          </p:nvPr>
        </p:nvSpPr>
        <p:spPr>
          <a:xfrm>
            <a:off x="287872" y="272113"/>
            <a:ext cx="5985933" cy="347448"/>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6" name="Picture 5" descr="Cor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676" y="9062"/>
            <a:ext cx="1923324" cy="881103"/>
          </a:xfrm>
          <a:prstGeom prst="rect">
            <a:avLst/>
          </a:prstGeom>
        </p:spPr>
      </p:pic>
    </p:spTree>
    <p:extLst>
      <p:ext uri="{BB962C8B-B14F-4D97-AF65-F5344CB8AC3E}">
        <p14:creationId xmlns:p14="http://schemas.microsoft.com/office/powerpoint/2010/main" val="176153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35397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B10F63-E7B4-437F-AC09-15D255046D31}" type="datetimeFigureOut">
              <a:rPr lang="it-IT" smtClean="0"/>
              <a:t>29/04/2018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6079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B10F63-E7B4-437F-AC09-15D255046D31}" type="datetimeFigureOut">
              <a:rPr lang="it-IT" smtClean="0"/>
              <a:t>29/04/2018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76000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B10F63-E7B4-437F-AC09-15D255046D31}" type="datetimeFigureOut">
              <a:rPr lang="it-IT" smtClean="0"/>
              <a:t>29/04/2018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81267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B10F63-E7B4-437F-AC09-15D255046D31}" type="datetimeFigureOut">
              <a:rPr lang="it-IT" smtClean="0"/>
              <a:t>29/04/2018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63088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B10F63-E7B4-437F-AC09-15D255046D31}" type="datetimeFigureOut">
              <a:rPr lang="it-IT" smtClean="0"/>
              <a:t>29/04/2018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38400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10F63-E7B4-437F-AC09-15D255046D31}" type="datetimeFigureOut">
              <a:rPr lang="it-IT" smtClean="0"/>
              <a:t>29/04/2018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116741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10F63-E7B4-437F-AC09-15D255046D31}" type="datetimeFigureOut">
              <a:rPr lang="it-IT" smtClean="0"/>
              <a:t>29/04/2018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123145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0F63-E7B4-437F-AC09-15D255046D31}" type="datetimeFigureOut">
              <a:rPr lang="it-IT" smtClean="0"/>
              <a:t>29/04/2018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C4EFE-6D45-46BD-A69A-105BF502FEB3}" type="slidenum">
              <a:rPr lang="it-IT" smtClean="0"/>
              <a:t>‹N›</a:t>
            </a:fld>
            <a:endParaRPr lang="it-IT"/>
          </a:p>
        </p:txBody>
      </p:sp>
    </p:spTree>
    <p:extLst>
      <p:ext uri="{BB962C8B-B14F-4D97-AF65-F5344CB8AC3E}">
        <p14:creationId xmlns:p14="http://schemas.microsoft.com/office/powerpoint/2010/main" val="407225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323528" y="188640"/>
                <a:ext cx="8229600" cy="5976664"/>
              </a:xfrm>
            </p:spPr>
            <p:txBody>
              <a:bodyPr/>
              <a:lstStyle/>
              <a:p>
                <a:r>
                  <a:rPr lang="it-IT" sz="5400" dirty="0" smtClean="0">
                    <a:solidFill>
                      <a:srgbClr val="C00000"/>
                    </a:solidFill>
                  </a:rPr>
                  <a:t>I parte: </a:t>
                </a:r>
                <a:r>
                  <a:rPr lang="it-IT" sz="5400" dirty="0" err="1" smtClean="0">
                    <a:solidFill>
                      <a:srgbClr val="C00000"/>
                    </a:solidFill>
                  </a:rPr>
                  <a:t>max</a:t>
                </a:r>
                <a:r>
                  <a:rPr lang="it-IT" sz="5400" dirty="0" smtClean="0">
                    <a:solidFill>
                      <a:srgbClr val="C00000"/>
                    </a:solidFill>
                  </a:rPr>
                  <a:t> U</a:t>
                </a:r>
                <a:br>
                  <a:rPr lang="it-IT" sz="5400" dirty="0" smtClean="0">
                    <a:solidFill>
                      <a:srgbClr val="C00000"/>
                    </a:solidFill>
                  </a:rPr>
                </a:br>
                <a:r>
                  <a:rPr lang="it-IT" sz="5400" dirty="0" smtClean="0">
                    <a:solidFill>
                      <a:srgbClr val="C00000"/>
                    </a:solidFill>
                  </a:rPr>
                  <a:t>II parte: </a:t>
                </a:r>
                <a:r>
                  <a:rPr lang="it-IT" sz="5400" dirty="0" err="1" smtClean="0">
                    <a:solidFill>
                      <a:srgbClr val="C00000"/>
                    </a:solidFill>
                  </a:rPr>
                  <a:t>max</a:t>
                </a:r>
                <a:r>
                  <a:rPr lang="it-IT" sz="5400" dirty="0" smtClean="0">
                    <a:solidFill>
                      <a:srgbClr val="C00000"/>
                    </a:solidFill>
                  </a:rPr>
                  <a:t> </a:t>
                </a:r>
                <a:r>
                  <a:rPr lang="az-Cyrl-AZ" sz="5400" dirty="0" smtClean="0">
                    <a:solidFill>
                      <a:srgbClr val="C00000"/>
                    </a:solidFill>
                    <a:latin typeface="Calibri" panose="020F0502020204030204" pitchFamily="34" charset="0"/>
                  </a:rPr>
                  <a:t>П</a:t>
                </a:r>
                <a:r>
                  <a:rPr lang="it-IT" sz="5400" dirty="0" smtClean="0">
                    <a:solidFill>
                      <a:srgbClr val="C00000"/>
                    </a:solidFill>
                    <a:latin typeface="Calibri" panose="020F0502020204030204" pitchFamily="34" charset="0"/>
                  </a:rPr>
                  <a:t/>
                </a:r>
                <a:br>
                  <a:rPr lang="it-IT" sz="5400" dirty="0" smtClean="0">
                    <a:solidFill>
                      <a:srgbClr val="C00000"/>
                    </a:solidFill>
                    <a:latin typeface="Calibri" panose="020F0502020204030204" pitchFamily="34" charset="0"/>
                  </a:rPr>
                </a:br>
                <a:r>
                  <a:rPr lang="it-IT" dirty="0">
                    <a:latin typeface="Calibri" panose="020F0502020204030204" pitchFamily="34" charset="0"/>
                  </a:rPr>
                  <a:t/>
                </a:r>
                <a:br>
                  <a:rPr lang="it-IT" dirty="0">
                    <a:latin typeface="Calibri" panose="020F0502020204030204" pitchFamily="34" charset="0"/>
                  </a:rPr>
                </a:br>
                <a:r>
                  <a:rPr lang="it-IT" dirty="0" smtClean="0"/>
                  <a:t>CAP. 6: </a:t>
                </a:r>
                <a:r>
                  <a:rPr lang="it-IT" dirty="0" err="1" smtClean="0"/>
                  <a:t>max</a:t>
                </a:r>
                <a:r>
                  <a:rPr lang="it-IT" dirty="0" smtClean="0"/>
                  <a:t> </a:t>
                </a:r>
                <a:r>
                  <a:rPr lang="az-Cyrl-AZ" dirty="0" smtClean="0">
                    <a:latin typeface="Calibri" panose="020F0502020204030204" pitchFamily="34" charset="0"/>
                  </a:rPr>
                  <a:t>П</a:t>
                </a:r>
                <a:r>
                  <a:rPr lang="it-IT" dirty="0" smtClean="0">
                    <a:latin typeface="Calibri" panose="020F0502020204030204" pitchFamily="34" charset="0"/>
                  </a:rPr>
                  <a:t> (w, e) s.t. e=</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𝑒</m:t>
                        </m:r>
                      </m:e>
                      <m:sub>
                        <m:r>
                          <a:rPr lang="it-IT" b="0" i="1" smtClean="0">
                            <a:latin typeface="Cambria Math" panose="02040503050406030204" pitchFamily="18" charset="0"/>
                          </a:rPr>
                          <m:t>𝐿</m:t>
                        </m:r>
                      </m:sub>
                      <m:sup>
                        <m:r>
                          <a:rPr lang="it-IT" b="0" i="1" smtClean="0">
                            <a:latin typeface="Cambria Math" panose="02040503050406030204" pitchFamily="18" charset="0"/>
                          </a:rPr>
                          <m:t>∗</m:t>
                        </m:r>
                      </m:sup>
                    </m:sSubSup>
                    <m:r>
                      <a:rPr lang="it-IT" b="0" i="1" smtClean="0">
                        <a:latin typeface="Cambria Math" panose="02040503050406030204" pitchFamily="18" charset="0"/>
                      </a:rPr>
                      <m:t>(</m:t>
                    </m:r>
                    <m:r>
                      <a:rPr lang="it-IT" b="0" i="1" smtClean="0">
                        <a:latin typeface="Cambria Math" panose="02040503050406030204" pitchFamily="18" charset="0"/>
                      </a:rPr>
                      <m:t>𝑤</m:t>
                    </m:r>
                    <m:r>
                      <a:rPr lang="it-IT" b="0" i="1" smtClean="0">
                        <a:latin typeface="Cambria Math" panose="02040503050406030204" pitchFamily="18" charset="0"/>
                      </a:rPr>
                      <m:t>)</m:t>
                    </m:r>
                  </m:oMath>
                </a14:m>
                <a:r>
                  <a:rPr lang="it-IT" dirty="0" smtClean="0"/>
                  <a:t/>
                </a:r>
                <a:br>
                  <a:rPr lang="it-IT" dirty="0" smtClean="0"/>
                </a:br>
                <a:r>
                  <a:rPr lang="it-IT" dirty="0"/>
                  <a:t/>
                </a:r>
                <a:br>
                  <a:rPr lang="it-IT" dirty="0"/>
                </a:br>
                <a:r>
                  <a:rPr lang="it-IT" dirty="0" smtClean="0"/>
                  <a:t>CAP. 7: </a:t>
                </a:r>
                <a:r>
                  <a:rPr lang="it-IT" dirty="0" err="1" smtClean="0"/>
                  <a:t>max</a:t>
                </a:r>
                <a:r>
                  <a:rPr lang="it-IT" dirty="0" smtClean="0"/>
                  <a:t> </a:t>
                </a:r>
                <a:r>
                  <a:rPr lang="az-Cyrl-AZ" dirty="0" smtClean="0">
                    <a:latin typeface="Calibri" panose="020F0502020204030204" pitchFamily="34" charset="0"/>
                  </a:rPr>
                  <a:t>П</a:t>
                </a:r>
                <a:r>
                  <a:rPr lang="it-IT" dirty="0" smtClean="0">
                    <a:latin typeface="Calibri" panose="020F0502020204030204" pitchFamily="34" charset="0"/>
                  </a:rPr>
                  <a:t> (P, Q) s.t. Q=f(P)</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323528" y="188640"/>
                <a:ext cx="8229600" cy="5976664"/>
              </a:xfr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30201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2656"/>
            <a:ext cx="7772400" cy="1470025"/>
          </a:xfrm>
        </p:spPr>
        <p:txBody>
          <a:bodyPr/>
          <a:lstStyle/>
          <a:p>
            <a:r>
              <a:rPr lang="it-IT" dirty="0" smtClean="0">
                <a:solidFill>
                  <a:srgbClr val="0070C0"/>
                </a:solidFill>
              </a:rPr>
              <a:t>Elasticità e spesa</a:t>
            </a:r>
            <a:endParaRPr lang="it-IT" dirty="0">
              <a:solidFill>
                <a:srgbClr val="0070C0"/>
              </a:solidFill>
            </a:endParaRPr>
          </a:p>
        </p:txBody>
      </p:sp>
      <p:sp>
        <p:nvSpPr>
          <p:cNvPr id="3" name="Sottotitolo 2"/>
          <p:cNvSpPr>
            <a:spLocks noGrp="1"/>
          </p:cNvSpPr>
          <p:nvPr>
            <p:ph type="subTitle" idx="1"/>
          </p:nvPr>
        </p:nvSpPr>
        <p:spPr>
          <a:xfrm>
            <a:off x="1371600" y="1802681"/>
            <a:ext cx="6400800" cy="4722663"/>
          </a:xfrm>
        </p:spPr>
        <p:txBody>
          <a:bodyPr/>
          <a:lstStyle/>
          <a:p>
            <a:r>
              <a:rPr lang="it-IT" dirty="0" smtClean="0"/>
              <a:t>Se elasticità &lt;1, la spesa aumenta (con P che ↑)</a:t>
            </a:r>
          </a:p>
          <a:p>
            <a:endParaRPr lang="it-IT" dirty="0"/>
          </a:p>
          <a:p>
            <a:r>
              <a:rPr lang="it-IT" dirty="0" smtClean="0"/>
              <a:t>Se elasticità &gt;1, la spesa diminuisce (con P che ↑)</a:t>
            </a:r>
          </a:p>
          <a:p>
            <a:endParaRPr lang="it-IT" dirty="0" smtClean="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374234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8559800"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80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lstStyle/>
          <a:p>
            <a:r>
              <a:rPr lang="it-IT" dirty="0" smtClean="0">
                <a:solidFill>
                  <a:srgbClr val="00B050"/>
                </a:solidFill>
              </a:rPr>
              <a:t>2. MONOPOLIO </a:t>
            </a:r>
            <a:br>
              <a:rPr lang="it-IT" dirty="0" smtClean="0">
                <a:solidFill>
                  <a:srgbClr val="00B050"/>
                </a:solidFill>
              </a:rPr>
            </a:br>
            <a:r>
              <a:rPr lang="it-IT" dirty="0" smtClean="0">
                <a:solidFill>
                  <a:srgbClr val="00B050"/>
                </a:solidFill>
              </a:rPr>
              <a:t>(1 solo venditore)</a:t>
            </a:r>
            <a:endParaRPr lang="it-IT" dirty="0">
              <a:solidFill>
                <a:srgbClr val="00B050"/>
              </a:solidFill>
            </a:endParaRPr>
          </a:p>
        </p:txBody>
      </p:sp>
      <p:sp>
        <p:nvSpPr>
          <p:cNvPr id="3" name="Sottotitolo 2"/>
          <p:cNvSpPr>
            <a:spLocks noGrp="1"/>
          </p:cNvSpPr>
          <p:nvPr>
            <p:ph type="subTitle" idx="1"/>
          </p:nvPr>
        </p:nvSpPr>
        <p:spPr>
          <a:xfrm>
            <a:off x="251520" y="1916832"/>
            <a:ext cx="8784976" cy="4824536"/>
          </a:xfrm>
        </p:spPr>
        <p:txBody>
          <a:bodyPr>
            <a:normAutofit/>
          </a:bodyPr>
          <a:lstStyle/>
          <a:p>
            <a:r>
              <a:rPr lang="it-IT" dirty="0" smtClean="0"/>
              <a:t>POLITICHE ANTITRUST, CARTELLLI, COLLUSIONE EPLICITA O IMPLICITA (PD)</a:t>
            </a:r>
          </a:p>
          <a:p>
            <a:endParaRPr lang="it-IT" dirty="0"/>
          </a:p>
          <a:p>
            <a:r>
              <a:rPr lang="it-IT" dirty="0" smtClean="0"/>
              <a:t>MONOPOLIO  NATURALE (REGOLAZIONE, es. acqua e servizi pubblici in generale – prima delle innovazioni tecnologiche →es. telefoni)</a:t>
            </a:r>
          </a:p>
          <a:p>
            <a:pPr algn="l"/>
            <a:endParaRPr lang="it-IT" dirty="0" smtClean="0"/>
          </a:p>
          <a:p>
            <a:pPr algn="l"/>
            <a:r>
              <a:rPr lang="it-IT" dirty="0" err="1" smtClean="0">
                <a:solidFill>
                  <a:srgbClr val="C00000"/>
                </a:solidFill>
              </a:rPr>
              <a:t>Subadditività</a:t>
            </a:r>
            <a:r>
              <a:rPr lang="it-IT" dirty="0" smtClean="0">
                <a:solidFill>
                  <a:srgbClr val="C00000"/>
                </a:solidFill>
              </a:rPr>
              <a:t> (e D)</a:t>
            </a:r>
            <a:r>
              <a:rPr lang="it-IT" dirty="0" smtClean="0"/>
              <a:t>: </a:t>
            </a:r>
          </a:p>
          <a:p>
            <a:endParaRPr lang="it-IT" dirty="0"/>
          </a:p>
        </p:txBody>
      </p:sp>
      <p:pic>
        <p:nvPicPr>
          <p:cNvPr id="4" name="Immagine 3"/>
          <p:cNvPicPr>
            <a:picLocks noChangeAspect="1"/>
          </p:cNvPicPr>
          <p:nvPr/>
        </p:nvPicPr>
        <p:blipFill>
          <a:blip r:embed="rId2"/>
          <a:stretch>
            <a:fillRect/>
          </a:stretch>
        </p:blipFill>
        <p:spPr>
          <a:xfrm>
            <a:off x="3635896" y="5517232"/>
            <a:ext cx="4600575" cy="1076325"/>
          </a:xfrm>
          <a:prstGeom prst="rect">
            <a:avLst/>
          </a:prstGeom>
        </p:spPr>
      </p:pic>
    </p:spTree>
    <p:extLst>
      <p:ext uri="{BB962C8B-B14F-4D97-AF65-F5344CB8AC3E}">
        <p14:creationId xmlns:p14="http://schemas.microsoft.com/office/powerpoint/2010/main" val="184965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9512" y="332656"/>
            <a:ext cx="8568952" cy="6264696"/>
          </a:xfrm>
          <a:prstGeom prst="rect">
            <a:avLst/>
          </a:prstGeom>
        </p:spPr>
      </p:pic>
    </p:spTree>
    <p:extLst>
      <p:ext uri="{BB962C8B-B14F-4D97-AF65-F5344CB8AC3E}">
        <p14:creationId xmlns:p14="http://schemas.microsoft.com/office/powerpoint/2010/main" val="424557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872208"/>
          </a:xfrm>
        </p:spPr>
        <p:txBody>
          <a:bodyPr>
            <a:normAutofit fontScale="90000"/>
          </a:bodyPr>
          <a:lstStyle/>
          <a:p>
            <a:r>
              <a:rPr lang="it-IT" dirty="0" smtClean="0">
                <a:solidFill>
                  <a:srgbClr val="00B050"/>
                </a:solidFill>
              </a:rPr>
              <a:t>3. CONCORRENZA MONOPOLISTICA (differenziazione verticale e orizzontale)</a:t>
            </a:r>
            <a:endParaRPr lang="it-IT" dirty="0">
              <a:solidFill>
                <a:srgbClr val="00B050"/>
              </a:solidFill>
            </a:endParaRPr>
          </a:p>
        </p:txBody>
      </p:sp>
      <p:sp>
        <p:nvSpPr>
          <p:cNvPr id="3" name="Sottotitolo 2"/>
          <p:cNvSpPr>
            <a:spLocks noGrp="1"/>
          </p:cNvSpPr>
          <p:nvPr>
            <p:ph type="subTitle" idx="1"/>
          </p:nvPr>
        </p:nvSpPr>
        <p:spPr>
          <a:xfrm>
            <a:off x="1371600" y="2708920"/>
            <a:ext cx="6800800" cy="3960440"/>
          </a:xfrm>
        </p:spPr>
        <p:txBody>
          <a:bodyPr/>
          <a:lstStyle/>
          <a:p>
            <a:r>
              <a:rPr lang="it-IT" dirty="0" err="1" smtClean="0"/>
              <a:t>Trade</a:t>
            </a:r>
            <a:r>
              <a:rPr lang="it-IT" dirty="0" smtClean="0"/>
              <a:t>-off efficienza varietà</a:t>
            </a:r>
          </a:p>
          <a:p>
            <a:endParaRPr lang="it-IT" dirty="0"/>
          </a:p>
          <a:p>
            <a:r>
              <a:rPr lang="it-IT" dirty="0" smtClean="0"/>
              <a:t>Politiche dell’impresa</a:t>
            </a:r>
          </a:p>
          <a:p>
            <a:endParaRPr lang="it-IT" dirty="0"/>
          </a:p>
          <a:p>
            <a:r>
              <a:rPr lang="it-IT" dirty="0" smtClean="0"/>
              <a:t>Aspetto concorrenziale (sostituti e </a:t>
            </a:r>
            <a:r>
              <a:rPr lang="el-GR" dirty="0" smtClean="0">
                <a:solidFill>
                  <a:schemeClr val="bg1">
                    <a:lumMod val="50000"/>
                  </a:schemeClr>
                </a:solidFill>
              </a:rPr>
              <a:t>η</a:t>
            </a:r>
            <a:r>
              <a:rPr lang="it-IT" dirty="0" smtClean="0">
                <a:solidFill>
                  <a:schemeClr val="bg1">
                    <a:lumMod val="50000"/>
                  </a:schemeClr>
                </a:solidFill>
              </a:rPr>
              <a:t>)</a:t>
            </a:r>
            <a:endParaRPr lang="it-IT" dirty="0">
              <a:solidFill>
                <a:schemeClr val="bg1">
                  <a:lumMod val="50000"/>
                </a:schemeClr>
              </a:solidFill>
            </a:endParaRPr>
          </a:p>
        </p:txBody>
      </p:sp>
    </p:spTree>
    <p:extLst>
      <p:ext uri="{BB962C8B-B14F-4D97-AF65-F5344CB8AC3E}">
        <p14:creationId xmlns:p14="http://schemas.microsoft.com/office/powerpoint/2010/main" val="225964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144462"/>
            <a:ext cx="8748018" cy="63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35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attistini\Dropbox\CORE\Figure\cap-8\figura-8-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01600"/>
            <a:ext cx="9169400" cy="665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76872"/>
            <a:ext cx="8229600" cy="1143000"/>
          </a:xfrm>
        </p:spPr>
        <p:txBody>
          <a:bodyPr>
            <a:normAutofit/>
          </a:bodyPr>
          <a:lstStyle/>
          <a:p>
            <a:r>
              <a:rPr lang="it-IT" dirty="0" smtClean="0">
                <a:solidFill>
                  <a:srgbClr val="C00000"/>
                </a:solidFill>
              </a:rPr>
              <a:t>TEST UNDERSTANDING</a:t>
            </a:r>
            <a:endParaRPr lang="it-IT" dirty="0">
              <a:solidFill>
                <a:srgbClr val="C00000"/>
              </a:solidFill>
            </a:endParaRPr>
          </a:p>
        </p:txBody>
      </p:sp>
    </p:spTree>
    <p:extLst>
      <p:ext uri="{BB962C8B-B14F-4D97-AF65-F5344CB8AC3E}">
        <p14:creationId xmlns:p14="http://schemas.microsoft.com/office/powerpoint/2010/main" val="220575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5606"/>
          <a:stretch/>
        </p:blipFill>
        <p:spPr>
          <a:xfrm>
            <a:off x="0" y="2201864"/>
            <a:ext cx="9144000" cy="3798887"/>
          </a:xfrm>
        </p:spPr>
      </p:pic>
      <p:sp>
        <p:nvSpPr>
          <p:cNvPr id="7" name="Title 1"/>
          <p:cNvSpPr>
            <a:spLocks noGrp="1"/>
          </p:cNvSpPr>
          <p:nvPr>
            <p:ph type="title"/>
          </p:nvPr>
        </p:nvSpPr>
        <p:spPr>
          <a:xfrm>
            <a:off x="287871" y="1628800"/>
            <a:ext cx="8181727" cy="381524"/>
          </a:xfrm>
        </p:spPr>
        <p:txBody>
          <a:bodyPr/>
          <a:lstStyle/>
          <a:p>
            <a:pPr>
              <a:lnSpc>
                <a:spcPct val="120000"/>
              </a:lnSpc>
            </a:pPr>
            <a:r>
              <a:rPr lang="en-US" dirty="0"/>
              <a:t>UNIT 7. THE FIRM AND ITS CUSTOMERS</a:t>
            </a:r>
          </a:p>
        </p:txBody>
      </p:sp>
    </p:spTree>
    <p:extLst>
      <p:ext uri="{BB962C8B-B14F-4D97-AF65-F5344CB8AC3E}">
        <p14:creationId xmlns:p14="http://schemas.microsoft.com/office/powerpoint/2010/main" val="374743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286" y="733073"/>
            <a:ext cx="5985933" cy="765402"/>
          </a:xfrm>
        </p:spPr>
        <p:txBody>
          <a:bodyPr vert="horz" lIns="0" tIns="252000" rIns="252000" bIns="252000" rtlCol="0" anchor="ctr">
            <a:spAutoFit/>
          </a:bodyPr>
          <a:lstStyle/>
          <a:p>
            <a:pPr>
              <a:lnSpc>
                <a:spcPct val="80000"/>
              </a:lnSpc>
            </a:pPr>
            <a:r>
              <a:rPr lang="en-US" dirty="0"/>
              <a:t>T7.1 Profit-maximising  choice</a:t>
            </a:r>
          </a:p>
        </p:txBody>
      </p:sp>
      <p:sp>
        <p:nvSpPr>
          <p:cNvPr id="5" name="Text Placeholder 4"/>
          <p:cNvSpPr>
            <a:spLocks noGrp="1"/>
          </p:cNvSpPr>
          <p:nvPr>
            <p:ph type="body" sz="half" idx="4294967295"/>
          </p:nvPr>
        </p:nvSpPr>
        <p:spPr>
          <a:xfrm>
            <a:off x="4578286" y="748364"/>
            <a:ext cx="4314194" cy="6008889"/>
          </a:xfrm>
        </p:spPr>
        <p:txBody>
          <a:bodyPr vert="horz" wrap="square" lIns="252000" tIns="252000" rIns="252000" bIns="252000" rtlCol="0">
            <a:spAutoFit/>
          </a:bodyPr>
          <a:lstStyle/>
          <a:p>
            <a:pPr marL="0" indent="0">
              <a:lnSpc>
                <a:spcPct val="120000"/>
              </a:lnSpc>
              <a:buNone/>
            </a:pPr>
            <a:r>
              <a:rPr lang="en-US" sz="1000" dirty="0">
                <a:solidFill>
                  <a:srgbClr val="E64017"/>
                </a:solidFill>
              </a:rPr>
              <a:t>Select all correct 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800" dirty="0"/>
              <a:t>The highest profit that the firm can make is $60,000.</a:t>
            </a:r>
          </a:p>
          <a:p>
            <a:pPr>
              <a:lnSpc>
                <a:spcPct val="120000"/>
              </a:lnSpc>
              <a:buFont typeface="+mj-lt"/>
              <a:buAutoNum type="alphaLcPeriod"/>
            </a:pPr>
            <a:r>
              <a:rPr lang="en-US" sz="1800" dirty="0"/>
              <a:t>The profit-maximising choice for the firm is where the highest attainable isoprofit curve is tangent to the demand curve. </a:t>
            </a:r>
          </a:p>
          <a:p>
            <a:pPr>
              <a:lnSpc>
                <a:spcPct val="120000"/>
              </a:lnSpc>
              <a:buFont typeface="+mj-lt"/>
              <a:buAutoNum type="alphaLcPeriod"/>
            </a:pPr>
            <a:r>
              <a:rPr lang="en-US" sz="1800" dirty="0"/>
              <a:t>The profit-maximising choice for the firm is where its marginal rate of substitution between the price charged and the quantity produced equate to its marginal rate of transformation. </a:t>
            </a:r>
          </a:p>
          <a:p>
            <a:pPr>
              <a:lnSpc>
                <a:spcPct val="120000"/>
              </a:lnSpc>
              <a:buFont typeface="+mj-lt"/>
              <a:buAutoNum type="alphaLcPeriod"/>
            </a:pPr>
            <a:r>
              <a:rPr lang="en-US" sz="1800" dirty="0"/>
              <a:t>The profit-maximising choice for the firm is at the peak of its profit function curve.</a:t>
            </a:r>
          </a:p>
        </p:txBody>
      </p:sp>
      <p:sp>
        <p:nvSpPr>
          <p:cNvPr id="6" name="Content Placeholder 5"/>
          <p:cNvSpPr>
            <a:spLocks noGrp="1"/>
          </p:cNvSpPr>
          <p:nvPr>
            <p:ph sz="quarter" idx="4294967295"/>
          </p:nvPr>
        </p:nvSpPr>
        <p:spPr>
          <a:xfrm>
            <a:off x="258286" y="1115774"/>
            <a:ext cx="4320000" cy="1801583"/>
          </a:xfrm>
          <a:solidFill>
            <a:srgbClr val="F0F0F0"/>
          </a:solidFill>
        </p:spPr>
        <p:txBody>
          <a:bodyPr vert="horz" wrap="square" lIns="252000" tIns="252000" rIns="252000" bIns="252000" rtlCol="0">
            <a:spAutoFit/>
          </a:bodyPr>
          <a:lstStyle/>
          <a:p>
            <a:pPr marL="0" indent="0">
              <a:lnSpc>
                <a:spcPct val="120000"/>
              </a:lnSpc>
              <a:buNone/>
            </a:pPr>
            <a:r>
              <a:rPr lang="en-US" sz="1400" dirty="0"/>
              <a:t>The following diagram shows the market demand curve of Apple Cinnamon Cheerios, the isoprofit curves of the producer firm, and the firm’s profit function curve. Based on the graph, which of the following are correct?</a:t>
            </a:r>
          </a:p>
        </p:txBody>
      </p:sp>
      <p:sp>
        <p:nvSpPr>
          <p:cNvPr id="12" name="Content Placeholder 5"/>
          <p:cNvSpPr txBox="1">
            <a:spLocks/>
          </p:cNvSpPr>
          <p:nvPr/>
        </p:nvSpPr>
        <p:spPr>
          <a:xfrm>
            <a:off x="7854620" y="5354035"/>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7.1</a:t>
            </a:r>
          </a:p>
        </p:txBody>
      </p:sp>
    </p:spTree>
    <p:extLst>
      <p:ext uri="{BB962C8B-B14F-4D97-AF65-F5344CB8AC3E}">
        <p14:creationId xmlns:p14="http://schemas.microsoft.com/office/powerpoint/2010/main" val="96436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16416" cy="625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6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ET-CORE_T7.1.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0689"/>
            <a:ext cx="8136464" cy="5976664"/>
          </a:xfrm>
          <a:prstGeom prst="rect">
            <a:avLst/>
          </a:prstGeom>
        </p:spPr>
      </p:pic>
    </p:spTree>
    <p:extLst>
      <p:ext uri="{BB962C8B-B14F-4D97-AF65-F5344CB8AC3E}">
        <p14:creationId xmlns:p14="http://schemas.microsoft.com/office/powerpoint/2010/main" val="335038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T7.2 Returns to scale and economies of scale</a:t>
            </a:r>
          </a:p>
        </p:txBody>
      </p:sp>
      <p:sp>
        <p:nvSpPr>
          <p:cNvPr id="5" name="Text Placeholder 4"/>
          <p:cNvSpPr>
            <a:spLocks noGrp="1"/>
          </p:cNvSpPr>
          <p:nvPr>
            <p:ph type="body" sz="half" idx="4294967295"/>
          </p:nvPr>
        </p:nvSpPr>
        <p:spPr>
          <a:xfrm>
            <a:off x="241550" y="2221293"/>
            <a:ext cx="4320000" cy="4839338"/>
          </a:xfrm>
        </p:spPr>
        <p:txBody>
          <a:bodyPr vert="horz" lIns="252000" tIns="252000" rIns="252000" bIns="252000" rtlCol="0">
            <a:spAutoFit/>
          </a:bodyPr>
          <a:lstStyle/>
          <a:p>
            <a:pPr marL="0" indent="0">
              <a:lnSpc>
                <a:spcPct val="120000"/>
              </a:lnSpc>
              <a:buNone/>
            </a:pPr>
            <a:r>
              <a:rPr lang="en-US" sz="1000" dirty="0">
                <a:solidFill>
                  <a:srgbClr val="E64017"/>
                </a:solidFill>
              </a:rPr>
              <a:t>Select all correct 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600" dirty="0"/>
              <a:t>Large supermarkets being able to drive down the cost of purchasing milk as it increases its scale of business. </a:t>
            </a:r>
          </a:p>
          <a:p>
            <a:pPr>
              <a:lnSpc>
                <a:spcPct val="120000"/>
              </a:lnSpc>
              <a:buFont typeface="+mj-lt"/>
              <a:buAutoNum type="alphaLcPeriod"/>
            </a:pPr>
            <a:r>
              <a:rPr lang="en-US" sz="1600" dirty="0"/>
              <a:t>The expansion of the workforce requiring extra layers of management for better performance monitoring.</a:t>
            </a:r>
          </a:p>
          <a:p>
            <a:pPr>
              <a:lnSpc>
                <a:spcPct val="120000"/>
              </a:lnSpc>
              <a:buFont typeface="+mj-lt"/>
              <a:buAutoNum type="alphaLcPeriod"/>
            </a:pPr>
            <a:r>
              <a:rPr lang="en-US" sz="1600" dirty="0"/>
              <a:t>A merger of two firms leading to savings on the costs of HR, IT and legal departments. </a:t>
            </a:r>
          </a:p>
          <a:p>
            <a:pPr>
              <a:lnSpc>
                <a:spcPct val="120000"/>
              </a:lnSpc>
              <a:buFont typeface="+mj-lt"/>
              <a:buAutoNum type="alphaLcPeriod"/>
            </a:pPr>
            <a:r>
              <a:rPr lang="en-US" sz="1600" dirty="0"/>
              <a:t>The higher the number of users of Windows 10, the more likely it is that Microsoft will be able to achieve a higher sale of its operating system.</a:t>
            </a:r>
          </a:p>
        </p:txBody>
      </p:sp>
      <p:sp>
        <p:nvSpPr>
          <p:cNvPr id="6" name="Content Placeholder 5"/>
          <p:cNvSpPr>
            <a:spLocks noGrp="1"/>
          </p:cNvSpPr>
          <p:nvPr>
            <p:ph sz="quarter" idx="4294967295"/>
          </p:nvPr>
        </p:nvSpPr>
        <p:spPr>
          <a:xfrm>
            <a:off x="263585" y="962573"/>
            <a:ext cx="4320000" cy="1099853"/>
          </a:xfrm>
          <a:solidFill>
            <a:srgbClr val="F0F0F0"/>
          </a:solidFill>
        </p:spPr>
        <p:txBody>
          <a:bodyPr vert="horz" wrap="square" lIns="252000" tIns="252000" rIns="252000" bIns="252000" rtlCol="0">
            <a:spAutoFit/>
          </a:bodyPr>
          <a:lstStyle/>
          <a:p>
            <a:pPr marL="0" indent="0">
              <a:lnSpc>
                <a:spcPct val="120000"/>
              </a:lnSpc>
              <a:buNone/>
            </a:pPr>
            <a:r>
              <a:rPr lang="en-US" sz="1600" dirty="0"/>
              <a:t>Which of the following would contribute to economies of scale?</a:t>
            </a:r>
          </a:p>
        </p:txBody>
      </p:sp>
      <p:sp>
        <p:nvSpPr>
          <p:cNvPr id="12" name="Content Placeholder 5"/>
          <p:cNvSpPr txBox="1">
            <a:spLocks/>
          </p:cNvSpPr>
          <p:nvPr/>
        </p:nvSpPr>
        <p:spPr>
          <a:xfrm>
            <a:off x="7854620" y="5330246"/>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7.2</a:t>
            </a:r>
          </a:p>
        </p:txBody>
      </p:sp>
    </p:spTree>
    <p:extLst>
      <p:ext uri="{BB962C8B-B14F-4D97-AF65-F5344CB8AC3E}">
        <p14:creationId xmlns:p14="http://schemas.microsoft.com/office/powerpoint/2010/main" val="3280289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T7.4 Fixed cost</a:t>
            </a:r>
          </a:p>
        </p:txBody>
      </p:sp>
      <p:sp>
        <p:nvSpPr>
          <p:cNvPr id="5" name="Text Placeholder 4"/>
          <p:cNvSpPr>
            <a:spLocks noGrp="1"/>
          </p:cNvSpPr>
          <p:nvPr>
            <p:ph type="body" sz="half" idx="4294967295"/>
          </p:nvPr>
        </p:nvSpPr>
        <p:spPr>
          <a:xfrm>
            <a:off x="395536" y="3642666"/>
            <a:ext cx="4320000" cy="3066545"/>
          </a:xfrm>
        </p:spPr>
        <p:txBody>
          <a:bodyPr vert="horz"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600" dirty="0"/>
              <a:t>The total cost curve is an upward-sloping straight line through the origin.</a:t>
            </a:r>
          </a:p>
          <a:p>
            <a:pPr>
              <a:lnSpc>
                <a:spcPct val="120000"/>
              </a:lnSpc>
              <a:buFont typeface="+mj-lt"/>
              <a:buAutoNum type="alphaLcPeriod"/>
            </a:pPr>
            <a:r>
              <a:rPr lang="en-US" sz="1600" dirty="0"/>
              <a:t>The average cost curve is U-shaped.</a:t>
            </a:r>
          </a:p>
          <a:p>
            <a:pPr>
              <a:lnSpc>
                <a:spcPct val="120000"/>
              </a:lnSpc>
              <a:buFont typeface="+mj-lt"/>
              <a:buAutoNum type="alphaLcPeriod"/>
            </a:pPr>
            <a:r>
              <a:rPr lang="en-US" sz="1600" dirty="0"/>
              <a:t>The marginal cost curve is a horizontal straight line.</a:t>
            </a:r>
          </a:p>
          <a:p>
            <a:pPr>
              <a:lnSpc>
                <a:spcPct val="120000"/>
              </a:lnSpc>
              <a:buFont typeface="+mj-lt"/>
              <a:buAutoNum type="alphaLcPeriod"/>
            </a:pPr>
            <a:r>
              <a:rPr lang="en-US" sz="1600" dirty="0"/>
              <a:t>The marginal cost curve intersects the average cost curve at its minimum point.</a:t>
            </a:r>
          </a:p>
        </p:txBody>
      </p:sp>
      <p:sp>
        <p:nvSpPr>
          <p:cNvPr id="6" name="Content Placeholder 5"/>
          <p:cNvSpPr>
            <a:spLocks noGrp="1"/>
          </p:cNvSpPr>
          <p:nvPr>
            <p:ph sz="quarter" idx="4294967295"/>
          </p:nvPr>
        </p:nvSpPr>
        <p:spPr>
          <a:xfrm>
            <a:off x="467544" y="1579681"/>
            <a:ext cx="4320000" cy="1986249"/>
          </a:xfrm>
          <a:solidFill>
            <a:srgbClr val="F0F0F0"/>
          </a:solidFill>
        </p:spPr>
        <p:txBody>
          <a:bodyPr vert="horz" wrap="square" lIns="252000" tIns="252000" rIns="252000" bIns="252000" rtlCol="0">
            <a:spAutoFit/>
          </a:bodyPr>
          <a:lstStyle/>
          <a:p>
            <a:pPr marL="0" indent="0">
              <a:lnSpc>
                <a:spcPct val="120000"/>
              </a:lnSpc>
              <a:buNone/>
            </a:pPr>
            <a:r>
              <a:rPr lang="en-US" sz="1600" dirty="0"/>
              <a:t>Suppose that the marginal cost of producing a pound of cereal is $2, irrespective of the level of output, but there are also some fixed costs of production. Which of the following statements is correct?</a:t>
            </a:r>
          </a:p>
        </p:txBody>
      </p:sp>
      <p:sp>
        <p:nvSpPr>
          <p:cNvPr id="12" name="Content Placeholder 5"/>
          <p:cNvSpPr txBox="1">
            <a:spLocks/>
          </p:cNvSpPr>
          <p:nvPr/>
        </p:nvSpPr>
        <p:spPr>
          <a:xfrm>
            <a:off x="7854620" y="5326945"/>
            <a:ext cx="1289380" cy="688458"/>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1000" dirty="0"/>
              <a:t>Section 7.3</a:t>
            </a:r>
          </a:p>
        </p:txBody>
      </p:sp>
    </p:spTree>
    <p:extLst>
      <p:ext uri="{BB962C8B-B14F-4D97-AF65-F5344CB8AC3E}">
        <p14:creationId xmlns:p14="http://schemas.microsoft.com/office/powerpoint/2010/main" val="4282836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i="1" dirty="0"/>
              <a:t>ANSWER: </a:t>
            </a:r>
            <a:r>
              <a:rPr lang="en-US" dirty="0"/>
              <a:t>T7.3 Average cost and marginal cost</a:t>
            </a:r>
          </a:p>
        </p:txBody>
      </p:sp>
      <p:sp>
        <p:nvSpPr>
          <p:cNvPr id="5" name="Text Placeholder 4"/>
          <p:cNvSpPr>
            <a:spLocks noGrp="1"/>
          </p:cNvSpPr>
          <p:nvPr>
            <p:ph type="body" sz="half" idx="4294967295"/>
          </p:nvPr>
        </p:nvSpPr>
        <p:spPr>
          <a:xfrm>
            <a:off x="258286" y="3861048"/>
            <a:ext cx="4320000" cy="1842620"/>
          </a:xfrm>
        </p:spPr>
        <p:txBody>
          <a:bodyPr vert="horz" wrap="square"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average cost at </a:t>
            </a:r>
            <a:r>
              <a:rPr lang="en-US" sz="1000" i="1" dirty="0"/>
              <a:t>Q = 40 </a:t>
            </a:r>
            <a:r>
              <a:rPr lang="en-US" sz="1000" dirty="0"/>
              <a:t>is £7.</a:t>
            </a:r>
          </a:p>
          <a:p>
            <a:pPr>
              <a:lnSpc>
                <a:spcPct val="120000"/>
              </a:lnSpc>
              <a:buFont typeface="+mj-lt"/>
              <a:buAutoNum type="alphaLcPeriod"/>
            </a:pPr>
            <a:r>
              <a:rPr lang="en-US" sz="1000" dirty="0"/>
              <a:t>The marginal cost at </a:t>
            </a:r>
            <a:r>
              <a:rPr lang="en-US" sz="1000" i="1" dirty="0"/>
              <a:t>Q = 80 </a:t>
            </a:r>
            <a:r>
              <a:rPr lang="en-US" sz="1000" dirty="0"/>
              <a:t>is £9.50.</a:t>
            </a:r>
          </a:p>
          <a:p>
            <a:pPr>
              <a:lnSpc>
                <a:spcPct val="120000"/>
              </a:lnSpc>
              <a:buFont typeface="+mj-lt"/>
              <a:buAutoNum type="alphaLcPeriod"/>
            </a:pPr>
            <a:r>
              <a:rPr lang="en-US" sz="1000" dirty="0"/>
              <a:t>The marginal cost is higher than the average cost at </a:t>
            </a:r>
            <a:r>
              <a:rPr lang="en-US" sz="1000" i="1" dirty="0"/>
              <a:t>Q = 50</a:t>
            </a:r>
            <a:r>
              <a:rPr lang="en-US" sz="1000" dirty="0"/>
              <a:t>.</a:t>
            </a:r>
          </a:p>
          <a:p>
            <a:pPr>
              <a:lnSpc>
                <a:spcPct val="120000"/>
              </a:lnSpc>
              <a:buFont typeface="+mj-lt"/>
              <a:buAutoNum type="alphaLcPeriod"/>
            </a:pPr>
            <a:r>
              <a:rPr lang="en-US" sz="1000" dirty="0"/>
              <a:t>The marginal cost curve intersects the average cost curve at </a:t>
            </a:r>
            <a:r>
              <a:rPr lang="en-US" sz="1000" i="1" dirty="0"/>
              <a:t>Q = 60</a:t>
            </a:r>
            <a:r>
              <a:rPr lang="en-US" sz="1000" dirty="0"/>
              <a:t>.</a:t>
            </a:r>
          </a:p>
        </p:txBody>
      </p:sp>
      <p:sp>
        <p:nvSpPr>
          <p:cNvPr id="6" name="Content Placeholder 5"/>
          <p:cNvSpPr>
            <a:spLocks noGrp="1"/>
          </p:cNvSpPr>
          <p:nvPr>
            <p:ph sz="quarter" idx="4294967295"/>
          </p:nvPr>
        </p:nvSpPr>
        <p:spPr>
          <a:xfrm>
            <a:off x="258286" y="1754816"/>
            <a:ext cx="4320000" cy="1057790"/>
          </a:xfrm>
          <a:solidFill>
            <a:srgbClr val="F0F0F0"/>
          </a:solidFill>
        </p:spPr>
        <p:txBody>
          <a:bodyPr vert="horz" wrap="square" lIns="252000" tIns="252000" rIns="252000" bIns="252000" rtlCol="0">
            <a:spAutoFit/>
          </a:bodyPr>
          <a:lstStyle/>
          <a:p>
            <a:pPr marL="0" indent="0">
              <a:lnSpc>
                <a:spcPct val="120000"/>
              </a:lnSpc>
              <a:buNone/>
            </a:pPr>
            <a:r>
              <a:rPr lang="en-US" sz="1000" dirty="0"/>
              <a:t>The following is a table of the total cost (</a:t>
            </a:r>
            <a:r>
              <a:rPr lang="en-US" sz="1000" i="1" dirty="0"/>
              <a:t>TC</a:t>
            </a:r>
            <a:r>
              <a:rPr lang="en-US" sz="1000" dirty="0"/>
              <a:t>) of producing output </a:t>
            </a:r>
            <a:r>
              <a:rPr lang="en-US" sz="1000" i="1" dirty="0"/>
              <a:t>Q</a:t>
            </a:r>
            <a:r>
              <a:rPr lang="en-US" sz="1000" dirty="0"/>
              <a:t> for a particular firm. Based on this information, which of the following is correct?</a:t>
            </a:r>
          </a:p>
        </p:txBody>
      </p:sp>
      <p:sp>
        <p:nvSpPr>
          <p:cNvPr id="12" name="Content Placeholder 5"/>
          <p:cNvSpPr txBox="1">
            <a:spLocks/>
          </p:cNvSpPr>
          <p:nvPr/>
        </p:nvSpPr>
        <p:spPr>
          <a:xfrm>
            <a:off x="7854620" y="5330246"/>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7.3</a:t>
            </a:r>
          </a:p>
        </p:txBody>
      </p:sp>
      <p:pic>
        <p:nvPicPr>
          <p:cNvPr id="3" name="Picture 2" descr="INET-CORE_T7.3.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2" y="3069040"/>
            <a:ext cx="6480000" cy="720000"/>
          </a:xfrm>
          <a:prstGeom prst="rect">
            <a:avLst/>
          </a:prstGeom>
        </p:spPr>
      </p:pic>
      <p:sp>
        <p:nvSpPr>
          <p:cNvPr id="7" name="Oval 6"/>
          <p:cNvSpPr/>
          <p:nvPr/>
        </p:nvSpPr>
        <p:spPr>
          <a:xfrm>
            <a:off x="-1044624" y="5703668"/>
            <a:ext cx="288032" cy="2634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Placeholder 4"/>
          <p:cNvSpPr txBox="1">
            <a:spLocks/>
          </p:cNvSpPr>
          <p:nvPr/>
        </p:nvSpPr>
        <p:spPr>
          <a:xfrm>
            <a:off x="4499992" y="3861048"/>
            <a:ext cx="4608512" cy="1632306"/>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Feedback</a:t>
            </a:r>
          </a:p>
          <a:p>
            <a:pPr marL="0" indent="0">
              <a:lnSpc>
                <a:spcPct val="50000"/>
              </a:lnSpc>
              <a:buNone/>
            </a:pPr>
            <a:endParaRPr lang="en-US" sz="1000" dirty="0">
              <a:solidFill>
                <a:srgbClr val="E64017"/>
              </a:solidFill>
            </a:endParaRPr>
          </a:p>
          <a:p>
            <a:pPr marL="228600" indent="-228600">
              <a:lnSpc>
                <a:spcPct val="120000"/>
              </a:lnSpc>
              <a:buAutoNum type="alphaLcPeriod"/>
            </a:pPr>
            <a:r>
              <a:rPr lang="en-GB" sz="1000" dirty="0"/>
              <a:t>The average cost at </a:t>
            </a:r>
            <a:r>
              <a:rPr lang="en-GB" sz="1000" i="1" dirty="0"/>
              <a:t>Q</a:t>
            </a:r>
            <a:r>
              <a:rPr lang="en-GB" sz="1000" dirty="0"/>
              <a:t> = 40 is £310 / 40 = £7.75.</a:t>
            </a:r>
          </a:p>
          <a:p>
            <a:pPr marL="228600" indent="-228600">
              <a:lnSpc>
                <a:spcPct val="120000"/>
              </a:lnSpc>
              <a:buFont typeface="Arial"/>
              <a:buAutoNum type="alphaLcPeriod"/>
            </a:pPr>
            <a:r>
              <a:rPr lang="en-GB" sz="1000" dirty="0"/>
              <a:t>The marginal cost at </a:t>
            </a:r>
            <a:r>
              <a:rPr lang="en-GB" sz="1000" i="1" dirty="0"/>
              <a:t>Q</a:t>
            </a:r>
            <a:r>
              <a:rPr lang="en-GB" sz="1000" dirty="0"/>
              <a:t> = 80 is (660 – 570) / (90 – 10) = £9.</a:t>
            </a:r>
          </a:p>
          <a:p>
            <a:pPr marL="228600" indent="-228600">
              <a:lnSpc>
                <a:spcPct val="120000"/>
              </a:lnSpc>
              <a:buFont typeface="Arial"/>
              <a:buAutoNum type="alphaLcPeriod"/>
            </a:pPr>
            <a:r>
              <a:rPr lang="en-GB" sz="1000" dirty="0"/>
              <a:t>At </a:t>
            </a:r>
            <a:r>
              <a:rPr lang="en-GB" sz="1000" i="1" dirty="0"/>
              <a:t>Q</a:t>
            </a:r>
            <a:r>
              <a:rPr lang="en-GB" sz="1000" dirty="0"/>
              <a:t> = 50, </a:t>
            </a:r>
            <a:r>
              <a:rPr lang="en-GB" sz="1000" i="1" dirty="0"/>
              <a:t>MC</a:t>
            </a:r>
            <a:r>
              <a:rPr lang="en-GB" sz="1000" dirty="0"/>
              <a:t> = (420 – 360) / (60 – 50) = £6 which is lower than </a:t>
            </a:r>
            <a:r>
              <a:rPr lang="en-GB" sz="1000" i="1" dirty="0"/>
              <a:t>AC</a:t>
            </a:r>
            <a:r>
              <a:rPr lang="en-GB" sz="1000" dirty="0"/>
              <a:t> = 360 / 50 = £7.20.</a:t>
            </a:r>
          </a:p>
        </p:txBody>
      </p:sp>
    </p:spTree>
    <p:extLst>
      <p:ext uri="{BB962C8B-B14F-4D97-AF65-F5344CB8AC3E}">
        <p14:creationId xmlns:p14="http://schemas.microsoft.com/office/powerpoint/2010/main" val="3040291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T7.5 Consumer and producer surplus</a:t>
            </a:r>
          </a:p>
        </p:txBody>
      </p:sp>
      <p:sp>
        <p:nvSpPr>
          <p:cNvPr id="5" name="Text Placeholder 4"/>
          <p:cNvSpPr>
            <a:spLocks noGrp="1"/>
          </p:cNvSpPr>
          <p:nvPr>
            <p:ph type="body" sz="half" idx="4294967295"/>
          </p:nvPr>
        </p:nvSpPr>
        <p:spPr>
          <a:xfrm>
            <a:off x="387590" y="4348314"/>
            <a:ext cx="4320000" cy="2007794"/>
          </a:xfrm>
        </p:spPr>
        <p:txBody>
          <a:bodyPr vert="horz"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400" dirty="0"/>
              <a:t>The consumer surplus is $41,000.</a:t>
            </a:r>
          </a:p>
          <a:p>
            <a:pPr>
              <a:lnSpc>
                <a:spcPct val="120000"/>
              </a:lnSpc>
              <a:buFont typeface="+mj-lt"/>
              <a:buAutoNum type="alphaLcPeriod"/>
            </a:pPr>
            <a:r>
              <a:rPr lang="en-US" sz="1400" dirty="0"/>
              <a:t>The producer surplus is $120,320.</a:t>
            </a:r>
          </a:p>
          <a:p>
            <a:pPr>
              <a:lnSpc>
                <a:spcPct val="120000"/>
              </a:lnSpc>
              <a:buFont typeface="+mj-lt"/>
              <a:buAutoNum type="alphaLcPeriod"/>
            </a:pPr>
            <a:r>
              <a:rPr lang="en-US" sz="1400" dirty="0"/>
              <a:t>The deadweight loss is $20,000.</a:t>
            </a:r>
          </a:p>
          <a:p>
            <a:pPr>
              <a:lnSpc>
                <a:spcPct val="120000"/>
              </a:lnSpc>
              <a:buFont typeface="+mj-lt"/>
              <a:buAutoNum type="alphaLcPeriod"/>
            </a:pPr>
            <a:r>
              <a:rPr lang="en-US" sz="1400" dirty="0"/>
              <a:t>The gains from trade are $120,320.</a:t>
            </a:r>
          </a:p>
        </p:txBody>
      </p:sp>
      <p:sp>
        <p:nvSpPr>
          <p:cNvPr id="6" name="Content Placeholder 5"/>
          <p:cNvSpPr>
            <a:spLocks noGrp="1"/>
          </p:cNvSpPr>
          <p:nvPr>
            <p:ph sz="quarter" idx="4294967295"/>
          </p:nvPr>
        </p:nvSpPr>
        <p:spPr>
          <a:xfrm>
            <a:off x="258286" y="1754814"/>
            <a:ext cx="4320000" cy="2577180"/>
          </a:xfrm>
          <a:solidFill>
            <a:srgbClr val="F0F0F0"/>
          </a:solidFill>
        </p:spPr>
        <p:txBody>
          <a:bodyPr vert="horz" wrap="square" lIns="252000" tIns="252000" rIns="252000" bIns="252000" rtlCol="0">
            <a:spAutoFit/>
          </a:bodyPr>
          <a:lstStyle/>
          <a:p>
            <a:pPr marL="0" indent="0">
              <a:lnSpc>
                <a:spcPct val="120000"/>
              </a:lnSpc>
              <a:buNone/>
            </a:pPr>
            <a:r>
              <a:rPr lang="en-US" sz="1400" dirty="0"/>
              <a:t>The following figure depicts a firm’s profit-maximising choice at point </a:t>
            </a:r>
            <a:r>
              <a:rPr lang="en-US" sz="1400" i="1" dirty="0"/>
              <a:t>E</a:t>
            </a:r>
            <a:r>
              <a:rPr lang="en-US" sz="1400" dirty="0"/>
              <a:t>, given the market demand curve and the firm’s marginal cost curve. You are given that the firm’s marginal costs are $400, $2,960 and $4,200 at output levels </a:t>
            </a:r>
            <a:r>
              <a:rPr lang="en-US" sz="1400" i="1" dirty="0"/>
              <a:t>Q = 0</a:t>
            </a:r>
            <a:r>
              <a:rPr lang="en-US" sz="1400" dirty="0"/>
              <a:t>, </a:t>
            </a:r>
            <a:r>
              <a:rPr lang="en-US" sz="1400" i="1" dirty="0"/>
              <a:t>Q* = 32 </a:t>
            </a:r>
            <a:r>
              <a:rPr lang="en-US" sz="1400" dirty="0"/>
              <a:t>(point </a:t>
            </a:r>
            <a:r>
              <a:rPr lang="en-US" sz="1400" i="1" dirty="0"/>
              <a:t>E</a:t>
            </a:r>
            <a:r>
              <a:rPr lang="en-US" sz="1400" dirty="0"/>
              <a:t>) and </a:t>
            </a:r>
            <a:r>
              <a:rPr lang="en-US" sz="1400" i="1" dirty="0"/>
              <a:t>Q</a:t>
            </a:r>
            <a:r>
              <a:rPr lang="en-US" sz="1400" i="1" baseline="-25000" dirty="0"/>
              <a:t>0</a:t>
            </a:r>
            <a:r>
              <a:rPr lang="en-US" sz="1400" i="1" dirty="0"/>
              <a:t> = 48 </a:t>
            </a:r>
            <a:r>
              <a:rPr lang="en-US" sz="1400" dirty="0"/>
              <a:t>(point </a:t>
            </a:r>
            <a:r>
              <a:rPr lang="en-US" sz="1400" i="1" dirty="0"/>
              <a:t>F</a:t>
            </a:r>
            <a:r>
              <a:rPr lang="en-US" sz="1400" dirty="0"/>
              <a:t>), respectively. Based on this information, which of the following is correct?</a:t>
            </a:r>
          </a:p>
        </p:txBody>
      </p:sp>
      <p:sp>
        <p:nvSpPr>
          <p:cNvPr id="12" name="Content Placeholder 5"/>
          <p:cNvSpPr txBox="1">
            <a:spLocks/>
          </p:cNvSpPr>
          <p:nvPr/>
        </p:nvSpPr>
        <p:spPr>
          <a:xfrm>
            <a:off x="7854620" y="5335763"/>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7.6</a:t>
            </a:r>
          </a:p>
        </p:txBody>
      </p:sp>
    </p:spTree>
    <p:extLst>
      <p:ext uri="{BB962C8B-B14F-4D97-AF65-F5344CB8AC3E}">
        <p14:creationId xmlns:p14="http://schemas.microsoft.com/office/powerpoint/2010/main" val="287532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ET-CORE_T7.5.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0648"/>
            <a:ext cx="7933497" cy="6192688"/>
          </a:xfrm>
          <a:prstGeom prst="rect">
            <a:avLst/>
          </a:prstGeom>
        </p:spPr>
      </p:pic>
    </p:spTree>
    <p:extLst>
      <p:ext uri="{BB962C8B-B14F-4D97-AF65-F5344CB8AC3E}">
        <p14:creationId xmlns:p14="http://schemas.microsoft.com/office/powerpoint/2010/main" val="363793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i="1" dirty="0"/>
              <a:t>ANSWER: </a:t>
            </a:r>
            <a:r>
              <a:rPr lang="en-US" dirty="0"/>
              <a:t>T7.5 Consumer and producer surplus</a:t>
            </a:r>
          </a:p>
        </p:txBody>
      </p:sp>
      <p:sp>
        <p:nvSpPr>
          <p:cNvPr id="5" name="Text Placeholder 4"/>
          <p:cNvSpPr>
            <a:spLocks noGrp="1"/>
          </p:cNvSpPr>
          <p:nvPr>
            <p:ph type="body" sz="half" idx="4294967295"/>
          </p:nvPr>
        </p:nvSpPr>
        <p:spPr>
          <a:xfrm>
            <a:off x="264349" y="3177457"/>
            <a:ext cx="4320000" cy="1657954"/>
          </a:xfrm>
        </p:spPr>
        <p:txBody>
          <a:bodyPr vert="horz"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consumer surplus is $41,000.</a:t>
            </a:r>
          </a:p>
          <a:p>
            <a:pPr>
              <a:lnSpc>
                <a:spcPct val="120000"/>
              </a:lnSpc>
              <a:buFont typeface="+mj-lt"/>
              <a:buAutoNum type="alphaLcPeriod"/>
            </a:pPr>
            <a:r>
              <a:rPr lang="en-US" sz="1000" dirty="0"/>
              <a:t>The producer surplus is $120,320.</a:t>
            </a:r>
          </a:p>
          <a:p>
            <a:pPr>
              <a:lnSpc>
                <a:spcPct val="120000"/>
              </a:lnSpc>
              <a:buFont typeface="+mj-lt"/>
              <a:buAutoNum type="alphaLcPeriod"/>
            </a:pPr>
            <a:r>
              <a:rPr lang="en-US" sz="1000" dirty="0"/>
              <a:t>The deadweight loss is $20,000.</a:t>
            </a:r>
          </a:p>
          <a:p>
            <a:pPr>
              <a:lnSpc>
                <a:spcPct val="120000"/>
              </a:lnSpc>
              <a:buFont typeface="+mj-lt"/>
              <a:buAutoNum type="alphaLcPeriod"/>
            </a:pPr>
            <a:r>
              <a:rPr lang="en-US" sz="1000" dirty="0"/>
              <a:t>The gains from trade are $120,320.</a:t>
            </a:r>
          </a:p>
        </p:txBody>
      </p:sp>
      <p:sp>
        <p:nvSpPr>
          <p:cNvPr id="6" name="Content Placeholder 5"/>
          <p:cNvSpPr>
            <a:spLocks noGrp="1"/>
          </p:cNvSpPr>
          <p:nvPr>
            <p:ph sz="quarter" idx="4294967295"/>
          </p:nvPr>
        </p:nvSpPr>
        <p:spPr>
          <a:xfrm>
            <a:off x="258286" y="1754814"/>
            <a:ext cx="4320000" cy="1427122"/>
          </a:xfrm>
          <a:solidFill>
            <a:srgbClr val="F0F0F0"/>
          </a:solidFill>
        </p:spPr>
        <p:txBody>
          <a:bodyPr vert="horz" wrap="square" lIns="252000" tIns="252000" rIns="252000" bIns="252000" rtlCol="0">
            <a:spAutoFit/>
          </a:bodyPr>
          <a:lstStyle/>
          <a:p>
            <a:pPr marL="0" indent="0">
              <a:lnSpc>
                <a:spcPct val="120000"/>
              </a:lnSpc>
              <a:buNone/>
            </a:pPr>
            <a:r>
              <a:rPr lang="en-US" sz="1000" dirty="0"/>
              <a:t>The following figure depicts a firm’s profit-maximising choice at point </a:t>
            </a:r>
            <a:r>
              <a:rPr lang="en-US" sz="1000" i="1" dirty="0"/>
              <a:t>E</a:t>
            </a:r>
            <a:r>
              <a:rPr lang="en-US" sz="1000" dirty="0"/>
              <a:t>, given the market demand curve and the firm’s marginal cost curve. You are given that the firm’s marginal costs are $400, $2,960 and $4,200 at output levels </a:t>
            </a:r>
            <a:r>
              <a:rPr lang="en-US" sz="1000" i="1" dirty="0"/>
              <a:t>Q = 0</a:t>
            </a:r>
            <a:r>
              <a:rPr lang="en-US" sz="1000" dirty="0"/>
              <a:t>, </a:t>
            </a:r>
            <a:r>
              <a:rPr lang="en-US" sz="1000" i="1" dirty="0"/>
              <a:t>Q* = 32 </a:t>
            </a:r>
            <a:r>
              <a:rPr lang="en-US" sz="1000" dirty="0"/>
              <a:t>(point </a:t>
            </a:r>
            <a:r>
              <a:rPr lang="en-US" sz="1000" i="1" dirty="0"/>
              <a:t>E</a:t>
            </a:r>
            <a:r>
              <a:rPr lang="en-US" sz="1000" dirty="0"/>
              <a:t>) and </a:t>
            </a:r>
            <a:r>
              <a:rPr lang="en-US" sz="1000" i="1" dirty="0"/>
              <a:t>Q</a:t>
            </a:r>
            <a:r>
              <a:rPr lang="en-US" sz="1000" i="1" baseline="-25000" dirty="0"/>
              <a:t>0</a:t>
            </a:r>
            <a:r>
              <a:rPr lang="en-US" sz="1000" i="1" dirty="0"/>
              <a:t> = 48 </a:t>
            </a:r>
            <a:r>
              <a:rPr lang="en-US" sz="1000" dirty="0"/>
              <a:t>(point </a:t>
            </a:r>
            <a:r>
              <a:rPr lang="en-US" sz="1000" i="1" dirty="0"/>
              <a:t>F</a:t>
            </a:r>
            <a:r>
              <a:rPr lang="en-US" sz="1000" dirty="0"/>
              <a:t>), respectively. Based on this information, which of the following is correct?</a:t>
            </a:r>
          </a:p>
        </p:txBody>
      </p:sp>
      <p:sp>
        <p:nvSpPr>
          <p:cNvPr id="12" name="Content Placeholder 5"/>
          <p:cNvSpPr txBox="1">
            <a:spLocks/>
          </p:cNvSpPr>
          <p:nvPr/>
        </p:nvSpPr>
        <p:spPr>
          <a:xfrm>
            <a:off x="7854620" y="5335763"/>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7.6</a:t>
            </a:r>
          </a:p>
        </p:txBody>
      </p:sp>
      <p:pic>
        <p:nvPicPr>
          <p:cNvPr id="2" name="Picture 1" descr="INET-CORE_T7.5.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628801"/>
            <a:ext cx="2784734" cy="1733891"/>
          </a:xfrm>
          <a:prstGeom prst="rect">
            <a:avLst/>
          </a:prstGeom>
        </p:spPr>
      </p:pic>
      <p:sp>
        <p:nvSpPr>
          <p:cNvPr id="7" name="Oval 6"/>
          <p:cNvSpPr/>
          <p:nvPr/>
        </p:nvSpPr>
        <p:spPr>
          <a:xfrm>
            <a:off x="409596" y="4136766"/>
            <a:ext cx="288032" cy="2634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Placeholder 4"/>
          <p:cNvSpPr txBox="1">
            <a:spLocks/>
          </p:cNvSpPr>
          <p:nvPr/>
        </p:nvSpPr>
        <p:spPr>
          <a:xfrm>
            <a:off x="4427984" y="3177457"/>
            <a:ext cx="4608512" cy="2001638"/>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Feedback</a:t>
            </a:r>
          </a:p>
          <a:p>
            <a:pPr marL="0" indent="0">
              <a:lnSpc>
                <a:spcPct val="50000"/>
              </a:lnSpc>
              <a:buNone/>
            </a:pPr>
            <a:endParaRPr lang="en-US" sz="1000" dirty="0">
              <a:solidFill>
                <a:srgbClr val="E64017"/>
              </a:solidFill>
            </a:endParaRPr>
          </a:p>
          <a:p>
            <a:pPr marL="228600" indent="-228600">
              <a:lnSpc>
                <a:spcPct val="120000"/>
              </a:lnSpc>
              <a:buFont typeface="Arial"/>
              <a:buAutoNum type="alphaLcPeriod"/>
            </a:pPr>
            <a:r>
              <a:rPr lang="en-GB" sz="1000" dirty="0"/>
              <a:t>The consumer surplus is the area of the pink triangle: </a:t>
            </a:r>
            <a:r>
              <a:rPr lang="en-GB" sz="1000" i="1" dirty="0"/>
              <a:t>CS</a:t>
            </a:r>
            <a:r>
              <a:rPr lang="en-GB" sz="1000" dirty="0"/>
              <a:t> = (8000 – 5440) × 32 / 2 = $40,960.</a:t>
            </a:r>
          </a:p>
          <a:p>
            <a:pPr marL="228600" indent="-228600">
              <a:lnSpc>
                <a:spcPct val="120000"/>
              </a:lnSpc>
              <a:buFont typeface="Arial"/>
              <a:buAutoNum type="alphaLcPeriod"/>
            </a:pPr>
            <a:r>
              <a:rPr lang="en-GB" sz="1000" dirty="0"/>
              <a:t>The deadweight loss is the area of the white triangle: </a:t>
            </a:r>
            <a:r>
              <a:rPr lang="en-GB" sz="1000" i="1" dirty="0"/>
              <a:t>DWL</a:t>
            </a:r>
            <a:r>
              <a:rPr lang="en-GB" sz="1000" dirty="0"/>
              <a:t> = (5440 – 2960) × (48 – 32) / 2 = $19,840.</a:t>
            </a:r>
          </a:p>
          <a:p>
            <a:pPr marL="0" indent="0">
              <a:lnSpc>
                <a:spcPct val="120000"/>
              </a:lnSpc>
              <a:buNone/>
            </a:pPr>
            <a:r>
              <a:rPr lang="en-GB" sz="1000" dirty="0"/>
              <a:t>d.    The gains from trade are the sum of consumer surplus and producer </a:t>
            </a:r>
            <a:br>
              <a:rPr lang="en-GB" sz="1000" dirty="0"/>
            </a:br>
            <a:r>
              <a:rPr lang="en-GB" sz="1000" dirty="0"/>
              <a:t>       surplus: </a:t>
            </a:r>
            <a:r>
              <a:rPr lang="en-GB" sz="1000" i="1" dirty="0"/>
              <a:t>CS</a:t>
            </a:r>
            <a:r>
              <a:rPr lang="en-GB" sz="1000" dirty="0"/>
              <a:t> + </a:t>
            </a:r>
            <a:r>
              <a:rPr lang="en-GB" sz="1000" i="1" dirty="0"/>
              <a:t>PS</a:t>
            </a:r>
            <a:r>
              <a:rPr lang="en-GB" sz="1000" dirty="0"/>
              <a:t> = 40,960 + 120,320 = $161,280.</a:t>
            </a:r>
          </a:p>
        </p:txBody>
      </p:sp>
    </p:spTree>
    <p:extLst>
      <p:ext uri="{BB962C8B-B14F-4D97-AF65-F5344CB8AC3E}">
        <p14:creationId xmlns:p14="http://schemas.microsoft.com/office/powerpoint/2010/main" val="2865821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886700" cy="701731"/>
          </a:xfrm>
        </p:spPr>
        <p:txBody>
          <a:bodyPr>
            <a:normAutofit/>
          </a:bodyPr>
          <a:lstStyle/>
          <a:p>
            <a:pPr algn="ctr"/>
            <a:r>
              <a:rPr lang="en-GB" sz="3600" dirty="0">
                <a:latin typeface="+mn-lt"/>
              </a:rPr>
              <a:t>Profit Maximisation</a:t>
            </a:r>
          </a:p>
        </p:txBody>
      </p:sp>
      <mc:AlternateContent xmlns:mc="http://schemas.openxmlformats.org/markup-compatibility/2006" xmlns:a14="http://schemas.microsoft.com/office/drawing/2010/main">
        <mc:Choice Requires="a14">
          <p:sp>
            <p:nvSpPr>
              <p:cNvPr id="3" name="Rectangle 2"/>
              <p:cNvSpPr/>
              <p:nvPr/>
            </p:nvSpPr>
            <p:spPr>
              <a:xfrm>
                <a:off x="0" y="1268760"/>
                <a:ext cx="5152640" cy="5640647"/>
              </a:xfrm>
              <a:prstGeom prst="rect">
                <a:avLst/>
              </a:prstGeom>
            </p:spPr>
            <p:txBody>
              <a:bodyPr wrap="square">
                <a:spAutoFit/>
              </a:bodyPr>
              <a:lstStyle/>
              <a:p>
                <a:pPr algn="ctr"/>
                <a:r>
                  <a:rPr lang="en-US" sz="2400" dirty="0" smtClean="0"/>
                  <a:t>Profit-</a:t>
                </a:r>
                <a:r>
                  <a:rPr lang="en-US" sz="2400" dirty="0" err="1"/>
                  <a:t>maximisation</a:t>
                </a:r>
                <a:r>
                  <a:rPr lang="en-US" sz="2400" dirty="0"/>
                  <a:t> can also be described in terms of revenue and costs</a:t>
                </a:r>
              </a:p>
              <a:p>
                <a:pPr algn="ctr"/>
                <a:endParaRPr lang="en-US" sz="2400" dirty="0"/>
              </a:p>
              <a:p>
                <a:pPr algn="ctr"/>
                <a:r>
                  <a:rPr lang="en-US" sz="2400" b="1" dirty="0"/>
                  <a:t>Marginal revenue (MR) </a:t>
                </a:r>
                <a:r>
                  <a:rPr lang="en-US" sz="2400" dirty="0"/>
                  <a:t>= change in revenue from selling an additional unit</a:t>
                </a:r>
              </a:p>
              <a:p>
                <a:pPr algn="ctr"/>
                <a:endParaRPr lang="en-US" sz="2400" dirty="0"/>
              </a:p>
              <a:p>
                <a:pPr algn="ctr"/>
                <a:r>
                  <a:rPr lang="en-US" sz="2400" dirty="0"/>
                  <a:t>Firm </a:t>
                </a:r>
                <a:r>
                  <a:rPr lang="en-US" sz="2400" dirty="0" err="1"/>
                  <a:t>maximises</a:t>
                </a:r>
                <a:r>
                  <a:rPr lang="en-US" sz="2400" dirty="0"/>
                  <a:t> profits by choosing point where </a:t>
                </a:r>
                <a:r>
                  <a:rPr lang="en-US" sz="2400" b="1" dirty="0"/>
                  <a:t>MR = </a:t>
                </a:r>
                <a:r>
                  <a:rPr lang="en-US" sz="2400" b="1" dirty="0" smtClean="0"/>
                  <a:t>MC</a:t>
                </a:r>
              </a:p>
              <a:p>
                <a:pPr algn="ctr"/>
                <a:endParaRPr lang="en-US" sz="2400" b="1" dirty="0"/>
              </a:p>
              <a:p>
                <a:pPr algn="ctr"/>
                <a:r>
                  <a:rPr lang="en-US" sz="2400" b="1" dirty="0" smtClean="0"/>
                  <a:t>P(Q)= a-</a:t>
                </a:r>
                <a:r>
                  <a:rPr lang="en-US" sz="2400" b="1" dirty="0" err="1" smtClean="0"/>
                  <a:t>bQ</a:t>
                </a:r>
                <a:endParaRPr lang="en-US" sz="2400" b="1" dirty="0" smtClean="0"/>
              </a:p>
              <a:p>
                <a:pPr algn="ctr"/>
                <a:endParaRPr lang="en-US" sz="2400" b="1" dirty="0" smtClean="0"/>
              </a:p>
              <a:p>
                <a:pPr algn="ctr"/>
                <a:r>
                  <a:rPr lang="en-US" sz="2400" b="1" dirty="0" smtClean="0"/>
                  <a:t>TR= P(Q)Q= (a-</a:t>
                </a:r>
                <a:r>
                  <a:rPr lang="en-US" sz="2400" b="1" dirty="0" err="1" smtClean="0"/>
                  <a:t>bQ</a:t>
                </a:r>
                <a:r>
                  <a:rPr lang="en-US" sz="2400" b="1" dirty="0" smtClean="0"/>
                  <a:t>)Q=</a:t>
                </a:r>
                <a:r>
                  <a:rPr lang="en-US" sz="2400" b="1" dirty="0" err="1" smtClean="0"/>
                  <a:t>aQ</a:t>
                </a:r>
                <a:r>
                  <a:rPr lang="en-US" sz="2400" b="1" dirty="0" smtClean="0"/>
                  <a:t>-b</a:t>
                </a:r>
                <a14:m>
                  <m:oMath xmlns:m="http://schemas.openxmlformats.org/officeDocument/2006/math">
                    <m:sSup>
                      <m:sSupPr>
                        <m:ctrlPr>
                          <a:rPr lang="en-US" sz="2400" b="1" i="1" smtClean="0">
                            <a:latin typeface="Cambria Math" panose="02040503050406030204" pitchFamily="18" charset="0"/>
                          </a:rPr>
                        </m:ctrlPr>
                      </m:sSupPr>
                      <m:e>
                        <m:r>
                          <a:rPr lang="it-IT" sz="2400" b="1" i="1" smtClean="0">
                            <a:latin typeface="Cambria Math" panose="02040503050406030204" pitchFamily="18" charset="0"/>
                          </a:rPr>
                          <m:t>𝑸</m:t>
                        </m:r>
                      </m:e>
                      <m:sup>
                        <m:r>
                          <a:rPr lang="it-IT" sz="2400" b="1" i="1" smtClean="0">
                            <a:latin typeface="Cambria Math" panose="02040503050406030204" pitchFamily="18" charset="0"/>
                          </a:rPr>
                          <m:t>𝟐</m:t>
                        </m:r>
                      </m:sup>
                    </m:sSup>
                  </m:oMath>
                </a14:m>
                <a:endParaRPr lang="it-IT" sz="2400" b="1" dirty="0" smtClean="0"/>
              </a:p>
              <a:p>
                <a:pPr algn="ctr"/>
                <a:endParaRPr lang="en-US" sz="2400" b="1" dirty="0" smtClean="0"/>
              </a:p>
              <a:p>
                <a:pPr algn="ctr"/>
                <a:r>
                  <a:rPr lang="en-US" sz="2400" b="1" dirty="0" smtClean="0"/>
                  <a:t>MR= a-2bQ</a:t>
                </a:r>
              </a:p>
              <a:p>
                <a:pPr algn="ctr"/>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0" y="1268760"/>
                <a:ext cx="5152640" cy="5640647"/>
              </a:xfrm>
              <a:prstGeom prst="rect">
                <a:avLst/>
              </a:prstGeom>
              <a:blipFill>
                <a:blip r:embed="rId2"/>
                <a:stretch>
                  <a:fillRect l="-1420" t="-865" r="-1538"/>
                </a:stretch>
              </a:blipFill>
            </p:spPr>
            <p:txBody>
              <a:bodyPr/>
              <a:lstStyle/>
              <a:p>
                <a:r>
                  <a:rPr lang="it-IT">
                    <a:noFill/>
                  </a:rPr>
                  <a:t> </a:t>
                </a:r>
              </a:p>
            </p:txBody>
          </p:sp>
        </mc:Fallback>
      </mc:AlternateContent>
      <p:pic>
        <p:nvPicPr>
          <p:cNvPr id="5" name="Picture 4" descr="INET-CORE_U7_F12b.eps"/>
          <p:cNvPicPr>
            <a:picLocks noChangeAspect="1"/>
          </p:cNvPicPr>
          <p:nvPr/>
        </p:nvPicPr>
        <p:blipFill rotWithShape="1">
          <a:blip r:embed="rId3" cstate="print">
            <a:extLst>
              <a:ext uri="{28A0092B-C50C-407E-A947-70E740481C1C}">
                <a14:useLocalDpi xmlns:a14="http://schemas.microsoft.com/office/drawing/2010/main" val="0"/>
              </a:ext>
            </a:extLst>
          </a:blip>
          <a:srcRect t="31640" r="15389"/>
          <a:stretch/>
        </p:blipFill>
        <p:spPr>
          <a:xfrm>
            <a:off x="5360354" y="1928951"/>
            <a:ext cx="3539854" cy="3621951"/>
          </a:xfrm>
          <a:prstGeom prst="rect">
            <a:avLst/>
          </a:prstGeom>
        </p:spPr>
      </p:pic>
    </p:spTree>
    <p:extLst>
      <p:ext uri="{BB962C8B-B14F-4D97-AF65-F5344CB8AC3E}">
        <p14:creationId xmlns:p14="http://schemas.microsoft.com/office/powerpoint/2010/main" val="187613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9796" y="116632"/>
            <a:ext cx="8170676" cy="6408712"/>
          </a:xfrm>
        </p:spPr>
        <p:txBody>
          <a:bodyPr>
            <a:normAutofit/>
          </a:bodyPr>
          <a:lstStyle/>
          <a:p>
            <a:r>
              <a:rPr lang="it-IT" dirty="0" smtClean="0">
                <a:solidFill>
                  <a:srgbClr val="00B050"/>
                </a:solidFill>
              </a:rPr>
              <a:t>1. ELASTICITA’ DELLA DOMANDA</a:t>
            </a:r>
            <a:br>
              <a:rPr lang="it-IT" dirty="0" smtClean="0">
                <a:solidFill>
                  <a:srgbClr val="00B050"/>
                </a:solidFill>
              </a:rPr>
            </a:br>
            <a:r>
              <a:rPr lang="it-IT" dirty="0" smtClean="0">
                <a:solidFill>
                  <a:srgbClr val="00B050"/>
                </a:solidFill>
              </a:rPr>
              <a:t/>
            </a:r>
            <a:br>
              <a:rPr lang="it-IT" dirty="0" smtClean="0">
                <a:solidFill>
                  <a:srgbClr val="00B050"/>
                </a:solidFill>
              </a:rPr>
            </a:br>
            <a:r>
              <a:rPr lang="it-IT" dirty="0">
                <a:solidFill>
                  <a:srgbClr val="00B050"/>
                </a:solidFill>
              </a:rPr>
              <a:t/>
            </a:r>
            <a:br>
              <a:rPr lang="it-IT" dirty="0">
                <a:solidFill>
                  <a:srgbClr val="00B050"/>
                </a:solidFill>
              </a:rPr>
            </a:br>
            <a:r>
              <a:rPr lang="it-IT" sz="3100" dirty="0" smtClean="0">
                <a:solidFill>
                  <a:srgbClr val="C00000"/>
                </a:solidFill>
              </a:rPr>
              <a:t>potere di mercato (</a:t>
            </a:r>
            <a:r>
              <a:rPr lang="it-IT" sz="3100" dirty="0" smtClean="0">
                <a:solidFill>
                  <a:srgbClr val="0070C0"/>
                </a:solidFill>
              </a:rPr>
              <a:t>FISSARE IL PREZZO</a:t>
            </a:r>
            <a:r>
              <a:rPr lang="it-IT" sz="3100" dirty="0" smtClean="0">
                <a:solidFill>
                  <a:srgbClr val="C00000"/>
                </a:solidFill>
              </a:rPr>
              <a:t>) ≠</a:t>
            </a:r>
            <a:br>
              <a:rPr lang="it-IT" sz="3100" dirty="0" smtClean="0">
                <a:solidFill>
                  <a:srgbClr val="C00000"/>
                </a:solidFill>
              </a:rPr>
            </a:br>
            <a:r>
              <a:rPr lang="it-IT" sz="3100" dirty="0" smtClean="0">
                <a:solidFill>
                  <a:srgbClr val="C00000"/>
                </a:solidFill>
              </a:rPr>
              <a:t> </a:t>
            </a:r>
            <a:br>
              <a:rPr lang="it-IT" sz="3100" dirty="0" smtClean="0">
                <a:solidFill>
                  <a:srgbClr val="C00000"/>
                </a:solidFill>
              </a:rPr>
            </a:br>
            <a:r>
              <a:rPr lang="it-IT" sz="3100" dirty="0" smtClean="0">
                <a:solidFill>
                  <a:srgbClr val="C00000"/>
                </a:solidFill>
              </a:rPr>
              <a:t>da potere contrattuale (</a:t>
            </a:r>
            <a:r>
              <a:rPr lang="it-IT" sz="3100" dirty="0" smtClean="0">
                <a:solidFill>
                  <a:srgbClr val="0070C0"/>
                </a:solidFill>
              </a:rPr>
              <a:t>TAKE OR LEAVE OFFER </a:t>
            </a:r>
            <a:r>
              <a:rPr lang="it-IT" sz="3100" dirty="0" smtClean="0">
                <a:solidFill>
                  <a:srgbClr val="C00000"/>
                </a:solidFill>
              </a:rPr>
              <a:t>CAP 3 e 4)</a:t>
            </a:r>
            <a:br>
              <a:rPr lang="it-IT" sz="3100" dirty="0" smtClean="0">
                <a:solidFill>
                  <a:srgbClr val="C00000"/>
                </a:solidFill>
              </a:rPr>
            </a:br>
            <a:r>
              <a:rPr lang="it-IT" sz="3100" dirty="0" smtClean="0">
                <a:solidFill>
                  <a:srgbClr val="C00000"/>
                </a:solidFill>
              </a:rPr>
              <a:t> </a:t>
            </a:r>
            <a:br>
              <a:rPr lang="it-IT" sz="3100" dirty="0" smtClean="0">
                <a:solidFill>
                  <a:srgbClr val="C00000"/>
                </a:solidFill>
              </a:rPr>
            </a:br>
            <a:r>
              <a:rPr lang="it-IT" sz="3100" dirty="0" smtClean="0">
                <a:solidFill>
                  <a:srgbClr val="C00000"/>
                </a:solidFill>
              </a:rPr>
              <a:t>e (ancora di più) da potere nell’impresa (</a:t>
            </a:r>
            <a:r>
              <a:rPr lang="it-IT" sz="3100" dirty="0" smtClean="0">
                <a:solidFill>
                  <a:srgbClr val="0070C0"/>
                </a:solidFill>
              </a:rPr>
              <a:t>CAPACITA’ DI IMPORRE SANZIONI, COSTI  </a:t>
            </a:r>
            <a:r>
              <a:rPr lang="it-IT" sz="3100" dirty="0" smtClean="0">
                <a:solidFill>
                  <a:srgbClr val="C00000"/>
                </a:solidFill>
              </a:rPr>
              <a:t>CAP 6)</a:t>
            </a:r>
            <a:endParaRPr lang="it-IT" sz="3100" dirty="0">
              <a:solidFill>
                <a:srgbClr val="C00000"/>
              </a:solidFill>
            </a:endParaRPr>
          </a:p>
        </p:txBody>
      </p:sp>
    </p:spTree>
    <p:extLst>
      <p:ext uri="{BB962C8B-B14F-4D97-AF65-F5344CB8AC3E}">
        <p14:creationId xmlns:p14="http://schemas.microsoft.com/office/powerpoint/2010/main" val="352020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ottotitolo 2"/>
              <p:cNvSpPr>
                <a:spLocks noGrp="1"/>
              </p:cNvSpPr>
              <p:nvPr>
                <p:ph type="subTitle" idx="1"/>
              </p:nvPr>
            </p:nvSpPr>
            <p:spPr>
              <a:xfrm>
                <a:off x="179512" y="332656"/>
                <a:ext cx="8712968" cy="6408712"/>
              </a:xfrm>
            </p:spPr>
            <p:txBody>
              <a:bodyPr>
                <a:normAutofit/>
              </a:bodyPr>
              <a:lstStyle/>
              <a:p>
                <a:endParaRPr lang="it-IT" dirty="0" smtClean="0"/>
              </a:p>
              <a:p>
                <a:r>
                  <a:rPr lang="it-IT" dirty="0" smtClean="0"/>
                  <a:t>Variazione % della Q / Variazione % di P</a:t>
                </a:r>
              </a:p>
              <a:p>
                <a:endParaRPr lang="it-IT" dirty="0"/>
              </a:p>
              <a:p>
                <a:r>
                  <a:rPr lang="el-GR" dirty="0" smtClean="0">
                    <a:solidFill>
                      <a:srgbClr val="C00000"/>
                    </a:solidFill>
                  </a:rPr>
                  <a:t>η</a:t>
                </a:r>
                <a:r>
                  <a:rPr lang="it-IT" dirty="0" smtClean="0">
                    <a:solidFill>
                      <a:srgbClr val="C00000"/>
                    </a:solidFill>
                  </a:rPr>
                  <a:t>=</a:t>
                </a:r>
                <a14:m>
                  <m:oMath xmlns:m="http://schemas.openxmlformats.org/officeDocument/2006/math">
                    <m:f>
                      <m:fPr>
                        <m:ctrlPr>
                          <a:rPr lang="it-IT" i="1" smtClean="0">
                            <a:solidFill>
                              <a:srgbClr val="C00000"/>
                            </a:solidFill>
                            <a:latin typeface="Cambria Math" panose="02040503050406030204" pitchFamily="18" charset="0"/>
                          </a:rPr>
                        </m:ctrlPr>
                      </m:fPr>
                      <m:num>
                        <m:r>
                          <a:rPr lang="it-IT" i="1" smtClean="0">
                            <a:solidFill>
                              <a:srgbClr val="C00000"/>
                            </a:solidFill>
                            <a:latin typeface="Cambria Math"/>
                            <a:ea typeface="Cambria Math"/>
                          </a:rPr>
                          <m:t>∆</m:t>
                        </m:r>
                        <m:r>
                          <a:rPr lang="it-IT" b="0" i="1" smtClean="0">
                            <a:solidFill>
                              <a:srgbClr val="C00000"/>
                            </a:solidFill>
                            <a:latin typeface="Cambria Math"/>
                            <a:ea typeface="Cambria Math"/>
                          </a:rPr>
                          <m:t>𝑄</m:t>
                        </m:r>
                        <m:r>
                          <a:rPr lang="it-IT" b="0" i="1" smtClean="0">
                            <a:solidFill>
                              <a:srgbClr val="C00000"/>
                            </a:solidFill>
                            <a:latin typeface="Cambria Math"/>
                            <a:ea typeface="Cambria Math"/>
                          </a:rPr>
                          <m:t>/</m:t>
                        </m:r>
                        <m:r>
                          <a:rPr lang="it-IT" b="0" i="1" smtClean="0">
                            <a:solidFill>
                              <a:srgbClr val="C00000"/>
                            </a:solidFill>
                            <a:latin typeface="Cambria Math"/>
                            <a:ea typeface="Cambria Math"/>
                          </a:rPr>
                          <m:t>𝑄</m:t>
                        </m:r>
                      </m:num>
                      <m:den>
                        <m:r>
                          <a:rPr lang="it-IT" i="1" smtClean="0">
                            <a:solidFill>
                              <a:srgbClr val="C00000"/>
                            </a:solidFill>
                            <a:latin typeface="Cambria Math"/>
                            <a:ea typeface="Cambria Math"/>
                          </a:rPr>
                          <m:t>∆</m:t>
                        </m:r>
                        <m:r>
                          <a:rPr lang="it-IT" b="0" i="1" smtClean="0">
                            <a:solidFill>
                              <a:srgbClr val="C00000"/>
                            </a:solidFill>
                            <a:latin typeface="Cambria Math"/>
                            <a:ea typeface="Cambria Math"/>
                          </a:rPr>
                          <m:t>𝑃</m:t>
                        </m:r>
                        <m:r>
                          <a:rPr lang="it-IT" b="0" i="1" smtClean="0">
                            <a:solidFill>
                              <a:srgbClr val="C00000"/>
                            </a:solidFill>
                            <a:latin typeface="Cambria Math"/>
                            <a:ea typeface="Cambria Math"/>
                          </a:rPr>
                          <m:t>/</m:t>
                        </m:r>
                        <m:r>
                          <a:rPr lang="it-IT" b="0" i="1" smtClean="0">
                            <a:solidFill>
                              <a:srgbClr val="C00000"/>
                            </a:solidFill>
                            <a:latin typeface="Cambria Math"/>
                            <a:ea typeface="Cambria Math"/>
                          </a:rPr>
                          <m:t>𝑃</m:t>
                        </m:r>
                      </m:den>
                    </m:f>
                  </m:oMath>
                </a14:m>
                <a:endParaRPr lang="it-IT" dirty="0" smtClean="0"/>
              </a:p>
              <a:p>
                <a:endParaRPr lang="it-IT" dirty="0"/>
              </a:p>
              <a:p>
                <a:r>
                  <a:rPr lang="it-IT" dirty="0" smtClean="0"/>
                  <a:t>Variazione % perché altrimenti dipende dall’unità di misura</a:t>
                </a:r>
              </a:p>
              <a:p>
                <a:endParaRPr lang="it-IT" dirty="0" smtClean="0"/>
              </a:p>
              <a:p>
                <a:r>
                  <a:rPr lang="it-IT" dirty="0" smtClean="0"/>
                  <a:t>In valore assoluto perché è negativa</a:t>
                </a:r>
                <a:endParaRPr lang="it-IT" dirty="0"/>
              </a:p>
            </p:txBody>
          </p:sp>
        </mc:Choice>
        <mc:Fallback xmlns="">
          <p:sp>
            <p:nvSpPr>
              <p:cNvPr id="3" name="Sottotitolo 2"/>
              <p:cNvSpPr>
                <a:spLocks noGrp="1" noRot="1" noChangeAspect="1" noMove="1" noResize="1" noEditPoints="1" noAdjustHandles="1" noChangeArrowheads="1" noChangeShapeType="1" noTextEdit="1"/>
              </p:cNvSpPr>
              <p:nvPr>
                <p:ph type="subTitle" idx="1"/>
              </p:nvPr>
            </p:nvSpPr>
            <p:spPr>
              <a:xfrm>
                <a:off x="179512" y="332656"/>
                <a:ext cx="8712968" cy="6408712"/>
              </a:xfrm>
              <a:blipFill rotWithShape="0">
                <a:blip r:embed="rId2"/>
                <a:stretch>
                  <a:fillRect l="-1748" r="-2797"/>
                </a:stretch>
              </a:blipFill>
            </p:spPr>
            <p:txBody>
              <a:bodyPr/>
              <a:lstStyle/>
              <a:p>
                <a:r>
                  <a:rPr lang="it-IT">
                    <a:noFill/>
                  </a:rPr>
                  <a:t> </a:t>
                </a:r>
              </a:p>
            </p:txBody>
          </p:sp>
        </mc:Fallback>
      </mc:AlternateContent>
    </p:spTree>
    <p:extLst>
      <p:ext uri="{BB962C8B-B14F-4D97-AF65-F5344CB8AC3E}">
        <p14:creationId xmlns:p14="http://schemas.microsoft.com/office/powerpoint/2010/main" val="132755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9"/>
            <a:ext cx="7772400" cy="1224136"/>
          </a:xfrm>
        </p:spPr>
        <p:txBody>
          <a:bodyPr/>
          <a:lstStyle/>
          <a:p>
            <a:r>
              <a:rPr lang="it-IT" dirty="0" smtClean="0"/>
              <a:t>Domanda piatta → elasticità alta</a:t>
            </a:r>
            <a:endParaRPr lang="it-IT" dirty="0"/>
          </a:p>
        </p:txBody>
      </p:sp>
      <p:sp>
        <p:nvSpPr>
          <p:cNvPr id="3" name="Sottotitolo 2"/>
          <p:cNvSpPr>
            <a:spLocks noGrp="1"/>
          </p:cNvSpPr>
          <p:nvPr>
            <p:ph type="subTitle" idx="1"/>
          </p:nvPr>
        </p:nvSpPr>
        <p:spPr>
          <a:xfrm>
            <a:off x="899592" y="1556792"/>
            <a:ext cx="7416824" cy="4824536"/>
          </a:xfrm>
        </p:spPr>
        <p:txBody>
          <a:bodyPr/>
          <a:lstStyle/>
          <a:p>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060848"/>
            <a:ext cx="6840000" cy="413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7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2656"/>
            <a:ext cx="7772400" cy="1440159"/>
          </a:xfrm>
        </p:spPr>
        <p:txBody>
          <a:bodyPr>
            <a:normAutofit/>
          </a:bodyPr>
          <a:lstStyle/>
          <a:p>
            <a:r>
              <a:rPr lang="it-IT" dirty="0" smtClean="0"/>
              <a:t>Domanda ripida → elasticità bassa</a:t>
            </a:r>
            <a:endParaRPr lang="it-IT" dirty="0"/>
          </a:p>
        </p:txBody>
      </p:sp>
      <p:sp>
        <p:nvSpPr>
          <p:cNvPr id="3" name="Sottotitolo 2"/>
          <p:cNvSpPr>
            <a:spLocks noGrp="1"/>
          </p:cNvSpPr>
          <p:nvPr>
            <p:ph type="subTitle" idx="1"/>
          </p:nvPr>
        </p:nvSpPr>
        <p:spPr>
          <a:xfrm>
            <a:off x="827584" y="1844824"/>
            <a:ext cx="7632848" cy="4464496"/>
          </a:xfrm>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75608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66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467544" y="260648"/>
                <a:ext cx="8229600" cy="6192688"/>
              </a:xfrm>
            </p:spPr>
            <p:txBody>
              <a:bodyPr/>
              <a:lstStyle/>
              <a:p>
                <a:pPr algn="l"/>
                <a:r>
                  <a:rPr lang="it-IT" dirty="0" smtClean="0">
                    <a:solidFill>
                      <a:srgbClr val="0070C0"/>
                    </a:solidFill>
                  </a:rPr>
                  <a:t>Elasticità e pendenza</a:t>
                </a:r>
                <a:r>
                  <a:rPr lang="it-IT" dirty="0" smtClean="0"/>
                  <a:t>: </a:t>
                </a:r>
                <a:br>
                  <a:rPr lang="it-IT" dirty="0" smtClean="0"/>
                </a:b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smtClean="0">
                              <a:latin typeface="Cambria Math"/>
                              <a:ea typeface="Cambria Math"/>
                            </a:rPr>
                            <m:t>∆</m:t>
                          </m:r>
                          <m:r>
                            <a:rPr lang="it-IT" b="0" i="1" smtClean="0">
                              <a:latin typeface="Cambria Math"/>
                              <a:ea typeface="Cambria Math"/>
                            </a:rPr>
                            <m:t>𝑄</m:t>
                          </m:r>
                          <m:r>
                            <a:rPr lang="it-IT" b="0" i="1" smtClean="0">
                              <a:latin typeface="Cambria Math"/>
                              <a:ea typeface="Cambria Math"/>
                            </a:rPr>
                            <m:t>/</m:t>
                          </m:r>
                          <m:r>
                            <a:rPr lang="it-IT" b="0" i="1" smtClean="0">
                              <a:latin typeface="Cambria Math"/>
                              <a:ea typeface="Cambria Math"/>
                            </a:rPr>
                            <m:t>𝑄</m:t>
                          </m:r>
                        </m:num>
                        <m:den>
                          <m:r>
                            <a:rPr lang="it-IT" i="1" smtClean="0">
                              <a:latin typeface="Cambria Math"/>
                              <a:ea typeface="Cambria Math"/>
                            </a:rPr>
                            <m:t>∆</m:t>
                          </m:r>
                          <m:r>
                            <a:rPr lang="it-IT" b="0" i="1" smtClean="0">
                              <a:latin typeface="Cambria Math"/>
                              <a:ea typeface="Cambria Math"/>
                            </a:rPr>
                            <m:t>𝑃</m:t>
                          </m:r>
                          <m:r>
                            <a:rPr lang="it-IT" b="0" i="1" smtClean="0">
                              <a:latin typeface="Cambria Math"/>
                              <a:ea typeface="Cambria Math"/>
                            </a:rPr>
                            <m:t>/</m:t>
                          </m:r>
                          <m:r>
                            <a:rPr lang="it-IT" b="0" i="1" smtClean="0">
                              <a:latin typeface="Cambria Math"/>
                              <a:ea typeface="Cambria Math"/>
                            </a:rPr>
                            <m:t>𝑃</m:t>
                          </m:r>
                        </m:den>
                      </m:f>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𝑃</m:t>
                          </m:r>
                        </m:num>
                        <m:den>
                          <m:r>
                            <a:rPr lang="it-IT" b="0" i="1" smtClean="0">
                              <a:latin typeface="Cambria Math"/>
                            </a:rPr>
                            <m:t>𝑄</m:t>
                          </m:r>
                        </m:den>
                      </m:f>
                      <m:f>
                        <m:fPr>
                          <m:ctrlPr>
                            <a:rPr lang="it-IT" b="0" i="1" smtClean="0">
                              <a:latin typeface="Cambria Math" panose="02040503050406030204" pitchFamily="18" charset="0"/>
                            </a:rPr>
                          </m:ctrlPr>
                        </m:fPr>
                        <m:num>
                          <m:r>
                            <a:rPr lang="it-IT" b="0" i="1" smtClean="0">
                              <a:latin typeface="Cambria Math"/>
                              <a:ea typeface="Cambria Math"/>
                            </a:rPr>
                            <m:t>∆</m:t>
                          </m:r>
                          <m:r>
                            <a:rPr lang="it-IT" b="0" i="1" smtClean="0">
                              <a:latin typeface="Cambria Math"/>
                              <a:ea typeface="Cambria Math"/>
                            </a:rPr>
                            <m:t>𝑄</m:t>
                          </m:r>
                        </m:num>
                        <m:den>
                          <m:r>
                            <a:rPr lang="it-IT" b="0" i="1" smtClean="0">
                              <a:latin typeface="Cambria Math"/>
                              <a:ea typeface="Cambria Math"/>
                            </a:rPr>
                            <m:t>∆</m:t>
                          </m:r>
                          <m:r>
                            <a:rPr lang="it-IT" b="0" i="1" smtClean="0">
                              <a:latin typeface="Cambria Math"/>
                              <a:ea typeface="Cambria Math"/>
                            </a:rPr>
                            <m:t>𝑃</m:t>
                          </m:r>
                        </m:den>
                      </m:f>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𝑃</m:t>
                          </m:r>
                        </m:num>
                        <m:den>
                          <m:r>
                            <a:rPr lang="it-IT" b="0" i="1" smtClean="0">
                              <a:latin typeface="Cambria Math"/>
                            </a:rPr>
                            <m:t>𝑄</m:t>
                          </m:r>
                        </m:den>
                      </m:f>
                      <m:f>
                        <m:fPr>
                          <m:ctrlPr>
                            <a:rPr lang="it-IT" b="0" i="1" smtClean="0">
                              <a:latin typeface="Cambria Math" panose="02040503050406030204" pitchFamily="18" charset="0"/>
                            </a:rPr>
                          </m:ctrlPr>
                        </m:fPr>
                        <m:num>
                          <m:r>
                            <a:rPr lang="it-IT" b="0" i="1" smtClean="0">
                              <a:latin typeface="Cambria Math"/>
                            </a:rPr>
                            <m:t>1</m:t>
                          </m:r>
                        </m:num>
                        <m:den>
                          <m:r>
                            <a:rPr lang="it-IT" b="0" i="1" smtClean="0">
                              <a:latin typeface="Cambria Math"/>
                            </a:rPr>
                            <m:t>𝑝𝑒𝑛𝑑𝑒𝑛𝑧𝑎</m:t>
                          </m:r>
                        </m:den>
                      </m:f>
                    </m:oMath>
                  </m:oMathPara>
                </a14:m>
                <a:r>
                  <a:rPr lang="it-IT" b="0" dirty="0" smtClean="0"/>
                  <a:t/>
                </a:r>
                <a:br>
                  <a:rPr lang="it-IT" b="0" dirty="0" smtClean="0"/>
                </a:br>
                <a:r>
                  <a:rPr lang="it-IT" b="0" dirty="0" smtClean="0"/>
                  <a:t/>
                </a:r>
                <a:br>
                  <a:rPr lang="it-IT" b="0" dirty="0" smtClean="0"/>
                </a:br>
                <a:r>
                  <a:rPr lang="it-IT" b="0" dirty="0" smtClean="0">
                    <a:solidFill>
                      <a:srgbClr val="0070C0"/>
                    </a:solidFill>
                  </a:rPr>
                  <a:t>E</a:t>
                </a:r>
                <a:r>
                  <a:rPr lang="it-IT" dirty="0" smtClean="0">
                    <a:solidFill>
                      <a:srgbClr val="0070C0"/>
                    </a:solidFill>
                  </a:rPr>
                  <a:t>lasticità e </a:t>
                </a:r>
                <a:r>
                  <a:rPr lang="it-IT" dirty="0" err="1" smtClean="0">
                    <a:solidFill>
                      <a:srgbClr val="0070C0"/>
                    </a:solidFill>
                  </a:rPr>
                  <a:t>mark</a:t>
                </a:r>
                <a:r>
                  <a:rPr lang="it-IT" dirty="0" smtClean="0">
                    <a:solidFill>
                      <a:srgbClr val="0070C0"/>
                    </a:solidFill>
                  </a:rPr>
                  <a:t>-up</a:t>
                </a:r>
                <a:r>
                  <a:rPr lang="it-IT" dirty="0" smtClean="0"/>
                  <a:t>:</a:t>
                </a:r>
                <a:br>
                  <a:rPr lang="it-IT" dirty="0" smtClean="0"/>
                </a:br>
                <a:r>
                  <a:rPr lang="it-IT" dirty="0" smtClean="0"/>
                  <a:t>pendenza: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a:rPr>
                          <m:t>𝑃</m:t>
                        </m:r>
                      </m:num>
                      <m:den>
                        <m:r>
                          <a:rPr lang="it-IT" b="0" i="1" smtClean="0">
                            <a:latin typeface="Cambria Math"/>
                          </a:rPr>
                          <m:t>𝑄</m:t>
                        </m:r>
                      </m:den>
                    </m:f>
                    <m:f>
                      <m:fPr>
                        <m:ctrlPr>
                          <a:rPr lang="it-IT" i="1" smtClean="0">
                            <a:latin typeface="Cambria Math" panose="02040503050406030204" pitchFamily="18" charset="0"/>
                          </a:rPr>
                        </m:ctrlPr>
                      </m:fPr>
                      <m:num>
                        <m:r>
                          <a:rPr lang="it-IT" b="0" i="1" smtClean="0">
                            <a:latin typeface="Cambria Math"/>
                          </a:rPr>
                          <m:t>1</m:t>
                        </m:r>
                      </m:num>
                      <m:den>
                        <m:r>
                          <a:rPr lang="it-IT" b="0" i="1" smtClean="0">
                            <a:latin typeface="Cambria Math"/>
                          </a:rPr>
                          <m:t>𝑒𝑙𝑎𝑠𝑡𝑖𝑐𝑖𝑡</m:t>
                        </m:r>
                        <m:r>
                          <a:rPr lang="it-IT" b="0" i="1" smtClean="0">
                            <a:latin typeface="Cambria Math"/>
                          </a:rPr>
                          <m:t>à</m:t>
                        </m:r>
                      </m:den>
                    </m:f>
                  </m:oMath>
                </a14:m>
                <a:r>
                  <a:rPr lang="it-IT" dirty="0" smtClean="0"/>
                  <a:t/>
                </a:r>
                <a:br>
                  <a:rPr lang="it-IT" dirty="0" smtClean="0"/>
                </a:br>
                <a:r>
                  <a:rPr lang="it-IT" dirty="0" err="1" smtClean="0"/>
                  <a:t>isoprofitto</a:t>
                </a:r>
                <a:r>
                  <a:rPr lang="it-IT" dirty="0" smtClean="0"/>
                  <a:t>: (P-MC)/Q</a:t>
                </a:r>
                <a:br>
                  <a:rPr lang="it-IT" dirty="0" smtClean="0"/>
                </a:br>
                <a:r>
                  <a:rPr lang="it-IT" dirty="0" smtClean="0"/>
                  <a:t>(1)=(2) →(P-MC)/P=1/elasticità</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467544" y="260648"/>
                <a:ext cx="8229600" cy="6192688"/>
              </a:xfrm>
              <a:blipFill rotWithShape="1">
                <a:blip r:embed="rId2"/>
                <a:stretch>
                  <a:fillRect l="-3037" b="-1969"/>
                </a:stretch>
              </a:blipFill>
            </p:spPr>
            <p:txBody>
              <a:bodyPr/>
              <a:lstStyle/>
              <a:p>
                <a:r>
                  <a:rPr lang="it-IT">
                    <a:noFill/>
                  </a:rPr>
                  <a:t> </a:t>
                </a:r>
              </a:p>
            </p:txBody>
          </p:sp>
        </mc:Fallback>
      </mc:AlternateContent>
    </p:spTree>
    <p:extLst>
      <p:ext uri="{BB962C8B-B14F-4D97-AF65-F5344CB8AC3E}">
        <p14:creationId xmlns:p14="http://schemas.microsoft.com/office/powerpoint/2010/main" val="337638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552728"/>
          </a:xfrm>
        </p:spPr>
        <p:txBody>
          <a:bodyPr>
            <a:normAutofit/>
          </a:bodyPr>
          <a:lstStyle/>
          <a:p>
            <a:r>
              <a:rPr lang="it-IT" sz="3600" dirty="0" smtClean="0">
                <a:solidFill>
                  <a:srgbClr val="C00000"/>
                </a:solidFill>
              </a:rPr>
              <a:t>MONOPOLIO</a:t>
            </a:r>
            <a:r>
              <a:rPr lang="it-IT" sz="3600" dirty="0" smtClean="0"/>
              <a:t>: la curva di domanda di mercato coincide con quella dell’impresa ed è decrescente</a:t>
            </a:r>
            <a:br>
              <a:rPr lang="it-IT" sz="3600" dirty="0" smtClean="0"/>
            </a:br>
            <a:r>
              <a:rPr lang="it-IT" sz="3600" dirty="0" smtClean="0">
                <a:solidFill>
                  <a:srgbClr val="C00000"/>
                </a:solidFill>
              </a:rPr>
              <a:t>CONCORRENZA MONOPOLISTICA</a:t>
            </a:r>
            <a:r>
              <a:rPr lang="it-IT" sz="3600" dirty="0" smtClean="0"/>
              <a:t>: la curva di domanda di mercato è ≠ da quella dell’impresa (ma sono entrambe decrescenti)</a:t>
            </a:r>
            <a:br>
              <a:rPr lang="it-IT" sz="3600" dirty="0" smtClean="0"/>
            </a:br>
            <a:r>
              <a:rPr lang="it-IT" sz="3600" dirty="0" smtClean="0">
                <a:solidFill>
                  <a:srgbClr val="C00000"/>
                </a:solidFill>
              </a:rPr>
              <a:t>CONCORRENZA PERFETTA</a:t>
            </a:r>
            <a:r>
              <a:rPr lang="it-IT" sz="3600" dirty="0" smtClean="0"/>
              <a:t>: la curva di domanda di mercato è decrescente ma la curva di domanda dell’impresa è piatta</a:t>
            </a:r>
            <a:endParaRPr lang="it-IT" sz="3600" dirty="0"/>
          </a:p>
        </p:txBody>
      </p:sp>
    </p:spTree>
    <p:extLst>
      <p:ext uri="{BB962C8B-B14F-4D97-AF65-F5344CB8AC3E}">
        <p14:creationId xmlns:p14="http://schemas.microsoft.com/office/powerpoint/2010/main" val="368055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404664"/>
            <a:ext cx="7772400" cy="1470025"/>
          </a:xfrm>
        </p:spPr>
        <p:txBody>
          <a:bodyPr/>
          <a:lstStyle/>
          <a:p>
            <a:r>
              <a:rPr lang="it-IT" dirty="0" smtClean="0">
                <a:solidFill>
                  <a:srgbClr val="0070C0"/>
                </a:solidFill>
              </a:rPr>
              <a:t>Elasticità e tassazione</a:t>
            </a:r>
            <a:endParaRPr lang="it-IT" dirty="0">
              <a:solidFill>
                <a:srgbClr val="0070C0"/>
              </a:solidFill>
            </a:endParaRPr>
          </a:p>
        </p:txBody>
      </p:sp>
      <p:sp>
        <p:nvSpPr>
          <p:cNvPr id="3" name="Sottotitolo 2"/>
          <p:cNvSpPr>
            <a:spLocks noGrp="1"/>
          </p:cNvSpPr>
          <p:nvPr>
            <p:ph type="subTitle" idx="1"/>
          </p:nvPr>
        </p:nvSpPr>
        <p:spPr>
          <a:xfrm>
            <a:off x="1371600" y="1700808"/>
            <a:ext cx="7016824" cy="4680520"/>
          </a:xfrm>
        </p:spPr>
        <p:txBody>
          <a:bodyPr>
            <a:normAutofit fontScale="77500" lnSpcReduction="20000"/>
          </a:bodyPr>
          <a:lstStyle/>
          <a:p>
            <a:r>
              <a:rPr lang="it-IT" dirty="0" smtClean="0"/>
              <a:t>Pb: quali beni tassare?</a:t>
            </a:r>
          </a:p>
          <a:p>
            <a:endParaRPr lang="it-IT" dirty="0"/>
          </a:p>
          <a:p>
            <a:r>
              <a:rPr lang="it-IT" dirty="0" smtClean="0"/>
              <a:t>Se elasticità è alta, la tassa riduce di molto le vendite e le entrate </a:t>
            </a:r>
            <a:r>
              <a:rPr lang="it-IT" dirty="0" err="1" smtClean="0"/>
              <a:t>nn</a:t>
            </a:r>
            <a:r>
              <a:rPr lang="it-IT" dirty="0" smtClean="0"/>
              <a:t> sono molto alte</a:t>
            </a:r>
          </a:p>
          <a:p>
            <a:r>
              <a:rPr lang="it-IT" dirty="0" smtClean="0"/>
              <a:t>Se elasticità è bassa, la tassa </a:t>
            </a:r>
            <a:r>
              <a:rPr lang="it-IT" dirty="0" err="1" smtClean="0"/>
              <a:t>nn</a:t>
            </a:r>
            <a:r>
              <a:rPr lang="it-IT" dirty="0" smtClean="0"/>
              <a:t> riduce di molto le vendite e le entrate sono alte</a:t>
            </a:r>
          </a:p>
          <a:p>
            <a:endParaRPr lang="it-IT" dirty="0"/>
          </a:p>
          <a:p>
            <a:r>
              <a:rPr lang="it-IT" dirty="0" err="1" smtClean="0"/>
              <a:t>Trade</a:t>
            </a:r>
            <a:r>
              <a:rPr lang="it-IT" dirty="0" smtClean="0"/>
              <a:t>-off: spesso i beni che hanno bassa elasticità sono beni di prima necessità →es. benzina</a:t>
            </a:r>
          </a:p>
          <a:p>
            <a:r>
              <a:rPr lang="it-IT" dirty="0" smtClean="0"/>
              <a:t>Altre volte i beni che hanno bassa elasticità sono proprio quelli da scoraggiare  → es. tabacco , cibo malsano</a:t>
            </a:r>
            <a:endParaRPr lang="it-IT" dirty="0"/>
          </a:p>
        </p:txBody>
      </p:sp>
    </p:spTree>
    <p:extLst>
      <p:ext uri="{BB962C8B-B14F-4D97-AF65-F5344CB8AC3E}">
        <p14:creationId xmlns:p14="http://schemas.microsoft.com/office/powerpoint/2010/main" val="39415565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1097</Words>
  <Application>Microsoft Office PowerPoint</Application>
  <PresentationFormat>Presentazione su schermo (4:3)</PresentationFormat>
  <Paragraphs>117</Paragraphs>
  <Slides>27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Cambria Math</vt:lpstr>
      <vt:lpstr>Source Sans Pro</vt:lpstr>
      <vt:lpstr>Tema di Office</vt:lpstr>
      <vt:lpstr>I parte: max U II parte: max П  CAP. 6: max П (w, e) s.t. e=e_L^∗ (w)  CAP. 7: max П (P, Q) s.t. Q=f(P)</vt:lpstr>
      <vt:lpstr>Presentazione standard di PowerPoint</vt:lpstr>
      <vt:lpstr>1. ELASTICITA’ DELLA DOMANDA   potere di mercato (FISSARE IL PREZZO) ≠   da potere contrattuale (TAKE OR LEAVE OFFER CAP 3 e 4)   e (ancora di più) da potere nell’impresa (CAPACITA’ DI IMPORRE SANZIONI, COSTI  CAP 6)</vt:lpstr>
      <vt:lpstr>Presentazione standard di PowerPoint</vt:lpstr>
      <vt:lpstr>Domanda piatta → elasticità alta</vt:lpstr>
      <vt:lpstr>Domanda ripida → elasticità bassa</vt:lpstr>
      <vt:lpstr>Elasticità e pendenza:  (∆Q/Q)/(∆P/P)=P/Q  ∆Q/∆P=P/Q  1/pendenza  Elasticità e mark-up: pendenza: P/Q  1/elasticità isoprofitto: (P-MC)/Q (1)=(2) →(P-MC)/P=1/elasticità</vt:lpstr>
      <vt:lpstr>MONOPOLIO: la curva di domanda di mercato coincide con quella dell’impresa ed è decrescente CONCORRENZA MONOPOLISTICA: la curva di domanda di mercato è ≠ da quella dell’impresa (ma sono entrambe decrescenti) CONCORRENZA PERFETTA: la curva di domanda di mercato è decrescente ma la curva di domanda dell’impresa è piatta</vt:lpstr>
      <vt:lpstr>Elasticità e tassazione</vt:lpstr>
      <vt:lpstr>Elasticità e spesa</vt:lpstr>
      <vt:lpstr>Presentazione standard di PowerPoint</vt:lpstr>
      <vt:lpstr>2. MONOPOLIO  (1 solo venditore)</vt:lpstr>
      <vt:lpstr>Presentazione standard di PowerPoint</vt:lpstr>
      <vt:lpstr>3. CONCORRENZA MONOPOLISTICA (differenziazione verticale e orizzontale)</vt:lpstr>
      <vt:lpstr>Presentazione standard di PowerPoint</vt:lpstr>
      <vt:lpstr>Presentazione standard di PowerPoint</vt:lpstr>
      <vt:lpstr>TEST UNDERSTANDING</vt:lpstr>
      <vt:lpstr>UNIT 7. THE FIRM AND ITS CUSTOMERS</vt:lpstr>
      <vt:lpstr>T7.1 Profit-maximising  choice</vt:lpstr>
      <vt:lpstr>Presentazione standard di PowerPoint</vt:lpstr>
      <vt:lpstr>T7.2 Returns to scale and economies of scale</vt:lpstr>
      <vt:lpstr>T7.4 Fixed cost</vt:lpstr>
      <vt:lpstr>ANSWER: T7.3 Average cost and marginal cost</vt:lpstr>
      <vt:lpstr>T7.5 Consumer and producer surplus</vt:lpstr>
      <vt:lpstr>Presentazione standard di PowerPoint</vt:lpstr>
      <vt:lpstr>ANSWER: T7.5 Consumer and producer surplus</vt:lpstr>
      <vt:lpstr>Profit Maximisation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lezioni</dc:title>
  <dc:creator>battistini</dc:creator>
  <cp:lastModifiedBy>User</cp:lastModifiedBy>
  <cp:revision>46</cp:revision>
  <dcterms:created xsi:type="dcterms:W3CDTF">2014-10-06T11:34:06Z</dcterms:created>
  <dcterms:modified xsi:type="dcterms:W3CDTF">2018-04-29T10:59:03Z</dcterms:modified>
</cp:coreProperties>
</file>