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61" d="100"/>
          <a:sy n="61" d="100"/>
        </p:scale>
        <p:origin x="144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6632"/>
                <a:ext cx="8229600" cy="6480720"/>
              </a:xfrm>
            </p:spPr>
            <p:txBody>
              <a:bodyPr>
                <a:normAutofit fontScale="90000"/>
              </a:bodyPr>
              <a:lstStyle/>
              <a:p>
                <a:r>
                  <a:rPr lang="it-IT" sz="4000" dirty="0" smtClean="0">
                    <a:solidFill>
                      <a:srgbClr val="7030A0"/>
                    </a:solidFill>
                  </a:rPr>
                  <a:t>Valutazione dei mercati</a:t>
                </a:r>
                <a:br>
                  <a:rPr lang="it-IT" sz="4000" dirty="0" smtClean="0">
                    <a:solidFill>
                      <a:srgbClr val="7030A0"/>
                    </a:solidFill>
                  </a:rPr>
                </a:br>
                <a:r>
                  <a:rPr lang="it-IT" sz="4000" dirty="0" smtClean="0">
                    <a:solidFill>
                      <a:srgbClr val="7030A0"/>
                    </a:solidFill>
                  </a:rPr>
                  <a:t>prospettiva generale (IH e EEG)</a:t>
                </a:r>
                <a:br>
                  <a:rPr lang="it-IT" sz="4000" dirty="0" smtClean="0">
                    <a:solidFill>
                      <a:srgbClr val="7030A0"/>
                    </a:solidFill>
                  </a:rPr>
                </a:br>
                <a:r>
                  <a:rPr lang="it-IT" sz="4000" dirty="0" smtClean="0">
                    <a:solidFill>
                      <a:srgbClr val="C00000"/>
                    </a:solidFill>
                  </a:rPr>
                  <a:t>Pb di efficienza 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(monopolio, beni pubblici, contratti incompleti, </a:t>
                </a:r>
                <a:r>
                  <a:rPr lang="it-IT" sz="4000" dirty="0" err="1" smtClean="0">
                    <a:solidFill>
                      <a:srgbClr val="00B050"/>
                    </a:solidFill>
                  </a:rPr>
                  <a:t>ext</a:t>
                </a:r>
                <a:r>
                  <a:rPr lang="it-IT" sz="4000" dirty="0" smtClean="0">
                    <a:solidFill>
                      <a:srgbClr val="00B050"/>
                    </a:solidFill>
                  </a:rPr>
                  <a:t>.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 ) ed </a:t>
                </a:r>
                <a:r>
                  <a:rPr lang="it-IT" sz="4000" dirty="0" smtClean="0">
                    <a:solidFill>
                      <a:srgbClr val="C00000"/>
                    </a:solidFill>
                  </a:rPr>
                  <a:t>equità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 (dotazioni, </a:t>
                </a:r>
                <a:r>
                  <a:rPr lang="it-IT" sz="4000" dirty="0" err="1" smtClean="0">
                    <a:solidFill>
                      <a:srgbClr val="7030A0"/>
                    </a:solidFill>
                  </a:rPr>
                  <a:t>skills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, prezzi)</a:t>
                </a:r>
                <a:br>
                  <a:rPr lang="it-IT" sz="4000" dirty="0" smtClean="0">
                    <a:solidFill>
                      <a:srgbClr val="7030A0"/>
                    </a:solidFill>
                  </a:rPr>
                </a:br>
                <a:r>
                  <a:rPr lang="it-IT" sz="4000" dirty="0" smtClean="0">
                    <a:solidFill>
                      <a:srgbClr val="7030A0"/>
                    </a:solidFill>
                  </a:rPr>
                  <a:t>analisi statica e dinamica (es. </a:t>
                </a:r>
                <a:r>
                  <a:rPr lang="it-IT" sz="4000" dirty="0" err="1" smtClean="0">
                    <a:solidFill>
                      <a:srgbClr val="7030A0"/>
                    </a:solidFill>
                  </a:rPr>
                  <a:t>inn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.)</a:t>
                </a:r>
                <a:br>
                  <a:rPr lang="it-IT" sz="4000" dirty="0" smtClean="0">
                    <a:solidFill>
                      <a:srgbClr val="7030A0"/>
                    </a:solidFill>
                  </a:rPr>
                </a:br>
                <a:r>
                  <a:rPr lang="it-IT" sz="4000" dirty="0">
                    <a:solidFill>
                      <a:srgbClr val="7030A0"/>
                    </a:solidFill>
                  </a:rPr>
                  <a:t/>
                </a:r>
                <a:br>
                  <a:rPr lang="it-IT" sz="4000" dirty="0">
                    <a:solidFill>
                      <a:srgbClr val="7030A0"/>
                    </a:solidFill>
                  </a:rPr>
                </a:br>
                <a:r>
                  <a:rPr lang="it-IT" sz="4000" dirty="0" smtClean="0">
                    <a:solidFill>
                      <a:srgbClr val="00B050"/>
                    </a:solidFill>
                  </a:rPr>
                  <a:t>Point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it-IT" sz="40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it-IT" sz="4000" dirty="0" smtClean="0">
                    <a:solidFill>
                      <a:srgbClr val="7030A0"/>
                    </a:solidFill>
                  </a:rPr>
                  <a:t> ISTITUZIONE (</a:t>
                </a:r>
                <a:r>
                  <a:rPr lang="it-IT" sz="4000" dirty="0" err="1" smtClean="0">
                    <a:solidFill>
                      <a:srgbClr val="7030A0"/>
                    </a:solidFill>
                  </a:rPr>
                  <a:t>mkt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it-IT" sz="4000" dirty="0" smtClean="0">
                    <a:solidFill>
                      <a:srgbClr val="FF0000"/>
                    </a:solidFill>
                  </a:rPr>
                  <a:t>Stato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, impresa, contrattazione privata, norme sociali) presenta costi e benefici → caso per caso la migliore → </a:t>
                </a:r>
                <a:r>
                  <a:rPr lang="it-IT" sz="4000" dirty="0" err="1" smtClean="0">
                    <a:solidFill>
                      <a:srgbClr val="7030A0"/>
                    </a:solidFill>
                  </a:rPr>
                  <a:t>Coase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it-IT" sz="4000" dirty="0" err="1" smtClean="0">
                    <a:solidFill>
                      <a:srgbClr val="7030A0"/>
                    </a:solidFill>
                  </a:rPr>
                  <a:t>th</a:t>
                </a:r>
                <a:r>
                  <a:rPr lang="it-IT" sz="4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6632"/>
                <a:ext cx="8229600" cy="6480720"/>
              </a:xfrm>
              <a:blipFill>
                <a:blip r:embed="rId2"/>
                <a:stretch>
                  <a:fillRect l="-2148" t="-3387" r="-3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7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ttistini\Dropbox\CORE\Figure\cap-10\figura-10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19100"/>
            <a:ext cx="89090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COMPENSAZIONE</a:t>
            </a:r>
            <a:r>
              <a:rPr lang="it-IT" dirty="0" smtClean="0"/>
              <a:t>: i pescatori sono compensati pienamente, i profitti della piantagione sono pari al ’vero’ surplus sociale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Per i pescatori è meglio perché la tassa </a:t>
            </a:r>
            <a:r>
              <a:rPr lang="it-IT" dirty="0" err="1" smtClean="0"/>
              <a:t>nn</a:t>
            </a:r>
            <a:r>
              <a:rPr lang="it-IT" dirty="0" smtClean="0"/>
              <a:t> va al Governo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4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3. TEOREMA DI COASE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(CONTRATTAZIONE PRIVATA: né </a:t>
            </a:r>
            <a:r>
              <a:rPr lang="it-IT" dirty="0" err="1" smtClean="0">
                <a:solidFill>
                  <a:srgbClr val="00B050"/>
                </a:solidFill>
              </a:rPr>
              <a:t>mkt</a:t>
            </a:r>
            <a:r>
              <a:rPr lang="it-IT" dirty="0" smtClean="0">
                <a:solidFill>
                  <a:srgbClr val="00B050"/>
                </a:solidFill>
              </a:rPr>
              <a:t> né governo)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8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ttistini\Dropbox\CORE\Figure\cap-10\figura-10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90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8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6858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>
                <a:solidFill>
                  <a:srgbClr val="7030A0"/>
                </a:solidFill>
              </a:rPr>
              <a:t/>
            </a:r>
            <a:br>
              <a:rPr lang="it-IT" sz="3600" dirty="0" smtClean="0">
                <a:solidFill>
                  <a:srgbClr val="7030A0"/>
                </a:solidFill>
              </a:rPr>
            </a:br>
            <a:r>
              <a:rPr lang="it-IT" sz="3600" dirty="0">
                <a:solidFill>
                  <a:srgbClr val="7030A0"/>
                </a:solidFill>
              </a:rPr>
              <a:t/>
            </a:r>
            <a:br>
              <a:rPr lang="it-IT" sz="3600" dirty="0">
                <a:solidFill>
                  <a:srgbClr val="7030A0"/>
                </a:solidFill>
              </a:rPr>
            </a:br>
            <a:r>
              <a:rPr lang="it-IT" sz="3600" dirty="0" smtClean="0">
                <a:solidFill>
                  <a:srgbClr val="7030A0"/>
                </a:solidFill>
              </a:rPr>
              <a:t/>
            </a:r>
            <a:br>
              <a:rPr lang="it-IT" sz="3600" dirty="0" smtClean="0">
                <a:solidFill>
                  <a:srgbClr val="7030A0"/>
                </a:solidFill>
              </a:rPr>
            </a:br>
            <a:r>
              <a:rPr lang="it-IT" sz="3600" dirty="0" smtClean="0">
                <a:solidFill>
                  <a:srgbClr val="7030A0"/>
                </a:solidFill>
              </a:rPr>
              <a:t>CASO (a) </a:t>
            </a:r>
            <a:r>
              <a:rPr lang="it-IT" sz="4000" dirty="0" smtClean="0">
                <a:solidFill>
                  <a:srgbClr val="7030A0"/>
                </a:solidFill>
              </a:rPr>
              <a:t>DIRITTI ALLA PIANTAGIONE</a:t>
            </a:r>
            <a:r>
              <a:rPr lang="it-IT" sz="4000" dirty="0" smtClean="0"/>
              <a:t>: </a:t>
            </a:r>
            <a:r>
              <a:rPr lang="it-IT" sz="4000" dirty="0"/>
              <a:t> </a:t>
            </a:r>
            <a:r>
              <a:rPr lang="it-IT" sz="4000" dirty="0" smtClean="0"/>
              <a:t>la riduzione nella produzione di banane è vantaggiosa per entrambi (il costo di ridurre l’ inquinamento -pagamento alla piantagione: </a:t>
            </a:r>
            <a:r>
              <a:rPr lang="it-IT" sz="4000" dirty="0" smtClean="0">
                <a:solidFill>
                  <a:srgbClr val="C00000"/>
                </a:solidFill>
              </a:rPr>
              <a:t>area blu</a:t>
            </a:r>
            <a:r>
              <a:rPr lang="it-IT" sz="4000" dirty="0" smtClean="0"/>
              <a:t>) è minore dei guadagni ad essa associati: </a:t>
            </a:r>
            <a:r>
              <a:rPr lang="it-IT" sz="4000" dirty="0" smtClean="0">
                <a:solidFill>
                  <a:srgbClr val="C00000"/>
                </a:solidFill>
              </a:rPr>
              <a:t>area blu-gialla</a:t>
            </a:r>
            <a:r>
              <a:rPr lang="it-IT" sz="4000" dirty="0"/>
              <a:t>)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rgbClr val="00B050"/>
                </a:solidFill>
              </a:rPr>
              <a:t>*</a:t>
            </a:r>
            <a:r>
              <a:rPr lang="it-IT" sz="4000" dirty="0"/>
              <a:t> </a:t>
            </a:r>
            <a:r>
              <a:rPr lang="it-IT" sz="4000" dirty="0">
                <a:solidFill>
                  <a:srgbClr val="C00000"/>
                </a:solidFill>
              </a:rPr>
              <a:t>area blu</a:t>
            </a:r>
            <a:r>
              <a:rPr lang="it-IT" sz="4000" dirty="0"/>
              <a:t>= minimo pagamento accettabile da </a:t>
            </a:r>
            <a:r>
              <a:rPr lang="it-IT" sz="4000" dirty="0" err="1" smtClean="0"/>
              <a:t>piant</a:t>
            </a:r>
            <a:r>
              <a:rPr lang="it-IT" sz="4000" dirty="0"/>
              <a:t>.</a:t>
            </a:r>
            <a:br>
              <a:rPr lang="it-IT" sz="4000" dirty="0"/>
            </a:br>
            <a:r>
              <a:rPr lang="it-IT" sz="4000" dirty="0">
                <a:solidFill>
                  <a:srgbClr val="C00000"/>
                </a:solidFill>
              </a:rPr>
              <a:t>area</a:t>
            </a:r>
            <a:r>
              <a:rPr lang="it-IT" sz="4000" dirty="0"/>
              <a:t> </a:t>
            </a:r>
            <a:r>
              <a:rPr lang="it-IT" sz="4000" dirty="0">
                <a:solidFill>
                  <a:srgbClr val="C00000"/>
                </a:solidFill>
              </a:rPr>
              <a:t>blu-gialla</a:t>
            </a:r>
            <a:r>
              <a:rPr lang="it-IT" sz="4000" dirty="0"/>
              <a:t>= massimo pagamento possibile dei </a:t>
            </a:r>
            <a:r>
              <a:rPr lang="it-IT" sz="4000" dirty="0" err="1"/>
              <a:t>pesc</a:t>
            </a:r>
            <a:r>
              <a:rPr lang="it-IT" sz="4000" dirty="0" smtClean="0"/>
              <a:t>. → </a:t>
            </a:r>
            <a:r>
              <a:rPr lang="it-IT" sz="4000" dirty="0" smtClean="0">
                <a:solidFill>
                  <a:srgbClr val="7030A0"/>
                </a:solidFill>
              </a:rPr>
              <a:t>CAP. 5: POTERE DI CONTRATTAZ.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60288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94722"/>
          </a:xfrm>
        </p:spPr>
        <p:txBody>
          <a:bodyPr/>
          <a:lstStyle/>
          <a:p>
            <a:r>
              <a:rPr lang="it-IT" dirty="0" smtClean="0">
                <a:solidFill>
                  <a:srgbClr val="7030A0"/>
                </a:solidFill>
              </a:rPr>
              <a:t>CASO (b): DIRITTI </a:t>
            </a:r>
            <a:r>
              <a:rPr lang="it-IT" dirty="0">
                <a:solidFill>
                  <a:srgbClr val="7030A0"/>
                </a:solidFill>
              </a:rPr>
              <a:t>AI PESCATORI</a:t>
            </a:r>
            <a:r>
              <a:rPr lang="it-IT" dirty="0"/>
              <a:t>→ l’aumento nella produzione di banane è vantaggiosa per entrambi (il costo dell’inquinamento – </a:t>
            </a:r>
            <a:r>
              <a:rPr lang="it-IT" dirty="0" smtClean="0">
                <a:solidFill>
                  <a:srgbClr val="C00000"/>
                </a:solidFill>
              </a:rPr>
              <a:t>minimo pagamento </a:t>
            </a:r>
            <a:r>
              <a:rPr lang="it-IT" dirty="0">
                <a:solidFill>
                  <a:srgbClr val="C00000"/>
                </a:solidFill>
              </a:rPr>
              <a:t>ai pescatori</a:t>
            </a:r>
            <a:r>
              <a:rPr lang="it-IT" dirty="0"/>
              <a:t>: </a:t>
            </a:r>
            <a:r>
              <a:rPr lang="it-IT" dirty="0">
                <a:solidFill>
                  <a:srgbClr val="C00000"/>
                </a:solidFill>
              </a:rPr>
              <a:t>area sotto MSC</a:t>
            </a:r>
            <a:r>
              <a:rPr lang="it-IT" dirty="0"/>
              <a:t>) è minore dei guadagni ad esso </a:t>
            </a:r>
            <a:r>
              <a:rPr lang="it-IT" dirty="0" smtClean="0"/>
              <a:t>associati- </a:t>
            </a:r>
            <a:r>
              <a:rPr lang="it-IT" dirty="0" smtClean="0">
                <a:solidFill>
                  <a:srgbClr val="C00000"/>
                </a:solidFill>
              </a:rPr>
              <a:t>massimo pagamento della piantagione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C00000"/>
                </a:solidFill>
              </a:rPr>
              <a:t>area sopra MPC</a:t>
            </a:r>
            <a:r>
              <a:rPr lang="it-IT" dirty="0"/>
              <a:t>)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161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741368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7030A0"/>
                </a:solidFill>
              </a:rPr>
              <a:t>TEOREMA</a:t>
            </a:r>
            <a:r>
              <a:rPr lang="it-IT" sz="3600" dirty="0" smtClean="0"/>
              <a:t>: se il costo dell’attività dannosa è minore del valore che genera </a:t>
            </a:r>
            <a:r>
              <a:rPr lang="it-IT" sz="3600" dirty="0" smtClean="0">
                <a:solidFill>
                  <a:srgbClr val="C00000"/>
                </a:solidFill>
              </a:rPr>
              <a:t>E</a:t>
            </a:r>
            <a:r>
              <a:rPr lang="it-IT" sz="3600" dirty="0" smtClean="0"/>
              <a:t> se </a:t>
            </a:r>
            <a:r>
              <a:rPr lang="it-IT" sz="3600" dirty="0" err="1" smtClean="0"/>
              <a:t>nn</a:t>
            </a:r>
            <a:r>
              <a:rPr lang="it-IT" sz="3600" dirty="0" smtClean="0"/>
              <a:t> ci sono </a:t>
            </a:r>
            <a:r>
              <a:rPr lang="it-IT" sz="3600" dirty="0" smtClean="0">
                <a:solidFill>
                  <a:srgbClr val="C00000"/>
                </a:solidFill>
              </a:rPr>
              <a:t>COSTI DI CONTRATTAZIONE e EFFETTI DI RICCHEZZA</a:t>
            </a:r>
            <a:r>
              <a:rPr lang="it-IT" sz="3600" dirty="0" smtClean="0"/>
              <a:t>, le parti si accordano sull’allocazione </a:t>
            </a:r>
            <a:r>
              <a:rPr lang="it-IT" sz="3600" dirty="0" smtClean="0">
                <a:solidFill>
                  <a:srgbClr val="C00000"/>
                </a:solidFill>
              </a:rPr>
              <a:t>PE INDIPENDENTEMENTE dall’ALLOCAZIONE INIZIALE DEI D.P.</a:t>
            </a:r>
            <a:br>
              <a:rPr lang="it-IT" sz="3600" dirty="0" smtClean="0">
                <a:solidFill>
                  <a:srgbClr val="C00000"/>
                </a:solidFill>
              </a:rPr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>L’allocazione iniziale determina la distribuzione dei guadagni (opzione di riserva ≠ a seconda di chi ha i diritti → 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74760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INTERPRETAZIONE: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all’inizio ‘liberale’, estensione di EEG, Stato minimo (tribunali e polizia)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/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poi ‘istituzionale’: ogni istituzione è costosa, caso per caso bisogna scegliere la più efficiente 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(tra le quali lo </a:t>
            </a:r>
            <a:r>
              <a:rPr lang="it-IT" dirty="0" smtClean="0">
                <a:solidFill>
                  <a:srgbClr val="FF0000"/>
                </a:solidFill>
              </a:rPr>
              <a:t>Stato</a:t>
            </a:r>
            <a:r>
              <a:rPr lang="it-IT" dirty="0" smtClean="0">
                <a:solidFill>
                  <a:srgbClr val="002060"/>
                </a:solidFill>
              </a:rPr>
              <a:t> → Cina)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* importanza della determinazione iniziale dei D.P. ( no ER →*CAP 5)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1. ESTERNALITA’ 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(effetti esterni che </a:t>
            </a:r>
            <a:r>
              <a:rPr lang="it-IT" dirty="0" err="1" smtClean="0">
                <a:solidFill>
                  <a:srgbClr val="00B050"/>
                </a:solidFill>
              </a:rPr>
              <a:t>nn</a:t>
            </a:r>
            <a:r>
              <a:rPr lang="it-IT" dirty="0" smtClean="0">
                <a:solidFill>
                  <a:srgbClr val="00B050"/>
                </a:solidFill>
              </a:rPr>
              <a:t> passano per il mercato → </a:t>
            </a:r>
            <a:r>
              <a:rPr lang="it-IT" dirty="0" smtClean="0">
                <a:solidFill>
                  <a:srgbClr val="FF0000"/>
                </a:solidFill>
              </a:rPr>
              <a:t>il prezzo </a:t>
            </a:r>
            <a:r>
              <a:rPr lang="it-IT" dirty="0" err="1" smtClean="0">
                <a:solidFill>
                  <a:srgbClr val="FF0000"/>
                </a:solidFill>
              </a:rPr>
              <a:t>nn</a:t>
            </a:r>
            <a:r>
              <a:rPr lang="it-IT" dirty="0" smtClean="0">
                <a:solidFill>
                  <a:srgbClr val="FF0000"/>
                </a:solidFill>
              </a:rPr>
              <a:t> è un buon segnale di </a:t>
            </a:r>
            <a:r>
              <a:rPr lang="it-IT" dirty="0" smtClean="0">
                <a:solidFill>
                  <a:srgbClr val="FF0000"/>
                </a:solidFill>
              </a:rPr>
              <a:t>scarsità anche se p=MC)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2924944"/>
            <a:ext cx="6400800" cy="3312368"/>
          </a:xfrm>
        </p:spPr>
        <p:txBody>
          <a:bodyPr/>
          <a:lstStyle/>
          <a:p>
            <a:r>
              <a:rPr lang="it-IT" dirty="0" smtClean="0">
                <a:solidFill>
                  <a:srgbClr val="7030A0"/>
                </a:solidFill>
              </a:rPr>
              <a:t>EXT POSITIVA </a:t>
            </a:r>
            <a:r>
              <a:rPr lang="it-IT" dirty="0" smtClean="0"/>
              <a:t>(es. ISTRUZIONE) → INDIVIDUALMENTE  se ne consuma troppo poca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EXT NEGATIVA </a:t>
            </a:r>
            <a:r>
              <a:rPr lang="it-IT" dirty="0" smtClean="0"/>
              <a:t>(es. INQUINAMENTO) → INDIVIDUALMENTE se ne consuma troppa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729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7030A0"/>
                </a:solidFill>
              </a:rPr>
              <a:t>ESEMPIO</a:t>
            </a:r>
            <a:r>
              <a:rPr lang="it-IT" dirty="0" smtClean="0"/>
              <a:t>: piantagione di banane inquina il fiume e danneggia i pescatori a valle (</a:t>
            </a:r>
            <a:r>
              <a:rPr lang="it-IT" dirty="0" smtClean="0">
                <a:solidFill>
                  <a:srgbClr val="0070C0"/>
                </a:solidFill>
              </a:rPr>
              <a:t>MPC ≠ MSC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C00000"/>
                </a:solidFill>
              </a:rPr>
              <a:t>gli individui NN sopportano tutti i costi (o NN godono di tutti i benefici delle proprie azioni)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25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902700" cy="630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8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2. SOLUZIONI 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(PARETO EFFICIENZA CON ≠ DISTR. DEI GUADAGNI)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REGOLAZIONE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TASSA (di PIGOU)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COMPENSAZIONE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CONTRATTAZIONE PRIVATA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tistini\Dropbox\CORE\Figure\cap-10\figura-10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04664"/>
            <a:ext cx="890905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8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REGOLAZIONE</a:t>
            </a:r>
            <a:r>
              <a:rPr lang="it-IT" dirty="0" smtClean="0"/>
              <a:t>: viene imposta la Q di banane PE (</a:t>
            </a:r>
            <a:r>
              <a:rPr lang="it-IT" dirty="0" smtClean="0">
                <a:solidFill>
                  <a:srgbClr val="00B050"/>
                </a:solidFill>
              </a:rPr>
              <a:t>80.000 T </a:t>
            </a:r>
            <a:r>
              <a:rPr lang="it-IT" dirty="0" err="1" smtClean="0">
                <a:solidFill>
                  <a:srgbClr val="00B050"/>
                </a:solidFill>
              </a:rPr>
              <a:t>nn</a:t>
            </a:r>
            <a:r>
              <a:rPr lang="it-IT" dirty="0" smtClean="0">
                <a:solidFill>
                  <a:srgbClr val="00B050"/>
                </a:solidFill>
              </a:rPr>
              <a:t> lo è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Pbs</a:t>
            </a:r>
            <a:r>
              <a:rPr lang="it-IT" dirty="0" smtClean="0"/>
              <a:t>: può essere difficile da determinare e applicare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‘Avvantaggia’ i pescatori e ↓ ∏ della piantagione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230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ttistini\Dropbox\CORE\Figure\cap-10\figura-10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04664"/>
            <a:ext cx="8909050" cy="58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1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TASSA DI PIGOU</a:t>
            </a:r>
            <a:r>
              <a:rPr lang="it-IT" dirty="0" smtClean="0"/>
              <a:t>: alla piantagione viene fatto pagare il ‘vero’ costo della sua produzione (t=MEC)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i pescatori è =, la piantagione paga  la tassa e il Governo la incassa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7879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184</Words>
  <Application>Microsoft Office PowerPoint</Application>
  <PresentationFormat>Presentazione su schermo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Tema di Office</vt:lpstr>
      <vt:lpstr>Valutazione dei mercati prospettiva generale (IH e EEG) Pb di efficienza (monopolio, beni pubblici, contratti incompleti, ext. ) ed equità (dotazioni, skills, prezzi) analisi statica e dinamica (es. inn.)  Point: ∀ ISTITUZIONE (mkt, Stato, impresa, contrattazione privata, norme sociali) presenta costi e benefici → caso per caso la migliore → Coase th  </vt:lpstr>
      <vt:lpstr>1. ESTERNALITA’  (effetti esterni che nn passano per il mercato → il prezzo nn è un buon segnale di scarsità anche se p=MC)</vt:lpstr>
      <vt:lpstr>  ESEMPIO: piantagione di banane inquina il fiume e danneggia i pescatori a valle (MPC ≠ MSC)   gli individui NN sopportano tutti i costi (o NN godono di tutti i benefici delle proprie azioni)  </vt:lpstr>
      <vt:lpstr>Presentazione standard di PowerPoint</vt:lpstr>
      <vt:lpstr>2. SOLUZIONI  (PARETO EFFICIENZA CON ≠ DISTR. DEI GUADAGNI)  REGOLAZIONE TASSA (di PIGOU) COMPENSAZIONE CONTRATTAZIONE PRIVATA</vt:lpstr>
      <vt:lpstr>Presentazione standard di PowerPoint</vt:lpstr>
      <vt:lpstr>REGOLAZIONE: viene imposta la Q di banane PE (80.000 T nn lo è)  Pbs: può essere difficile da determinare e applicare  ‘Avvantaggia’ i pescatori e ↓ ∏ della piantagione</vt:lpstr>
      <vt:lpstr>Presentazione standard di PowerPoint</vt:lpstr>
      <vt:lpstr>TASSA DI PIGOU: alla piantagione viene fatto pagare il ‘vero’ costo della sua produzione (t=MEC)   Per i pescatori è =, la piantagione paga  la tassa e il Governo la incassa   </vt:lpstr>
      <vt:lpstr>Presentazione standard di PowerPoint</vt:lpstr>
      <vt:lpstr>COMPENSAZIONE: i pescatori sono compensati pienamente, i profitti della piantagione sono pari al ’vero’ surplus sociale  Per i pescatori è meglio perché la tassa nn va al Governo</vt:lpstr>
      <vt:lpstr>3. TEOREMA DI COASE (CONTRATTAZIONE PRIVATA: né mkt né governo)</vt:lpstr>
      <vt:lpstr>Presentazione standard di PowerPoint</vt:lpstr>
      <vt:lpstr>   CASO (a) DIRITTI ALLA PIANTAGIONE:  la riduzione nella produzione di banane è vantaggiosa per entrambi (il costo di ridurre l’ inquinamento -pagamento alla piantagione: area blu) è minore dei guadagni ad essa associati: area blu-gialla)   * area blu= minimo pagamento accettabile da piant. area blu-gialla= massimo pagamento possibile dei pesc. → CAP. 5: POTERE DI CONTRATTAZ.  </vt:lpstr>
      <vt:lpstr>CASO (b): DIRITTI AI PESCATORI→ l’aumento nella produzione di banane è vantaggiosa per entrambi (il costo dell’inquinamento – minimo pagamento ai pescatori: area sotto MSC) è minore dei guadagni ad esso associati- massimo pagamento della piantagione: area sopra MPC)  </vt:lpstr>
      <vt:lpstr>TEOREMA: se il costo dell’attività dannosa è minore del valore che genera E se nn ci sono COSTI DI CONTRATTAZIONE e EFFETTI DI RICCHEZZA, le parti si accordano sull’allocazione PE INDIPENDENTEMENTE dall’ALLOCAZIONE INIZIALE DEI D.P.  L’allocazione iniziale determina la distribuzione dei guadagni (opzione di riserva ≠ a seconda di chi ha i diritti → )</vt:lpstr>
      <vt:lpstr>INTERPRETAZIONE: all’inizio ‘liberale’, estensione di EEG, Stato minimo (tribunali e polizia)  poi ‘istituzionale’: ogni istituzione è costosa, caso per caso bisogna scegliere la più efficiente  (tra le quali lo Stato → Cina)  * importanza della determinazione iniziale dei D.P. ( no ER →*CAP 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User</cp:lastModifiedBy>
  <cp:revision>37</cp:revision>
  <dcterms:created xsi:type="dcterms:W3CDTF">2014-10-06T11:34:06Z</dcterms:created>
  <dcterms:modified xsi:type="dcterms:W3CDTF">2018-05-15T13:37:57Z</dcterms:modified>
</cp:coreProperties>
</file>