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75" r:id="rId4"/>
    <p:sldId id="276" r:id="rId5"/>
    <p:sldId id="277" r:id="rId6"/>
    <p:sldId id="278" r:id="rId7"/>
    <p:sldId id="259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55" autoAdjust="0"/>
  </p:normalViewPr>
  <p:slideViewPr>
    <p:cSldViewPr>
      <p:cViewPr varScale="1">
        <p:scale>
          <a:sx n="44" d="100"/>
          <a:sy n="44" d="100"/>
        </p:scale>
        <p:origin x="1384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19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6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9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9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0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67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88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00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4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10F63-E7B4-437F-AC09-15D255046D31}" type="datetimeFigureOut">
              <a:rPr lang="it-IT" smtClean="0"/>
              <a:t>13/03/2019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25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88538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Interazione</a:t>
            </a:r>
            <a:r>
              <a:rPr lang="it-IT" dirty="0" smtClean="0">
                <a:solidFill>
                  <a:srgbClr val="7030A0"/>
                </a:solidFill>
              </a:rPr>
              <a:t> → </a:t>
            </a:r>
            <a:r>
              <a:rPr lang="it-IT" dirty="0" err="1" smtClean="0">
                <a:solidFill>
                  <a:srgbClr val="7030A0"/>
                </a:solidFill>
              </a:rPr>
              <a:t>pbs</a:t>
            </a:r>
            <a:r>
              <a:rPr lang="it-IT" dirty="0" smtClean="0">
                <a:solidFill>
                  <a:srgbClr val="7030A0"/>
                </a:solidFill>
              </a:rPr>
              <a:t> → arriva Venerdì..</a:t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>Tecnologia, preferenze e istituzioni determinano il risultato dell’interazione →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ALLOCAZIONE</a:t>
            </a:r>
            <a:r>
              <a:rPr lang="it-IT" dirty="0" smtClean="0">
                <a:solidFill>
                  <a:srgbClr val="7030A0"/>
                </a:solidFill>
              </a:rPr>
              <a:t>: chi fa cosa, chi prende cosa → </a:t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Pareto-efficienza</a:t>
            </a:r>
            <a:r>
              <a:rPr lang="it-IT" dirty="0" smtClean="0">
                <a:solidFill>
                  <a:srgbClr val="7030A0"/>
                </a:solidFill>
              </a:rPr>
              <a:t>: i guadagni dell’interazione sono tutti realizzati? </a:t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>
                <a:solidFill>
                  <a:srgbClr val="7030A0"/>
                </a:solidFill>
              </a:rPr>
              <a:t/>
            </a:r>
            <a:br>
              <a:rPr lang="it-IT" dirty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Equità:</a:t>
            </a:r>
            <a:r>
              <a:rPr lang="it-IT" dirty="0" smtClean="0">
                <a:solidFill>
                  <a:srgbClr val="7030A0"/>
                </a:solidFill>
              </a:rPr>
              <a:t> in che misura questi guadagni sono condivisi?</a:t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endParaRPr lang="it-IT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32656"/>
            <a:ext cx="8496943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252520" cy="674136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Altri esempi: ‘</a:t>
            </a:r>
            <a:r>
              <a:rPr lang="it-IT" dirty="0" smtClean="0">
                <a:solidFill>
                  <a:srgbClr val="FF0000"/>
                </a:solidFill>
              </a:rPr>
              <a:t>Tragedia dei beni comuni</a:t>
            </a:r>
            <a:r>
              <a:rPr lang="it-IT" dirty="0" smtClean="0"/>
              <a:t>’ → pascoli, pesca, ACQUA </a:t>
            </a:r>
            <a:r>
              <a:rPr lang="it-IT" dirty="0" smtClean="0">
                <a:solidFill>
                  <a:srgbClr val="FF0000"/>
                </a:solidFill>
              </a:rPr>
              <a:t>→ NON ESCLUDIBILITA’ </a:t>
            </a:r>
            <a:r>
              <a:rPr lang="it-IT" dirty="0" smtClean="0"/>
              <a:t>→ BENI PUBBLICI → </a:t>
            </a:r>
            <a:r>
              <a:rPr lang="it-IT" dirty="0" smtClean="0">
                <a:solidFill>
                  <a:srgbClr val="00B050"/>
                </a:solidFill>
              </a:rPr>
              <a:t>*</a:t>
            </a:r>
            <a:r>
              <a:rPr lang="it-IT" dirty="0" err="1" smtClean="0">
                <a:solidFill>
                  <a:srgbClr val="00B050"/>
                </a:solidFill>
              </a:rPr>
              <a:t>cap</a:t>
            </a:r>
            <a:r>
              <a:rPr lang="it-IT" dirty="0" smtClean="0">
                <a:solidFill>
                  <a:srgbClr val="00B050"/>
                </a:solidFill>
              </a:rPr>
              <a:t>- </a:t>
            </a:r>
            <a:r>
              <a:rPr lang="it-IT" dirty="0" smtClean="0">
                <a:solidFill>
                  <a:srgbClr val="00B050"/>
                </a:solidFill>
              </a:rPr>
              <a:t>12 </a:t>
            </a:r>
            <a:r>
              <a:rPr lang="it-IT" dirty="0" smtClean="0">
                <a:solidFill>
                  <a:srgbClr val="00B050"/>
                </a:solidFill>
              </a:rPr>
              <a:t>(</a:t>
            </a:r>
            <a:r>
              <a:rPr lang="it-IT" dirty="0" err="1" smtClean="0">
                <a:solidFill>
                  <a:srgbClr val="00B050"/>
                </a:solidFill>
              </a:rPr>
              <a:t>nn</a:t>
            </a:r>
            <a:r>
              <a:rPr lang="it-IT" dirty="0" smtClean="0">
                <a:solidFill>
                  <a:srgbClr val="00B050"/>
                </a:solidFill>
              </a:rPr>
              <a:t> rivalità)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/>
              <a:t>Tasse, raccolta rifiuti, TEAM PRODUCTION,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collusione tra imprese → </a:t>
            </a:r>
            <a:r>
              <a:rPr lang="it-IT" dirty="0" smtClean="0">
                <a:solidFill>
                  <a:srgbClr val="C00000"/>
                </a:solidFill>
              </a:rPr>
              <a:t>esternalità ‘</a:t>
            </a:r>
            <a:r>
              <a:rPr lang="it-IT" dirty="0" err="1" smtClean="0">
                <a:solidFill>
                  <a:srgbClr val="C00000"/>
                </a:solidFill>
              </a:rPr>
              <a:t>ubiquitous</a:t>
            </a:r>
            <a:r>
              <a:rPr lang="it-IT" dirty="0" smtClean="0">
                <a:solidFill>
                  <a:srgbClr val="C00000"/>
                </a:solidFill>
              </a:rPr>
              <a:t>’ (</a:t>
            </a:r>
            <a:r>
              <a:rPr lang="it-IT" dirty="0" smtClean="0">
                <a:solidFill>
                  <a:srgbClr val="00B050"/>
                </a:solidFill>
              </a:rPr>
              <a:t>cap. 12</a:t>
            </a:r>
            <a:r>
              <a:rPr lang="it-IT" dirty="0" smtClean="0">
                <a:solidFill>
                  <a:srgbClr val="C00000"/>
                </a:solidFill>
              </a:rPr>
              <a:t>)</a:t>
            </a:r>
            <a:r>
              <a:rPr lang="it-IT" dirty="0" smtClean="0">
                <a:solidFill>
                  <a:srgbClr val="C00000"/>
                </a:solidFill>
              </a:rPr>
              <a:t/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/>
              <a:t>Domani: </a:t>
            </a:r>
            <a:r>
              <a:rPr lang="it-IT" dirty="0" smtClean="0">
                <a:solidFill>
                  <a:srgbClr val="FF0000"/>
                </a:solidFill>
              </a:rPr>
              <a:t>soluzioni</a:t>
            </a:r>
            <a:r>
              <a:rPr lang="it-IT" dirty="0" smtClean="0"/>
              <a:t> (</a:t>
            </a:r>
            <a:r>
              <a:rPr lang="it-IT" dirty="0"/>
              <a:t>ripetizioni,</a:t>
            </a:r>
            <a:br>
              <a:rPr lang="it-IT" dirty="0"/>
            </a:br>
            <a:r>
              <a:rPr lang="it-IT" dirty="0"/>
              <a:t>norme sociali, Stato, proprietà privata, etc</a:t>
            </a:r>
            <a:r>
              <a:rPr lang="it-IT" dirty="0" smtClean="0"/>
              <a:t>.→ </a:t>
            </a:r>
            <a:r>
              <a:rPr lang="it-IT" dirty="0" smtClean="0">
                <a:solidFill>
                  <a:srgbClr val="FF0000"/>
                </a:solidFill>
              </a:rPr>
              <a:t>preferenze sociali e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it-IT" dirty="0" smtClean="0">
                <a:solidFill>
                  <a:srgbClr val="FF0000"/>
                </a:solidFill>
              </a:rPr>
              <a:t> nelle regole del gioco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1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620688"/>
            <a:ext cx="7272808" cy="54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936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3. Equilibrio di Nash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sz="4000" dirty="0" smtClean="0">
                <a:solidFill>
                  <a:srgbClr val="C00000"/>
                </a:solidFill>
              </a:rPr>
              <a:t>Caso normale</a:t>
            </a:r>
            <a:r>
              <a:rPr lang="it-IT" sz="4000" dirty="0" smtClean="0">
                <a:solidFill>
                  <a:srgbClr val="00B050"/>
                </a:solidFill>
              </a:rPr>
              <a:t>: 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mia scelta ottima cambia al cambiare della scelta dell’avversario</a:t>
            </a:r>
            <a:b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it-IT" sz="4000" dirty="0" smtClean="0">
                <a:solidFill>
                  <a:srgbClr val="7030A0"/>
                </a:solidFill>
              </a:rPr>
              <a:t>OBIETTIVI, VINCOLI, ASPETTATIVE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it-IT" sz="4000" dirty="0" smtClean="0">
                <a:solidFill>
                  <a:srgbClr val="00B050"/>
                </a:solidFill>
              </a:rPr>
              <a:t/>
            </a:r>
            <a:br>
              <a:rPr lang="it-IT" sz="4000" dirty="0" smtClean="0">
                <a:solidFill>
                  <a:srgbClr val="00B050"/>
                </a:solidFill>
              </a:rPr>
            </a:br>
            <a:r>
              <a:rPr lang="it-IT" sz="4000" dirty="0" smtClean="0">
                <a:solidFill>
                  <a:srgbClr val="00B050"/>
                </a:solidFill>
              </a:rPr>
              <a:t/>
            </a:r>
            <a:br>
              <a:rPr lang="it-IT" sz="4000" dirty="0" smtClean="0">
                <a:solidFill>
                  <a:srgbClr val="00B050"/>
                </a:solidFill>
              </a:rPr>
            </a:br>
            <a:r>
              <a:rPr lang="it-IT" sz="4000" dirty="0" smtClean="0">
                <a:solidFill>
                  <a:srgbClr val="C00000"/>
                </a:solidFill>
              </a:rPr>
              <a:t>Soluzione principe di </a:t>
            </a:r>
            <a:r>
              <a:rPr lang="it-IT" sz="4000" dirty="0" err="1" smtClean="0">
                <a:solidFill>
                  <a:srgbClr val="C00000"/>
                </a:solidFill>
              </a:rPr>
              <a:t>gt</a:t>
            </a:r>
            <a:r>
              <a:rPr lang="it-IT" sz="4000" dirty="0" smtClean="0">
                <a:solidFill>
                  <a:srgbClr val="00B050"/>
                </a:solidFill>
              </a:rPr>
              <a:t>: 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ogni </a:t>
            </a:r>
            <a:r>
              <a:rPr lang="it-IT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in strat </a:t>
            </a:r>
            <a:r>
              <a:rPr lang="it-IT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è anche Nash, </a:t>
            </a:r>
            <a:r>
              <a:rPr lang="it-IT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nn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tutti i Nash sono </a:t>
            </a:r>
            <a:r>
              <a:rPr lang="it-IT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strat </a:t>
            </a:r>
            <a:r>
              <a:rPr lang="it-IT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4000" dirty="0" smtClean="0">
                <a:solidFill>
                  <a:srgbClr val="C00000"/>
                </a:solidFill>
              </a:rPr>
              <a:t>ma:</a:t>
            </a:r>
            <a:r>
              <a:rPr lang="it-IT" sz="4000" dirty="0" smtClean="0">
                <a:solidFill>
                  <a:srgbClr val="00B050"/>
                </a:solidFill>
              </a:rPr>
              <a:t> </a:t>
            </a:r>
            <a:r>
              <a:rPr lang="it-IT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nn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esiste sempre (puro conflitto), spesso è multiplo, </a:t>
            </a:r>
            <a:r>
              <a:rPr lang="it-IT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nn</a:t>
            </a: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 relazione con PE </a:t>
            </a:r>
            <a:b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→ ‘raffinamenti’ </a:t>
            </a:r>
            <a:r>
              <a:rPr lang="it-IT" sz="4000" dirty="0" smtClean="0">
                <a:solidFill>
                  <a:srgbClr val="00B050"/>
                </a:solidFill>
              </a:rPr>
              <a:t/>
            </a:r>
            <a:br>
              <a:rPr lang="it-IT" sz="4000" dirty="0" smtClean="0">
                <a:solidFill>
                  <a:srgbClr val="00B050"/>
                </a:solidFill>
              </a:rPr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28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416823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624736"/>
          </a:xfrm>
        </p:spPr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Incrocio delle risposte ottime: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ogni i fa il massimo dato quello fa j e viceversa → no incentivo a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muoversi</a:t>
            </a:r>
            <a:b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gioco di coordinamento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la mano invisibile non funziona e ci vuole qualche forma di ‘mano visibile’→ conflitti e dominanza al rischio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74136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*POINT</a:t>
            </a:r>
            <a:r>
              <a:rPr lang="it-IT" dirty="0" smtClean="0"/>
              <a:t>: </a:t>
            </a:r>
            <a:r>
              <a:rPr lang="it-IT" sz="4000" dirty="0" smtClean="0"/>
              <a:t>COMPLESSITA’ (E COOP) →NN SOLO DIRITTI DI PROPRIETA’ SICURI, MERCATI COMPETITIVI E IMPRESE MERITOCRATICHE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INFEFFICIENZA E INIQUITA’ PORTANO A CAMBIARE LE REGOLE DEL GIOCO →</a:t>
            </a:r>
            <a:br>
              <a:rPr lang="it-IT" sz="4000" dirty="0" smtClean="0"/>
            </a:br>
            <a:r>
              <a:rPr lang="it-IT" sz="4000" dirty="0" smtClean="0"/>
              <a:t> MIX ‘APPROPRIATO’ DI ISTITUZIONI </a:t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>
                <a:solidFill>
                  <a:srgbClr val="00B050"/>
                </a:solidFill>
              </a:rPr>
              <a:t>**LIBRO</a:t>
            </a:r>
            <a:r>
              <a:rPr lang="it-IT" sz="4000" dirty="0" smtClean="0"/>
              <a:t>: NON EEG E FALLIMENTI COME CASO PARTICOLARE, MA FALLIMENTI E CONCORRENZA PERFETTA IN MKT G COME CASO PARTICOLARE → </a:t>
            </a:r>
            <a:r>
              <a:rPr lang="it-IT" sz="4000" dirty="0" err="1" smtClean="0"/>
              <a:t>int</a:t>
            </a:r>
            <a:r>
              <a:rPr lang="it-IT" sz="4000" dirty="0" smtClean="0"/>
              <a:t>. </a:t>
            </a:r>
            <a:r>
              <a:rPr lang="it-IT" sz="4000" dirty="0" smtClean="0">
                <a:solidFill>
                  <a:srgbClr val="00B050"/>
                </a:solidFill>
              </a:rPr>
              <a:t>‘sociale’   </a:t>
            </a: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5747"/>
            <a:ext cx="8229600" cy="6625621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Teoria dei giochi</a:t>
            </a:r>
            <a:r>
              <a:rPr lang="it-IT" dirty="0" smtClean="0">
                <a:solidFill>
                  <a:srgbClr val="7030A0"/>
                </a:solidFill>
              </a:rPr>
              <a:t>: interazione strategica → la mia scelta ottima dipende dalla scelta del mio avversario (</a:t>
            </a:r>
            <a:r>
              <a:rPr lang="it-IT" dirty="0" smtClean="0">
                <a:solidFill>
                  <a:srgbClr val="00B050"/>
                </a:solidFill>
              </a:rPr>
              <a:t>VINCOLO</a:t>
            </a:r>
            <a:r>
              <a:rPr lang="it-IT" dirty="0" smtClean="0">
                <a:solidFill>
                  <a:srgbClr val="7030A0"/>
                </a:solidFill>
              </a:rPr>
              <a:t>) →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risposta ottima</a:t>
            </a: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Regole del gioco</a:t>
            </a:r>
            <a:r>
              <a:rPr lang="it-IT" dirty="0" smtClean="0">
                <a:solidFill>
                  <a:srgbClr val="7030A0"/>
                </a:solidFill>
              </a:rPr>
              <a:t>: giocatori, strategie, pay-off</a:t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Equilibrio</a:t>
            </a:r>
            <a:r>
              <a:rPr lang="it-IT" dirty="0" smtClean="0">
                <a:solidFill>
                  <a:srgbClr val="7030A0"/>
                </a:solidFill>
              </a:rPr>
              <a:t> (‘incrocio’ delle risposte ottime, no incentivo a cambiare strategia →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in strategie dominanti</a:t>
            </a:r>
            <a:r>
              <a:rPr lang="it-IT" dirty="0" smtClean="0">
                <a:solidFill>
                  <a:srgbClr val="7030A0"/>
                </a:solidFill>
              </a:rPr>
              <a:t>;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di Nash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08712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1. Equilibrio in strategie dominanti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(eliminazione delle strategie dominate)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>
                <a:solidFill>
                  <a:srgbClr val="0070C0"/>
                </a:solidFill>
              </a:rPr>
              <a:t>caso limite</a:t>
            </a:r>
            <a:r>
              <a:rPr lang="it-IT" dirty="0" smtClean="0"/>
              <a:t>: i giocatori hanno una strategia migliore delle altre 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>
                <a:solidFill>
                  <a:srgbClr val="C00000"/>
                </a:solidFill>
              </a:rPr>
              <a:t>Bala</a:t>
            </a:r>
            <a:r>
              <a:rPr lang="it-IT" dirty="0" smtClean="0">
                <a:solidFill>
                  <a:srgbClr val="C00000"/>
                </a:solidFill>
              </a:rPr>
              <a:t> riso, </a:t>
            </a:r>
            <a:r>
              <a:rPr lang="it-IT" dirty="0" err="1" smtClean="0">
                <a:solidFill>
                  <a:srgbClr val="C00000"/>
                </a:solidFill>
              </a:rPr>
              <a:t>Anil</a:t>
            </a:r>
            <a:r>
              <a:rPr lang="it-IT" dirty="0" smtClean="0">
                <a:solidFill>
                  <a:srgbClr val="C00000"/>
                </a:solidFill>
              </a:rPr>
              <a:t> manioca</a:t>
            </a:r>
            <a:r>
              <a:rPr lang="it-IT" dirty="0" smtClean="0"/>
              <a:t>) </a:t>
            </a:r>
            <a:r>
              <a:rPr lang="it-IT" i="1" dirty="0" smtClean="0"/>
              <a:t>indipendentemente</a:t>
            </a:r>
            <a:r>
              <a:rPr lang="it-IT" dirty="0" smtClean="0"/>
              <a:t> dalle strategie dell’avversario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43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5"/>
            <a:ext cx="7920879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664"/>
            <a:ext cx="8964488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6858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(</a:t>
            </a:r>
            <a:r>
              <a:rPr lang="it-IT" dirty="0" smtClean="0">
                <a:solidFill>
                  <a:srgbClr val="FF0000"/>
                </a:solidFill>
              </a:rPr>
              <a:t>Riso, Manioca</a:t>
            </a:r>
            <a:r>
              <a:rPr lang="it-IT" dirty="0" smtClean="0"/>
              <a:t>) è l’unico equilibrio e lo è in strategie dominanti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Caso limite</a:t>
            </a:r>
            <a:r>
              <a:rPr lang="it-IT" dirty="0" smtClean="0"/>
              <a:t>: l’</a:t>
            </a:r>
            <a:r>
              <a:rPr lang="it-IT" dirty="0" err="1" smtClean="0"/>
              <a:t>interaz</a:t>
            </a:r>
            <a:r>
              <a:rPr lang="it-IT" dirty="0" smtClean="0"/>
              <a:t>. produce risultati ottimali in modo spontaneo (</a:t>
            </a:r>
            <a:r>
              <a:rPr lang="it-IT" dirty="0" smtClean="0">
                <a:solidFill>
                  <a:srgbClr val="FF0000"/>
                </a:solidFill>
              </a:rPr>
              <a:t>IH, EEG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0070C0"/>
                </a:solidFill>
              </a:rPr>
              <a:t>Specializzazione e guadagni dal DL</a:t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L’ottimizzazione indipendente, razionale e auto-interessata determina un’allocazione </a:t>
            </a:r>
            <a:r>
              <a:rPr lang="it-IT" dirty="0" smtClean="0">
                <a:solidFill>
                  <a:srgbClr val="FF0000"/>
                </a:solidFill>
              </a:rPr>
              <a:t>Pareto-efficiente e equa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4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2. Dilemma del prigioniero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432048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Caso limite opposto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l’unico equilibrio (anch’esso in strategie dominanti) è l’unico esito Pareto-inefficiente</a:t>
            </a: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Dilemma sociale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gli individui non sopportano tutti i costi e non ricevono tutti i benefici (es. cambiamento climatico) → </a:t>
            </a:r>
            <a:r>
              <a:rPr lang="it-IT" dirty="0" smtClean="0">
                <a:solidFill>
                  <a:srgbClr val="0070C0"/>
                </a:solidFill>
              </a:rPr>
              <a:t>FREE-RIDING</a:t>
            </a:r>
          </a:p>
        </p:txBody>
      </p:sp>
    </p:spTree>
    <p:extLst>
      <p:ext uri="{BB962C8B-B14F-4D97-AF65-F5344CB8AC3E}">
        <p14:creationId xmlns:p14="http://schemas.microsoft.com/office/powerpoint/2010/main" val="16810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548680"/>
            <a:ext cx="7704855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32656"/>
            <a:ext cx="8640959" cy="612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162</Words>
  <Application>Microsoft Office PowerPoint</Application>
  <PresentationFormat>Presentazione su schermo (4:3)</PresentationFormat>
  <Paragraphs>12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di Office</vt:lpstr>
      <vt:lpstr>    Interazione → pbs → arriva Venerdì.. Tecnologia, preferenze e istituzioni determinano il risultato dell’interazione → ALLOCAZIONE: chi fa cosa, chi prende cosa →   Pareto-efficienza: i guadagni dell’interazione sono tutti realizzati?   Equità: in che misura questi guadagni sono condivisi?    </vt:lpstr>
      <vt:lpstr>Teoria dei giochi: interazione strategica → la mia scelta ottima dipende dalla scelta del mio avversario (VINCOLO) → risposta ottima Regole del gioco: giocatori, strategie, pay-off Equilibrio (‘incrocio’ delle risposte ottime, no incentivo a cambiare strategia → in strategie dominanti; di Nash</vt:lpstr>
      <vt:lpstr>1. Equilibrio in strategie dominanti (eliminazione delle strategie dominate)  caso limite: i giocatori hanno una strategia migliore delle altre  (Bala riso, Anil manioca) indipendentemente dalle strategie dell’avversario</vt:lpstr>
      <vt:lpstr>Presentazione standard di PowerPoint</vt:lpstr>
      <vt:lpstr>Presentazione standard di PowerPoint</vt:lpstr>
      <vt:lpstr>(Riso, Manioca) è l’unico equilibrio e lo è in strategie dominanti  Caso limite: l’interaz. produce risultati ottimali in modo spontaneo (IH, EEG)  Specializzazione e guadagni dal DL  L’ottimizzazione indipendente, razionale e auto-interessata determina un’allocazione Pareto-efficiente e equa</vt:lpstr>
      <vt:lpstr>2. Dilemma del prigioniero</vt:lpstr>
      <vt:lpstr>Presentazione standard di PowerPoint</vt:lpstr>
      <vt:lpstr>Presentazione standard di PowerPoint</vt:lpstr>
      <vt:lpstr>Presentazione standard di PowerPoint</vt:lpstr>
      <vt:lpstr>Altri esempi: ‘Tragedia dei beni comuni’ → pascoli, pesca, ACQUA → NON ESCLUDIBILITA’ → BENI PUBBLICI → *cap- 12 (nn rivalità) Tasse, raccolta rifiuti, TEAM PRODUCTION, collusione tra imprese → esternalità ‘ubiquitous’ (cap. 12) Domani: soluzioni (ripetizioni, norme sociali, Stato, proprietà privata, etc.→ preferenze sociali e Δ nelle regole del gioco)</vt:lpstr>
      <vt:lpstr>Presentazione standard di PowerPoint</vt:lpstr>
      <vt:lpstr> 3. Equilibrio di Nash Caso normale: la mia scelta ottima cambia al cambiare della scelta dell’avversario (OBIETTIVI, VINCOLI, ASPETTATIVE)  Soluzione principe di gt: ogni eq. in strat dom è anche Nash, nn tutti i Nash sono eq in strat dom ma: nn esiste sempre (puro conflitto), spesso è multiplo, nn ha relazione con PE  → ‘raffinamenti’   </vt:lpstr>
      <vt:lpstr>Presentazione standard di PowerPoint</vt:lpstr>
      <vt:lpstr>Incrocio delle risposte ottime: ogni i fa il massimo dato quello fa j e viceversa → no incentivo a muoversi  gioco di coordinamento: la mano invisibile non funziona e ci vuole qualche forma di ‘mano visibile’→ conflitti e dominanza al rischio</vt:lpstr>
      <vt:lpstr>*POINT: COMPLESSITA’ (E COOP) →NN SOLO DIRITTI DI PROPRIETA’ SICURI, MERCATI COMPETITIVI E IMPRESE MERITOCRATICHE  INFEFFICIENZA E INIQUITA’ PORTANO A CAMBIARE LE REGOLE DEL GIOCO →  MIX ‘APPROPRIATO’ DI ISTITUZIONI   **LIBRO: NON EEG E FALLIMENTI COME CASO PARTICOLARE, MA FALLIMENTI E CONCORRENZA PERFETTA IN MKT G COME CASO PARTICOLARE → int. ‘sociale’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</dc:title>
  <dc:creator>battistini</dc:creator>
  <cp:lastModifiedBy>battistini</cp:lastModifiedBy>
  <cp:revision>44</cp:revision>
  <dcterms:created xsi:type="dcterms:W3CDTF">2014-10-06T11:34:06Z</dcterms:created>
  <dcterms:modified xsi:type="dcterms:W3CDTF">2019-03-13T13:33:23Z</dcterms:modified>
</cp:coreProperties>
</file>