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57" r:id="rId3"/>
    <p:sldId id="258" r:id="rId4"/>
    <p:sldId id="259" r:id="rId5"/>
    <p:sldId id="260" r:id="rId6"/>
    <p:sldId id="261" r:id="rId7"/>
    <p:sldId id="280" r:id="rId8"/>
    <p:sldId id="291" r:id="rId9"/>
    <p:sldId id="278" r:id="rId10"/>
    <p:sldId id="263" r:id="rId11"/>
    <p:sldId id="282" r:id="rId12"/>
    <p:sldId id="294" r:id="rId13"/>
    <p:sldId id="283" r:id="rId14"/>
    <p:sldId id="284" r:id="rId15"/>
    <p:sldId id="285" r:id="rId16"/>
    <p:sldId id="286" r:id="rId17"/>
    <p:sldId id="288" r:id="rId18"/>
    <p:sldId id="289" r:id="rId19"/>
    <p:sldId id="295" r:id="rId20"/>
    <p:sldId id="298" r:id="rId21"/>
    <p:sldId id="297" r:id="rId22"/>
    <p:sldId id="296" r:id="rId23"/>
    <p:sldId id="268" r:id="rId24"/>
    <p:sldId id="269" r:id="rId25"/>
    <p:sldId id="264" r:id="rId26"/>
    <p:sldId id="272" r:id="rId27"/>
    <p:sldId id="273" r:id="rId28"/>
    <p:sldId id="275" r:id="rId29"/>
    <p:sldId id="279" r:id="rId30"/>
    <p:sldId id="277" r:id="rId31"/>
    <p:sldId id="293" r:id="rId32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82" autoAdjust="0"/>
    <p:restoredTop sz="94660"/>
  </p:normalViewPr>
  <p:slideViewPr>
    <p:cSldViewPr>
      <p:cViewPr varScale="1">
        <p:scale>
          <a:sx n="45" d="100"/>
          <a:sy n="45" d="100"/>
        </p:scale>
        <p:origin x="1368" y="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3937F5-F911-4866-8A8D-8CA420FE3C90}" type="datetimeFigureOut">
              <a:rPr lang="it-IT" smtClean="0"/>
              <a:t>27/02/2019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AEB206-F25D-4079-9F03-F8C5ADAB3EB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724677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AEB206-F25D-4079-9F03-F8C5ADAB3EB2}" type="slidenum">
              <a:rPr lang="it-IT" smtClean="0"/>
              <a:t>19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751047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10F63-E7B4-437F-AC09-15D255046D31}" type="datetimeFigureOut">
              <a:rPr lang="it-IT" smtClean="0"/>
              <a:t>27/02/2019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C4EFE-6D45-46BD-A69A-105BF502FEB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811902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10F63-E7B4-437F-AC09-15D255046D31}" type="datetimeFigureOut">
              <a:rPr lang="it-IT" smtClean="0"/>
              <a:t>27/02/2019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C4EFE-6D45-46BD-A69A-105BF502FEB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386004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10F63-E7B4-437F-AC09-15D255046D31}" type="datetimeFigureOut">
              <a:rPr lang="it-IT" smtClean="0"/>
              <a:t>27/02/2019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C4EFE-6D45-46BD-A69A-105BF502FEB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84330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10F63-E7B4-437F-AC09-15D255046D31}" type="datetimeFigureOut">
              <a:rPr lang="it-IT" smtClean="0"/>
              <a:t>27/02/2019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C4EFE-6D45-46BD-A69A-105BF502FEB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53975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10F63-E7B4-437F-AC09-15D255046D31}" type="datetimeFigureOut">
              <a:rPr lang="it-IT" smtClean="0"/>
              <a:t>27/02/2019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C4EFE-6D45-46BD-A69A-105BF502FEB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0797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10F63-E7B4-437F-AC09-15D255046D31}" type="datetimeFigureOut">
              <a:rPr lang="it-IT" smtClean="0"/>
              <a:t>27/02/2019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C4EFE-6D45-46BD-A69A-105BF502FEB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60001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10F63-E7B4-437F-AC09-15D255046D31}" type="datetimeFigureOut">
              <a:rPr lang="it-IT" smtClean="0"/>
              <a:t>27/02/2019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C4EFE-6D45-46BD-A69A-105BF502FEB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12677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10F63-E7B4-437F-AC09-15D255046D31}" type="datetimeFigureOut">
              <a:rPr lang="it-IT" smtClean="0"/>
              <a:t>27/02/2019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C4EFE-6D45-46BD-A69A-105BF502FEB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30882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10F63-E7B4-437F-AC09-15D255046D31}" type="datetimeFigureOut">
              <a:rPr lang="it-IT" smtClean="0"/>
              <a:t>27/02/2019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C4EFE-6D45-46BD-A69A-105BF502FEB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840094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10F63-E7B4-437F-AC09-15D255046D31}" type="datetimeFigureOut">
              <a:rPr lang="it-IT" smtClean="0"/>
              <a:t>27/02/2019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C4EFE-6D45-46BD-A69A-105BF502FEB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67413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10F63-E7B4-437F-AC09-15D255046D31}" type="datetimeFigureOut">
              <a:rPr lang="it-IT" smtClean="0"/>
              <a:t>27/02/2019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C4EFE-6D45-46BD-A69A-105BF502FEB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314540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B10F63-E7B4-437F-AC09-15D255046D31}" type="datetimeFigureOut">
              <a:rPr lang="it-IT" smtClean="0"/>
              <a:t>27/02/2019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6C4EFE-6D45-46BD-A69A-105BF502FEB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72250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00B050"/>
                </a:solidFill>
              </a:rPr>
              <a:t>1.ECONOMIA POLITICA</a:t>
            </a:r>
            <a:endParaRPr lang="it-IT" dirty="0">
              <a:solidFill>
                <a:srgbClr val="00B050"/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b="1" dirty="0" smtClean="0">
                <a:solidFill>
                  <a:srgbClr val="7030A0"/>
                </a:solidFill>
              </a:rPr>
              <a:t>definizioni</a:t>
            </a:r>
            <a:endParaRPr lang="it-IT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8961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600" dirty="0" smtClean="0"/>
              <a:t>diverso dai precedenti (e dai successivi):</a:t>
            </a:r>
            <a:endParaRPr lang="it-IT" sz="36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txBody>
          <a:bodyPr>
            <a:normAutofit fontScale="85000" lnSpcReduction="20000"/>
          </a:bodyPr>
          <a:lstStyle/>
          <a:p>
            <a:endParaRPr lang="it-IT" sz="4000" dirty="0" smtClean="0"/>
          </a:p>
          <a:p>
            <a:r>
              <a:rPr lang="it-IT" sz="4000" dirty="0">
                <a:solidFill>
                  <a:srgbClr val="C00000"/>
                </a:solidFill>
              </a:rPr>
              <a:t>MANO INVISIBILE </a:t>
            </a:r>
            <a:r>
              <a:rPr lang="it-IT" sz="4000" dirty="0"/>
              <a:t>(</a:t>
            </a:r>
            <a:r>
              <a:rPr lang="it-IT" sz="4000" dirty="0">
                <a:solidFill>
                  <a:srgbClr val="7030A0"/>
                </a:solidFill>
              </a:rPr>
              <a:t>specializzazione</a:t>
            </a:r>
            <a:r>
              <a:rPr lang="it-IT" sz="4000" dirty="0"/>
              <a:t>, coordinamento e self-</a:t>
            </a:r>
            <a:r>
              <a:rPr lang="it-IT" sz="4000" dirty="0" err="1"/>
              <a:t>interest</a:t>
            </a:r>
            <a:r>
              <a:rPr lang="it-IT" sz="4000" dirty="0"/>
              <a:t>, </a:t>
            </a:r>
          </a:p>
          <a:p>
            <a:r>
              <a:rPr lang="it-IT" sz="4000" dirty="0">
                <a:solidFill>
                  <a:srgbClr val="C00000"/>
                </a:solidFill>
              </a:rPr>
              <a:t>Smith, 1776</a:t>
            </a:r>
            <a:r>
              <a:rPr lang="it-IT" sz="4000" dirty="0"/>
              <a:t>)</a:t>
            </a:r>
          </a:p>
          <a:p>
            <a:endParaRPr lang="it-IT" sz="4000" dirty="0" smtClean="0"/>
          </a:p>
          <a:p>
            <a:r>
              <a:rPr lang="it-IT" sz="4000" dirty="0" smtClean="0">
                <a:solidFill>
                  <a:srgbClr val="7030A0"/>
                </a:solidFill>
              </a:rPr>
              <a:t>INCENTIVI E COMPETIZIONE </a:t>
            </a:r>
            <a:r>
              <a:rPr lang="it-IT" sz="4000" dirty="0" smtClean="0"/>
              <a:t>(</a:t>
            </a:r>
            <a:r>
              <a:rPr lang="it-IT" sz="4000" dirty="0" err="1" smtClean="0"/>
              <a:t>Riv</a:t>
            </a:r>
            <a:r>
              <a:rPr lang="it-IT" sz="4000" dirty="0" smtClean="0"/>
              <a:t> </a:t>
            </a:r>
            <a:r>
              <a:rPr lang="it-IT" sz="4000" dirty="0" err="1" smtClean="0"/>
              <a:t>Ind</a:t>
            </a:r>
            <a:r>
              <a:rPr lang="it-IT" sz="4000" dirty="0" smtClean="0"/>
              <a:t> e innovazione permanente) – </a:t>
            </a:r>
            <a:r>
              <a:rPr lang="it-IT" sz="4000" dirty="0" smtClean="0">
                <a:solidFill>
                  <a:srgbClr val="C00000"/>
                </a:solidFill>
              </a:rPr>
              <a:t>DISTRUZIONE CREATRICE</a:t>
            </a:r>
            <a:r>
              <a:rPr lang="it-IT" sz="4000" dirty="0" smtClean="0"/>
              <a:t>,</a:t>
            </a:r>
          </a:p>
          <a:p>
            <a:r>
              <a:rPr lang="it-IT" sz="4000" dirty="0" err="1" smtClean="0">
                <a:solidFill>
                  <a:srgbClr val="C00000"/>
                </a:solidFill>
              </a:rPr>
              <a:t>Schumpeter</a:t>
            </a:r>
            <a:r>
              <a:rPr lang="it-IT" sz="4000" dirty="0" smtClean="0">
                <a:solidFill>
                  <a:srgbClr val="C00000"/>
                </a:solidFill>
              </a:rPr>
              <a:t>, 1911</a:t>
            </a:r>
            <a:r>
              <a:rPr lang="it-IT" sz="4000" dirty="0" smtClean="0"/>
              <a:t>)</a:t>
            </a:r>
          </a:p>
          <a:p>
            <a:pPr marL="0" indent="0">
              <a:buNone/>
            </a:pPr>
            <a:endParaRPr lang="it-IT" sz="4000" dirty="0"/>
          </a:p>
          <a:p>
            <a:endParaRPr lang="it-IT" sz="4000" dirty="0"/>
          </a:p>
        </p:txBody>
      </p:sp>
    </p:spTree>
    <p:extLst>
      <p:ext uri="{BB962C8B-B14F-4D97-AF65-F5344CB8AC3E}">
        <p14:creationId xmlns:p14="http://schemas.microsoft.com/office/powerpoint/2010/main" val="607939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692696"/>
            <a:ext cx="7772400" cy="2880320"/>
          </a:xfrm>
        </p:spPr>
        <p:txBody>
          <a:bodyPr/>
          <a:lstStyle/>
          <a:p>
            <a:r>
              <a:rPr lang="it-IT" dirty="0" smtClean="0"/>
              <a:t>DIRITTI DI PROPRIETA’ SICURI</a:t>
            </a:r>
            <a:br>
              <a:rPr lang="it-IT" dirty="0" smtClean="0"/>
            </a:br>
            <a:r>
              <a:rPr lang="it-IT" dirty="0" smtClean="0"/>
              <a:t>MERCATI COMPETITIVI</a:t>
            </a:r>
            <a:br>
              <a:rPr lang="it-IT" dirty="0" smtClean="0"/>
            </a:br>
            <a:r>
              <a:rPr lang="it-IT" dirty="0" smtClean="0"/>
              <a:t>IMPRESE MERITOCRATICHE (</a:t>
            </a:r>
            <a:r>
              <a:rPr lang="it-IT" dirty="0" err="1" smtClean="0"/>
              <a:t>nn</a:t>
            </a:r>
            <a:r>
              <a:rPr lang="it-IT" dirty="0" smtClean="0"/>
              <a:t> familiari)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61048"/>
            <a:ext cx="6400800" cy="2688704"/>
          </a:xfrm>
        </p:spPr>
        <p:txBody>
          <a:bodyPr/>
          <a:lstStyle/>
          <a:p>
            <a:endParaRPr lang="it-IT" dirty="0" smtClean="0"/>
          </a:p>
          <a:p>
            <a:r>
              <a:rPr lang="it-IT" sz="4800" dirty="0" smtClean="0">
                <a:solidFill>
                  <a:srgbClr val="0070C0"/>
                </a:solidFill>
              </a:rPr>
              <a:t>definizione 2016</a:t>
            </a:r>
          </a:p>
          <a:p>
            <a:r>
              <a:rPr lang="it-IT" sz="4800" dirty="0">
                <a:solidFill>
                  <a:srgbClr val="FF0000"/>
                </a:solidFill>
              </a:rPr>
              <a:t>↓</a:t>
            </a:r>
          </a:p>
        </p:txBody>
      </p:sp>
    </p:spTree>
    <p:extLst>
      <p:ext uri="{BB962C8B-B14F-4D97-AF65-F5344CB8AC3E}">
        <p14:creationId xmlns:p14="http://schemas.microsoft.com/office/powerpoint/2010/main" val="29258096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620688"/>
            <a:ext cx="8064895" cy="576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6014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620688"/>
            <a:ext cx="7772400" cy="1470025"/>
          </a:xfrm>
        </p:spPr>
        <p:txBody>
          <a:bodyPr/>
          <a:lstStyle/>
          <a:p>
            <a:r>
              <a:rPr lang="it-IT" dirty="0" smtClean="0"/>
              <a:t>DIRITTI  DI PROPRIETA’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2492896"/>
            <a:ext cx="6400800" cy="3960440"/>
          </a:xfrm>
        </p:spPr>
        <p:txBody>
          <a:bodyPr/>
          <a:lstStyle/>
          <a:p>
            <a:pPr marL="457200" indent="-457200" algn="just">
              <a:buFontTx/>
              <a:buChar char="-"/>
            </a:pPr>
            <a:r>
              <a:rPr lang="it-IT" dirty="0" smtClean="0"/>
              <a:t>Decidere l’uso di una risorsa e escludere dall’uso</a:t>
            </a:r>
          </a:p>
          <a:p>
            <a:pPr marL="457200" indent="-457200" algn="just">
              <a:buFontTx/>
              <a:buChar char="-"/>
            </a:pPr>
            <a:endParaRPr lang="it-IT" dirty="0"/>
          </a:p>
          <a:p>
            <a:pPr marL="457200" indent="-457200" algn="just">
              <a:buFontTx/>
              <a:buChar char="-"/>
            </a:pPr>
            <a:r>
              <a:rPr lang="it-IT" dirty="0" smtClean="0"/>
              <a:t>Diritto  di vendere la risorsa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156021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11560" y="548680"/>
            <a:ext cx="7772400" cy="1470025"/>
          </a:xfrm>
        </p:spPr>
        <p:txBody>
          <a:bodyPr/>
          <a:lstStyle/>
          <a:p>
            <a:r>
              <a:rPr lang="it-IT" dirty="0" smtClean="0"/>
              <a:t>MERCATI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2780928"/>
            <a:ext cx="6400800" cy="2857872"/>
          </a:xfrm>
        </p:spPr>
        <p:txBody>
          <a:bodyPr/>
          <a:lstStyle/>
          <a:p>
            <a:pPr marL="457200" indent="-457200" algn="just">
              <a:buFontTx/>
              <a:buChar char="-"/>
            </a:pPr>
            <a:r>
              <a:rPr lang="it-IT" dirty="0" smtClean="0"/>
              <a:t>Scambi mutualmente vantaggiosi (divisione del lavoro e differenze)</a:t>
            </a:r>
          </a:p>
          <a:p>
            <a:pPr marL="457200" indent="-457200" algn="just">
              <a:buFontTx/>
              <a:buChar char="-"/>
            </a:pPr>
            <a:r>
              <a:rPr lang="it-IT" dirty="0" smtClean="0"/>
              <a:t>Volontari e mediati dai prezzi (coordinamento)</a:t>
            </a:r>
          </a:p>
          <a:p>
            <a:pPr marL="457200" indent="-457200" algn="just">
              <a:buFontTx/>
              <a:buChar char="-"/>
            </a:pPr>
            <a:r>
              <a:rPr lang="it-IT" dirty="0" smtClean="0"/>
              <a:t>Immediati e impersonali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991514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548680"/>
            <a:ext cx="7772400" cy="1470025"/>
          </a:xfrm>
        </p:spPr>
        <p:txBody>
          <a:bodyPr/>
          <a:lstStyle/>
          <a:p>
            <a:r>
              <a:rPr lang="it-IT" dirty="0" smtClean="0"/>
              <a:t>IMPRESE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2564904"/>
            <a:ext cx="6400800" cy="3744416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it-IT" dirty="0" smtClean="0"/>
              <a:t>-Proprietà dei beni capitali</a:t>
            </a:r>
          </a:p>
          <a:p>
            <a:pPr algn="just"/>
            <a:endParaRPr lang="it-IT" dirty="0" smtClean="0"/>
          </a:p>
          <a:p>
            <a:pPr algn="just"/>
            <a:r>
              <a:rPr lang="it-IT" dirty="0" smtClean="0"/>
              <a:t>-lavoro salariato</a:t>
            </a:r>
          </a:p>
          <a:p>
            <a:pPr algn="just"/>
            <a:endParaRPr lang="it-IT" dirty="0" smtClean="0"/>
          </a:p>
          <a:p>
            <a:pPr algn="just"/>
            <a:r>
              <a:rPr lang="it-IT" dirty="0" smtClean="0"/>
              <a:t>-gerarchia</a:t>
            </a:r>
          </a:p>
          <a:p>
            <a:pPr algn="just"/>
            <a:endParaRPr lang="it-IT" dirty="0" smtClean="0"/>
          </a:p>
          <a:p>
            <a:pPr algn="just"/>
            <a:r>
              <a:rPr lang="it-IT" dirty="0" smtClean="0"/>
              <a:t>-produzione per il profitto</a:t>
            </a:r>
          </a:p>
          <a:p>
            <a:pPr marL="457200" indent="-457200">
              <a:buFontTx/>
              <a:buChar char="-"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589050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755576" y="404664"/>
            <a:ext cx="684076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3600" dirty="0">
                <a:solidFill>
                  <a:srgbClr val="7030A0"/>
                </a:solidFill>
              </a:rPr>
              <a:t>* DEC. / CENTR. -  COOP / COMP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it-IT" sz="3600" dirty="0">
              <a:solidFill>
                <a:srgbClr val="7030A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3600" dirty="0">
                <a:solidFill>
                  <a:srgbClr val="7030A0"/>
                </a:solidFill>
              </a:rPr>
              <a:t>**GOVERNO</a:t>
            </a:r>
            <a:br>
              <a:rPr lang="it-IT" sz="3600" dirty="0">
                <a:solidFill>
                  <a:srgbClr val="7030A0"/>
                </a:solidFill>
              </a:rPr>
            </a:br>
            <a:r>
              <a:rPr lang="it-IT" sz="3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regola </a:t>
            </a:r>
            <a:r>
              <a:rPr lang="it-IT" sz="3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d.p.,</a:t>
            </a:r>
            <a:r>
              <a:rPr lang="it-IT" sz="3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mkt</a:t>
            </a:r>
            <a:r>
              <a:rPr lang="it-IT" sz="3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e </a:t>
            </a:r>
            <a:r>
              <a:rPr lang="it-IT" sz="3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imp</a:t>
            </a:r>
            <a:r>
              <a:rPr lang="it-IT" sz="3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it-IT" sz="36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it-IT" sz="3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tasse e </a:t>
            </a:r>
            <a:r>
              <a:rPr lang="it-IT" sz="3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trasferimenti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it-IT" sz="3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3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*</a:t>
            </a:r>
            <a:r>
              <a:rPr lang="it-IT" sz="3600" dirty="0">
                <a:solidFill>
                  <a:srgbClr val="7030A0"/>
                </a:solidFill>
              </a:rPr>
              <a:t>** VARIETA’</a:t>
            </a:r>
          </a:p>
          <a:p>
            <a:r>
              <a:rPr lang="it-IT" sz="3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Ruolo </a:t>
            </a:r>
            <a:r>
              <a:rPr lang="it-IT" sz="3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del governo</a:t>
            </a:r>
          </a:p>
          <a:p>
            <a:r>
              <a:rPr lang="it-IT" sz="3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Distribuzione </a:t>
            </a:r>
            <a:r>
              <a:rPr lang="it-IT" sz="3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del reddito e </a:t>
            </a:r>
            <a:r>
              <a:rPr lang="it-IT" sz="3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diseguaglianza (↓ tra paesi e ↑ all’interno dei paesi)</a:t>
            </a:r>
            <a:endParaRPr lang="it-IT" sz="3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06245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404664"/>
            <a:ext cx="8208911" cy="6120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5328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9" y="260648"/>
            <a:ext cx="7992888" cy="6336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4426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65646" y="4797152"/>
            <a:ext cx="8229600" cy="1872208"/>
          </a:xfrm>
        </p:spPr>
        <p:txBody>
          <a:bodyPr>
            <a:normAutofit fontScale="90000"/>
          </a:bodyPr>
          <a:lstStyle/>
          <a:p>
            <a:r>
              <a:rPr lang="it-IT" sz="3100" dirty="0" smtClean="0">
                <a:solidFill>
                  <a:srgbClr val="FF0000"/>
                </a:solidFill>
              </a:rPr>
              <a:t>Reddito 10% più ricco e 10% più povero </a:t>
            </a:r>
            <a:br>
              <a:rPr lang="it-IT" sz="3100" dirty="0" smtClean="0">
                <a:solidFill>
                  <a:srgbClr val="FF0000"/>
                </a:solidFill>
              </a:rPr>
            </a:br>
            <a:r>
              <a:rPr lang="it-IT" dirty="0" smtClean="0"/>
              <a:t>Liberia: 994 e 17</a:t>
            </a:r>
            <a:br>
              <a:rPr lang="it-IT" dirty="0" smtClean="0"/>
            </a:br>
            <a:r>
              <a:rPr lang="it-IT" dirty="0" smtClean="0"/>
              <a:t>Singapore: 67.354 e 3.652</a:t>
            </a:r>
            <a:endParaRPr lang="it-IT" dirty="0"/>
          </a:p>
        </p:txBody>
      </p:sp>
      <p:pic>
        <p:nvPicPr>
          <p:cNvPr id="2050" name="Picture 2" descr="http://www.core-econ.org/the-economy/book/images/web/figure-01-02-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6632"/>
            <a:ext cx="7705725" cy="4465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52889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0070C0"/>
                </a:solidFill>
              </a:rPr>
              <a:t>ECONOMIA</a:t>
            </a:r>
            <a:r>
              <a:rPr lang="it-IT" dirty="0" smtClean="0"/>
              <a:t>: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65104"/>
          </a:xfrm>
        </p:spPr>
        <p:txBody>
          <a:bodyPr>
            <a:normAutofit/>
          </a:bodyPr>
          <a:lstStyle/>
          <a:p>
            <a:r>
              <a:rPr lang="it-IT" dirty="0" smtClean="0"/>
              <a:t>come le persone interagiscono tra di loro, e con l’ambiente, nella produzione del proprio sostentamento</a:t>
            </a:r>
          </a:p>
          <a:p>
            <a:endParaRPr lang="it-IT" dirty="0"/>
          </a:p>
          <a:p>
            <a:r>
              <a:rPr lang="it-IT" dirty="0" smtClean="0"/>
              <a:t>(</a:t>
            </a:r>
            <a:r>
              <a:rPr lang="it-IT" dirty="0" err="1" smtClean="0"/>
              <a:t>very</a:t>
            </a:r>
            <a:r>
              <a:rPr lang="it-IT" dirty="0" smtClean="0"/>
              <a:t> </a:t>
            </a:r>
            <a:r>
              <a:rPr lang="it-IT" dirty="0" err="1" smtClean="0"/>
              <a:t>crucial</a:t>
            </a:r>
            <a:r>
              <a:rPr lang="it-IT" dirty="0" smtClean="0"/>
              <a:t> </a:t>
            </a:r>
            <a:r>
              <a:rPr lang="it-IT" dirty="0" err="1" smtClean="0"/>
              <a:t>aspect</a:t>
            </a:r>
            <a:r>
              <a:rPr lang="it-IT" dirty="0" smtClean="0"/>
              <a:t> of life)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6999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core-econ.org/the-economy/book/images/web/figure-01-02-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7705725" cy="6409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14670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core-econ.org/the-economy/book/images/web/figure-01-02-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48680"/>
            <a:ext cx="7705725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88521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core-econ.org/the-economy/book/images/web/figure-01-02-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5202"/>
            <a:ext cx="8352928" cy="5996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76443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00B050"/>
                </a:solidFill>
              </a:rPr>
              <a:t>3. PROGRAMMA</a:t>
            </a:r>
            <a:r>
              <a:rPr lang="it-IT" dirty="0" smtClean="0"/>
              <a:t>: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 smtClean="0"/>
              <a:t>ISTITUZIONI DEL CAPITALISMO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29567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539552" y="908720"/>
            <a:ext cx="7772400" cy="1470025"/>
          </a:xfrm>
        </p:spPr>
        <p:txBody>
          <a:bodyPr/>
          <a:lstStyle/>
          <a:p>
            <a:r>
              <a:rPr lang="it-IT" dirty="0" smtClean="0">
                <a:solidFill>
                  <a:srgbClr val="0070C0"/>
                </a:solidFill>
              </a:rPr>
              <a:t>ISTITUZIONI</a:t>
            </a:r>
            <a:r>
              <a:rPr lang="it-IT" dirty="0" smtClean="0"/>
              <a:t>: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403648" y="2348880"/>
            <a:ext cx="6400800" cy="4032448"/>
          </a:xfrm>
        </p:spPr>
        <p:txBody>
          <a:bodyPr>
            <a:normAutofit/>
          </a:bodyPr>
          <a:lstStyle/>
          <a:p>
            <a:endParaRPr lang="it-IT" dirty="0" smtClean="0"/>
          </a:p>
          <a:p>
            <a:r>
              <a:rPr lang="it-IT" dirty="0" smtClean="0"/>
              <a:t>Regole scritte e non scritte che governano l’interazione delle persone</a:t>
            </a:r>
          </a:p>
          <a:p>
            <a:endParaRPr lang="it-IT" dirty="0"/>
          </a:p>
          <a:p>
            <a:r>
              <a:rPr lang="it-IT" dirty="0" smtClean="0"/>
              <a:t>(regole del gioco)</a:t>
            </a:r>
          </a:p>
        </p:txBody>
      </p:sp>
    </p:spTree>
    <p:extLst>
      <p:ext uri="{BB962C8B-B14F-4D97-AF65-F5344CB8AC3E}">
        <p14:creationId xmlns:p14="http://schemas.microsoft.com/office/powerpoint/2010/main" val="3469833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5536" y="764704"/>
            <a:ext cx="8229600" cy="5832648"/>
          </a:xfrm>
        </p:spPr>
        <p:txBody>
          <a:bodyPr>
            <a:normAutofit fontScale="62500" lnSpcReduction="20000"/>
          </a:bodyPr>
          <a:lstStyle/>
          <a:p>
            <a:r>
              <a:rPr lang="it-IT" sz="3600" dirty="0" smtClean="0"/>
              <a:t>MERCATI                                          cap. 7-11</a:t>
            </a:r>
          </a:p>
          <a:p>
            <a:endParaRPr lang="it-IT" sz="3600" dirty="0"/>
          </a:p>
          <a:p>
            <a:r>
              <a:rPr lang="it-IT" sz="3600" dirty="0" smtClean="0"/>
              <a:t>IMPRESA                                          cap. 6</a:t>
            </a:r>
          </a:p>
          <a:p>
            <a:endParaRPr lang="it-IT" sz="3600" dirty="0"/>
          </a:p>
          <a:p>
            <a:r>
              <a:rPr lang="it-IT" sz="3600" dirty="0" smtClean="0"/>
              <a:t>PROPRIETA’                                     cap. 5</a:t>
            </a:r>
          </a:p>
          <a:p>
            <a:endParaRPr lang="it-IT" sz="3600" dirty="0"/>
          </a:p>
          <a:p>
            <a:r>
              <a:rPr lang="it-IT" sz="3600" dirty="0" smtClean="0"/>
              <a:t>CONTRATTI                                      cap. 5-6</a:t>
            </a:r>
          </a:p>
          <a:p>
            <a:endParaRPr lang="it-IT" sz="3600" dirty="0"/>
          </a:p>
          <a:p>
            <a:r>
              <a:rPr lang="it-IT" sz="3600" dirty="0" smtClean="0"/>
              <a:t>NORME SOCIALI                             cap. 4</a:t>
            </a:r>
          </a:p>
          <a:p>
            <a:endParaRPr lang="it-IT" sz="3600" dirty="0"/>
          </a:p>
          <a:p>
            <a:r>
              <a:rPr lang="it-IT" sz="3600" dirty="0" smtClean="0"/>
              <a:t>GOVERNO                                       cap.12</a:t>
            </a:r>
          </a:p>
          <a:p>
            <a:endParaRPr lang="it-IT" sz="3600" dirty="0"/>
          </a:p>
          <a:p>
            <a:pPr marL="0" indent="0">
              <a:buNone/>
            </a:pPr>
            <a:endParaRPr lang="it-IT" sz="3600" dirty="0" smtClean="0"/>
          </a:p>
          <a:p>
            <a:pPr marL="0" indent="0">
              <a:buNone/>
            </a:pPr>
            <a:r>
              <a:rPr lang="it-IT" dirty="0" smtClean="0"/>
              <a:t>                            </a:t>
            </a:r>
            <a:endParaRPr lang="it-IT" dirty="0"/>
          </a:p>
          <a:p>
            <a:pPr marL="0" indent="0">
              <a:buNone/>
            </a:pPr>
            <a:r>
              <a:rPr lang="it-IT" dirty="0" smtClean="0"/>
              <a:t>                     </a:t>
            </a:r>
          </a:p>
          <a:p>
            <a:pPr marL="0" indent="0" algn="r">
              <a:buNone/>
            </a:pPr>
            <a:r>
              <a:rPr lang="it-IT" sz="4500" dirty="0"/>
              <a:t> </a:t>
            </a:r>
            <a:r>
              <a:rPr lang="it-IT" sz="4500" dirty="0" smtClean="0"/>
              <a:t> </a:t>
            </a:r>
            <a:r>
              <a:rPr lang="it-IT" sz="4500" dirty="0" smtClean="0"/>
              <a:t>           </a:t>
            </a:r>
            <a:r>
              <a:rPr lang="it-IT" sz="4500" dirty="0" smtClean="0"/>
              <a:t>da valutare secondo criteri di </a:t>
            </a:r>
            <a:r>
              <a:rPr lang="it-IT" sz="4500" dirty="0" smtClean="0">
                <a:solidFill>
                  <a:srgbClr val="0070C0"/>
                </a:solidFill>
              </a:rPr>
              <a:t>efficienza </a:t>
            </a:r>
            <a:r>
              <a:rPr lang="it-IT" sz="4500" dirty="0">
                <a:solidFill>
                  <a:srgbClr val="0070C0"/>
                </a:solidFill>
              </a:rPr>
              <a:t>e equità </a:t>
            </a:r>
          </a:p>
        </p:txBody>
      </p:sp>
    </p:spTree>
    <p:extLst>
      <p:ext uri="{BB962C8B-B14F-4D97-AF65-F5344CB8AC3E}">
        <p14:creationId xmlns:p14="http://schemas.microsoft.com/office/powerpoint/2010/main" val="3517954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00B050"/>
                </a:solidFill>
              </a:rPr>
              <a:t>*PRECISAZIONI:</a:t>
            </a:r>
            <a:endParaRPr lang="it-IT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2584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800" dirty="0" smtClean="0">
                <a:solidFill>
                  <a:srgbClr val="00B050"/>
                </a:solidFill>
              </a:rPr>
              <a:t>*</a:t>
            </a:r>
            <a:r>
              <a:rPr lang="it-IT" sz="2800" dirty="0" smtClean="0">
                <a:solidFill>
                  <a:srgbClr val="0070C0"/>
                </a:solidFill>
              </a:rPr>
              <a:t> 	INTERDISCIPLINARITY AND EMBEDDEDNESS</a:t>
            </a:r>
            <a:endParaRPr lang="it-IT" sz="2800" dirty="0">
              <a:solidFill>
                <a:srgbClr val="0070C0"/>
              </a:solidFill>
            </a:endParaRPr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3568" y="1484784"/>
            <a:ext cx="7776864" cy="4787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361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11560" y="548680"/>
            <a:ext cx="7772400" cy="1470025"/>
          </a:xfrm>
        </p:spPr>
        <p:txBody>
          <a:bodyPr/>
          <a:lstStyle/>
          <a:p>
            <a:r>
              <a:rPr lang="it-IT" dirty="0" smtClean="0">
                <a:solidFill>
                  <a:srgbClr val="00B050"/>
                </a:solidFill>
              </a:rPr>
              <a:t>**</a:t>
            </a:r>
            <a:r>
              <a:rPr lang="it-IT" dirty="0" smtClean="0"/>
              <a:t> </a:t>
            </a:r>
            <a:r>
              <a:rPr lang="it-IT" dirty="0" smtClean="0">
                <a:solidFill>
                  <a:srgbClr val="0070C0"/>
                </a:solidFill>
              </a:rPr>
              <a:t>Flussi e PIL</a:t>
            </a:r>
            <a:endParaRPr lang="it-IT" dirty="0">
              <a:solidFill>
                <a:srgbClr val="0070C0"/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2060848"/>
            <a:ext cx="6400800" cy="4464496"/>
          </a:xfrm>
        </p:spPr>
        <p:txBody>
          <a:bodyPr>
            <a:normAutofit/>
          </a:bodyPr>
          <a:lstStyle/>
          <a:p>
            <a:pPr algn="l"/>
            <a:r>
              <a:rPr lang="it-IT" b="1" dirty="0" smtClean="0"/>
              <a:t>PIL: valore dell’output (o dei redditi, o delle spese)</a:t>
            </a:r>
          </a:p>
          <a:p>
            <a:pPr algn="l"/>
            <a:r>
              <a:rPr lang="it-IT" b="1" dirty="0" smtClean="0"/>
              <a:t>PIL pro capite; reddito disponibile</a:t>
            </a:r>
          </a:p>
          <a:p>
            <a:pPr algn="l"/>
            <a:r>
              <a:rPr lang="it-IT" b="1" dirty="0" smtClean="0"/>
              <a:t>A prezzi costanti: inflazione /deflazione</a:t>
            </a:r>
          </a:p>
          <a:p>
            <a:pPr algn="l"/>
            <a:r>
              <a:rPr lang="it-IT" b="1" dirty="0" smtClean="0"/>
              <a:t>PPA (parità del potere d’acquisto): cambi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47752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748464" cy="6525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7192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d</a:t>
            </a:r>
            <a:r>
              <a:rPr lang="it-IT" dirty="0" smtClean="0"/>
              <a:t>iversa da definizione tradizionale: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 smtClean="0"/>
              <a:t>Comportamento </a:t>
            </a:r>
            <a:r>
              <a:rPr lang="it-IT" smtClean="0"/>
              <a:t>umano come relazione </a:t>
            </a:r>
            <a:r>
              <a:rPr lang="it-IT" dirty="0" smtClean="0"/>
              <a:t>tra fini dati e mezzi scarsi con usi alternativi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35663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>
                <a:solidFill>
                  <a:srgbClr val="00B050"/>
                </a:solidFill>
              </a:rPr>
              <a:t>*** </a:t>
            </a:r>
            <a:r>
              <a:rPr lang="it-IT" dirty="0" smtClean="0">
                <a:solidFill>
                  <a:srgbClr val="0070C0"/>
                </a:solidFill>
              </a:rPr>
              <a:t>INDICE DI GINI</a:t>
            </a:r>
            <a:r>
              <a:rPr lang="it-IT" dirty="0" smtClean="0"/>
              <a:t>:</a:t>
            </a:r>
            <a:br>
              <a:rPr lang="it-IT" dirty="0" smtClean="0"/>
            </a:br>
            <a:r>
              <a:rPr lang="it-IT" dirty="0" smtClean="0">
                <a:solidFill>
                  <a:srgbClr val="0070C0"/>
                </a:solidFill>
              </a:rPr>
              <a:t>(VARIETA’ DEI SIST. CAP.)</a:t>
            </a:r>
            <a:endParaRPr lang="it-IT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egnaposto contenuto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5141168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it-IT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b="0" i="1" smtClean="0">
                            <a:latin typeface="Cambria Math"/>
                          </a:rPr>
                          <m:t>1−</m:t>
                        </m:r>
                        <m:r>
                          <a:rPr lang="it-IT" b="0" i="1" smtClean="0">
                            <a:latin typeface="Cambria Math"/>
                          </a:rPr>
                          <m:t>𝐺</m:t>
                        </m:r>
                      </m:num>
                      <m:den>
                        <m:r>
                          <a:rPr lang="it-IT" b="0" i="1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it-IT" dirty="0" smtClean="0"/>
                  <a:t>=x, x= quota più piccola</a:t>
                </a:r>
              </a:p>
              <a:p>
                <a:endParaRPr lang="it-IT" dirty="0" smtClean="0"/>
              </a:p>
              <a:p>
                <a:r>
                  <a:rPr lang="it-IT" dirty="0" smtClean="0"/>
                  <a:t>G=0, x=1/2, perfetta uguaglianza</a:t>
                </a:r>
              </a:p>
              <a:p>
                <a:r>
                  <a:rPr lang="it-IT" dirty="0" smtClean="0"/>
                  <a:t>G=1, x=0, massima diseguaglianza</a:t>
                </a:r>
              </a:p>
              <a:p>
                <a:endParaRPr lang="it-IT" dirty="0"/>
              </a:p>
              <a:p>
                <a:r>
                  <a:rPr lang="it-IT" dirty="0" smtClean="0"/>
                  <a:t>G=0.6, x=0.2</a:t>
                </a:r>
              </a:p>
              <a:p>
                <a:r>
                  <a:rPr lang="it-IT" dirty="0" smtClean="0"/>
                  <a:t>G=0.2, x=0.4</a:t>
                </a:r>
              </a:p>
              <a:p>
                <a:r>
                  <a:rPr lang="it-IT" dirty="0" smtClean="0">
                    <a:solidFill>
                      <a:srgbClr val="7030A0"/>
                    </a:solidFill>
                  </a:rPr>
                  <a:t>* CURVA DI LORENZ (CAP. 5) →</a:t>
                </a:r>
                <a:endParaRPr lang="it-IT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" name="Segnaposto contenut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5141168"/>
              </a:xfrm>
              <a:blipFill>
                <a:blip r:embed="rId2"/>
                <a:stretch>
                  <a:fillRect l="-1704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29315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8725" y="620688"/>
            <a:ext cx="6686550" cy="583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5619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548681"/>
            <a:ext cx="7772400" cy="3051770"/>
          </a:xfrm>
        </p:spPr>
        <p:txBody>
          <a:bodyPr/>
          <a:lstStyle/>
          <a:p>
            <a:r>
              <a:rPr lang="it-IT" dirty="0" smtClean="0"/>
              <a:t>QUINDI, </a:t>
            </a:r>
            <a:r>
              <a:rPr lang="it-IT" dirty="0" smtClean="0">
                <a:solidFill>
                  <a:srgbClr val="FF0000"/>
                </a:solidFill>
              </a:rPr>
              <a:t>OGGETTO</a:t>
            </a:r>
            <a:r>
              <a:rPr lang="it-IT" dirty="0" smtClean="0"/>
              <a:t> </a:t>
            </a:r>
            <a:br>
              <a:rPr lang="it-IT" dirty="0" smtClean="0"/>
            </a:br>
            <a:r>
              <a:rPr lang="it-IT" dirty="0" smtClean="0"/>
              <a:t>INVECE CHE </a:t>
            </a:r>
            <a:r>
              <a:rPr lang="it-IT" dirty="0" smtClean="0">
                <a:solidFill>
                  <a:srgbClr val="FF0000"/>
                </a:solidFill>
              </a:rPr>
              <a:t>METODO</a:t>
            </a:r>
            <a:r>
              <a:rPr lang="it-IT" dirty="0" smtClean="0"/>
              <a:t> →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212977"/>
            <a:ext cx="6400800" cy="2927176"/>
          </a:xfrm>
        </p:spPr>
        <p:txBody>
          <a:bodyPr/>
          <a:lstStyle/>
          <a:p>
            <a:pPr algn="l"/>
            <a:r>
              <a:rPr lang="it-IT" dirty="0" smtClean="0"/>
              <a:t>→ approccio:</a:t>
            </a:r>
          </a:p>
          <a:p>
            <a:endParaRPr lang="it-IT" dirty="0"/>
          </a:p>
          <a:p>
            <a:r>
              <a:rPr lang="it-IT" dirty="0" smtClean="0"/>
              <a:t>concreto vs astratto</a:t>
            </a:r>
          </a:p>
          <a:p>
            <a:endParaRPr lang="it-IT" dirty="0" smtClean="0"/>
          </a:p>
          <a:p>
            <a:r>
              <a:rPr lang="it-IT" dirty="0" smtClean="0"/>
              <a:t>storico vs a-storico (assiomatico)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51272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2376263"/>
          </a:xfrm>
        </p:spPr>
        <p:txBody>
          <a:bodyPr/>
          <a:lstStyle/>
          <a:p>
            <a:r>
              <a:rPr lang="it-IT" dirty="0" smtClean="0"/>
              <a:t>SISTEMI ECONOMICI</a:t>
            </a:r>
            <a:br>
              <a:rPr lang="it-IT" dirty="0" smtClean="0"/>
            </a:br>
            <a:r>
              <a:rPr lang="it-IT" dirty="0" smtClean="0"/>
              <a:t>(studio dei)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631032"/>
          </a:xfrm>
        </p:spPr>
        <p:txBody>
          <a:bodyPr/>
          <a:lstStyle/>
          <a:p>
            <a:r>
              <a:rPr lang="it-IT" dirty="0" smtClean="0"/>
              <a:t>Modi di organizzare la produzione e la distribuzione di beni e servizi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6072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00B050"/>
                </a:solidFill>
              </a:rPr>
              <a:t>2. CAPITALISMO</a:t>
            </a:r>
            <a:endParaRPr lang="it-IT" dirty="0">
              <a:solidFill>
                <a:srgbClr val="00B05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4" y="2420888"/>
            <a:ext cx="8229600" cy="4104456"/>
          </a:xfrm>
        </p:spPr>
        <p:txBody>
          <a:bodyPr/>
          <a:lstStyle/>
          <a:p>
            <a:r>
              <a:rPr lang="it-IT" dirty="0" smtClean="0"/>
              <a:t>PROPRIETA’ PRIVATA DEI BENI CAPITALI</a:t>
            </a:r>
          </a:p>
          <a:p>
            <a:endParaRPr lang="it-IT" dirty="0"/>
          </a:p>
          <a:p>
            <a:r>
              <a:rPr lang="it-IT" dirty="0" smtClean="0"/>
              <a:t>MERCATI</a:t>
            </a:r>
          </a:p>
          <a:p>
            <a:endParaRPr lang="it-IT" dirty="0"/>
          </a:p>
          <a:p>
            <a:r>
              <a:rPr lang="it-IT" dirty="0" smtClean="0"/>
              <a:t>IMPRESE </a:t>
            </a:r>
          </a:p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14176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476672"/>
            <a:ext cx="7772400" cy="1470025"/>
          </a:xfrm>
        </p:spPr>
        <p:txBody>
          <a:bodyPr/>
          <a:lstStyle/>
          <a:p>
            <a:r>
              <a:rPr lang="it-IT" dirty="0" smtClean="0">
                <a:solidFill>
                  <a:srgbClr val="0070C0"/>
                </a:solidFill>
              </a:rPr>
              <a:t>DEFINIZIONE 2015</a:t>
            </a:r>
            <a:endParaRPr lang="it-IT" dirty="0">
              <a:solidFill>
                <a:srgbClr val="0070C0"/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2420888"/>
            <a:ext cx="6400800" cy="3456384"/>
          </a:xfrm>
        </p:spPr>
        <p:txBody>
          <a:bodyPr/>
          <a:lstStyle/>
          <a:p>
            <a:pPr algn="just"/>
            <a:r>
              <a:rPr lang="it-IT" b="1" dirty="0" smtClean="0"/>
              <a:t>- lavoro </a:t>
            </a:r>
            <a:r>
              <a:rPr lang="it-IT" b="1" dirty="0"/>
              <a:t>salariato</a:t>
            </a:r>
          </a:p>
          <a:p>
            <a:pPr algn="just"/>
            <a:endParaRPr lang="it-IT" b="1" dirty="0"/>
          </a:p>
          <a:p>
            <a:pPr algn="just"/>
            <a:r>
              <a:rPr lang="it-IT" b="1" dirty="0" smtClean="0"/>
              <a:t>-produzione </a:t>
            </a:r>
            <a:r>
              <a:rPr lang="it-IT" b="1" dirty="0"/>
              <a:t>per la realizzazione di un profitto 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444315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5636"/>
            <a:ext cx="9144000" cy="6026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9218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539552" y="260648"/>
            <a:ext cx="7772400" cy="1470025"/>
          </a:xfrm>
        </p:spPr>
        <p:txBody>
          <a:bodyPr/>
          <a:lstStyle/>
          <a:p>
            <a:r>
              <a:rPr lang="it-IT" dirty="0" smtClean="0"/>
              <a:t>Estremamente di successo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1772816"/>
            <a:ext cx="6400800" cy="4392488"/>
          </a:xfrm>
        </p:spPr>
        <p:txBody>
          <a:bodyPr/>
          <a:lstStyle/>
          <a:p>
            <a:endParaRPr lang="it-IT" dirty="0"/>
          </a:p>
        </p:txBody>
      </p:sp>
      <p:pic>
        <p:nvPicPr>
          <p:cNvPr id="4" name="7703466D-0664-4262-A6A6-040282A5BEDA-L0-001.jpe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95536" y="1772816"/>
            <a:ext cx="8352129" cy="4752528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33928893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546</TotalTime>
  <Words>334</Words>
  <Application>Microsoft Office PowerPoint</Application>
  <PresentationFormat>Presentazione su schermo (4:3)</PresentationFormat>
  <Paragraphs>102</Paragraphs>
  <Slides>31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31</vt:i4>
      </vt:variant>
    </vt:vector>
  </HeadingPairs>
  <TitlesOfParts>
    <vt:vector size="35" baseType="lpstr">
      <vt:lpstr>Arial</vt:lpstr>
      <vt:lpstr>Calibri</vt:lpstr>
      <vt:lpstr>Cambria Math</vt:lpstr>
      <vt:lpstr>Tema di Office</vt:lpstr>
      <vt:lpstr>1.ECONOMIA POLITICA</vt:lpstr>
      <vt:lpstr>ECONOMIA:</vt:lpstr>
      <vt:lpstr>diversa da definizione tradizionale:</vt:lpstr>
      <vt:lpstr>QUINDI, OGGETTO  INVECE CHE METODO →</vt:lpstr>
      <vt:lpstr>SISTEMI ECONOMICI (studio dei)</vt:lpstr>
      <vt:lpstr>2. CAPITALISMO</vt:lpstr>
      <vt:lpstr>DEFINIZIONE 2015</vt:lpstr>
      <vt:lpstr>Presentazione standard di PowerPoint</vt:lpstr>
      <vt:lpstr>Estremamente di successo</vt:lpstr>
      <vt:lpstr>diverso dai precedenti (e dai successivi):</vt:lpstr>
      <vt:lpstr>DIRITTI DI PROPRIETA’ SICURI MERCATI COMPETITIVI IMPRESE MERITOCRATICHE (nn familiari)</vt:lpstr>
      <vt:lpstr>Presentazione standard di PowerPoint</vt:lpstr>
      <vt:lpstr>DIRITTI  DI PROPRIETA’</vt:lpstr>
      <vt:lpstr>MERCATI</vt:lpstr>
      <vt:lpstr>IMPRESE</vt:lpstr>
      <vt:lpstr>Presentazione standard di PowerPoint</vt:lpstr>
      <vt:lpstr>Presentazione standard di PowerPoint</vt:lpstr>
      <vt:lpstr>Presentazione standard di PowerPoint</vt:lpstr>
      <vt:lpstr>Reddito 10% più ricco e 10% più povero  Liberia: 994 e 17 Singapore: 67.354 e 3.652</vt:lpstr>
      <vt:lpstr>Presentazione standard di PowerPoint</vt:lpstr>
      <vt:lpstr>Presentazione standard di PowerPoint</vt:lpstr>
      <vt:lpstr>Presentazione standard di PowerPoint</vt:lpstr>
      <vt:lpstr>3. PROGRAMMA:</vt:lpstr>
      <vt:lpstr>ISTITUZIONI:</vt:lpstr>
      <vt:lpstr>Presentazione standard di PowerPoint</vt:lpstr>
      <vt:lpstr>*PRECISAZIONI:</vt:lpstr>
      <vt:lpstr>*  INTERDISCIPLINARITY AND EMBEDDEDNESS</vt:lpstr>
      <vt:lpstr>** Flussi e PIL</vt:lpstr>
      <vt:lpstr>Presentazione standard di PowerPoint</vt:lpstr>
      <vt:lpstr>*** INDICE DI GINI: (VARIETA’ DEI SIST. CAP.)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lezioni</dc:title>
  <dc:creator>battistini</dc:creator>
  <cp:lastModifiedBy>battistini</cp:lastModifiedBy>
  <cp:revision>64</cp:revision>
  <dcterms:created xsi:type="dcterms:W3CDTF">2014-10-06T11:34:06Z</dcterms:created>
  <dcterms:modified xsi:type="dcterms:W3CDTF">2019-02-27T14:56:31Z</dcterms:modified>
</cp:coreProperties>
</file>