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62" r:id="rId6"/>
    <p:sldId id="264" r:id="rId7"/>
    <p:sldId id="265" r:id="rId8"/>
    <p:sldId id="267" r:id="rId9"/>
    <p:sldId id="273" r:id="rId10"/>
    <p:sldId id="274" r:id="rId11"/>
    <p:sldId id="269" r:id="rId12"/>
    <p:sldId id="270" r:id="rId13"/>
    <p:sldId id="275" r:id="rId14"/>
    <p:sldId id="271" r:id="rId15"/>
    <p:sldId id="276" r:id="rId16"/>
    <p:sldId id="277" r:id="rId17"/>
    <p:sldId id="278" r:id="rId18"/>
    <p:sldId id="280" r:id="rId19"/>
    <p:sldId id="281" r:id="rId20"/>
    <p:sldId id="282" r:id="rId21"/>
    <p:sldId id="27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19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6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33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0329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97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00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67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8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00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4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0F63-E7B4-437F-AC09-15D255046D31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45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10F63-E7B4-437F-AC09-15D255046D31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4EFE-6D45-46BD-A69A-105BF502FE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2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4392488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 smtClean="0"/>
              <a:t>Pb</a:t>
            </a:r>
            <a:r>
              <a:rPr lang="it-IT" sz="4000" b="1" dirty="0"/>
              <a:t>: </a:t>
            </a:r>
            <a:r>
              <a:rPr lang="it-IT" sz="4000" b="1" dirty="0" smtClean="0"/>
              <a:t>la </a:t>
            </a:r>
            <a:r>
              <a:rPr lang="it-IT" sz="4000" b="1" dirty="0" err="1" smtClean="0"/>
              <a:t>Riv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Ind</a:t>
            </a:r>
            <a:r>
              <a:rPr lang="it-IT" sz="4000" b="1" dirty="0" smtClean="0"/>
              <a:t> ha determinato uno spettacolare aumento dei salari (hockey </a:t>
            </a:r>
            <a:r>
              <a:rPr lang="it-IT" sz="4000" b="1" dirty="0" err="1" smtClean="0"/>
              <a:t>stick</a:t>
            </a:r>
            <a:r>
              <a:rPr lang="it-IT" sz="4000" b="1" dirty="0" smtClean="0"/>
              <a:t>)</a:t>
            </a:r>
            <a:br>
              <a:rPr lang="it-IT" sz="4000" b="1" dirty="0" smtClean="0"/>
            </a:br>
            <a:r>
              <a:rPr lang="it-IT" sz="4000" b="1" dirty="0" smtClean="0"/>
              <a:t>fino al 1870 sono aumentati consumo e tempo di lavoro</a:t>
            </a:r>
            <a:br>
              <a:rPr lang="it-IT" sz="4000" b="1" dirty="0" smtClean="0"/>
            </a:br>
            <a:r>
              <a:rPr lang="it-IT" sz="4000" b="1" dirty="0" smtClean="0"/>
              <a:t>dopo il 1870 sono aumentati consumo e tempo libero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4581128"/>
            <a:ext cx="6400800" cy="2038349"/>
          </a:xfrm>
        </p:spPr>
        <p:txBody>
          <a:bodyPr>
            <a:normAutofit fontScale="92500" lnSpcReduction="10000"/>
          </a:bodyPr>
          <a:lstStyle/>
          <a:p>
            <a:r>
              <a:rPr lang="it-IT" sz="3600" b="1" dirty="0" smtClean="0">
                <a:solidFill>
                  <a:srgbClr val="7030A0"/>
                </a:solidFill>
              </a:rPr>
              <a:t>Statica comparata</a:t>
            </a:r>
            <a:r>
              <a:rPr lang="it-IT" sz="3600" b="1" dirty="0" smtClean="0"/>
              <a:t>: come cambia l’equilibrio quando cambiano i parametri (e i prezzi relativi → </a:t>
            </a:r>
            <a:r>
              <a:rPr lang="it-IT" sz="3600" b="1" dirty="0" smtClean="0">
                <a:solidFill>
                  <a:srgbClr val="7030A0"/>
                </a:solidFill>
              </a:rPr>
              <a:t>carbone e lavoro CAP 2</a:t>
            </a:r>
            <a:r>
              <a:rPr lang="it-IT" sz="3600" b="1" dirty="0" smtClean="0"/>
              <a:t>)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6589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23312" cy="6734695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rgbClr val="00B0F0"/>
                </a:solidFill>
              </a:rPr>
              <a:t>BENI SOSTITUTI</a:t>
            </a:r>
            <a:r>
              <a:rPr lang="it-IT" dirty="0" smtClean="0"/>
              <a:t>: un bene può essere consumato al posto dell’altro </a:t>
            </a:r>
            <a:r>
              <a:rPr lang="it-IT" dirty="0"/>
              <a:t>(the e caffè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se ↑il prezzo uno, ↑ il consumo dell’altro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00B0F0"/>
                </a:solidFill>
              </a:rPr>
              <a:t>BENI COMPLEMENTI</a:t>
            </a:r>
            <a:r>
              <a:rPr lang="it-IT" dirty="0" smtClean="0"/>
              <a:t>: i due beni vanno consumati insieme (caffè e zucchero) </a:t>
            </a:r>
            <a:br>
              <a:rPr lang="it-IT" dirty="0" smtClean="0"/>
            </a:br>
            <a:r>
              <a:rPr lang="it-IT" dirty="0"/>
              <a:t>se ↑il prezzo uno, </a:t>
            </a:r>
            <a:r>
              <a:rPr lang="it-IT" dirty="0" smtClean="0"/>
              <a:t>↓ </a:t>
            </a:r>
            <a:r>
              <a:rPr lang="it-IT" dirty="0"/>
              <a:t>il consumo </a:t>
            </a:r>
            <a:r>
              <a:rPr lang="it-IT" dirty="0" smtClean="0"/>
              <a:t>di entrambi, ma se ↑il reddito ↑ il consumo di entrambi (così come </a:t>
            </a:r>
            <a:r>
              <a:rPr lang="it-IT" dirty="0" err="1" smtClean="0"/>
              <a:t>se↓il</a:t>
            </a:r>
            <a:r>
              <a:rPr lang="it-IT" dirty="0" smtClean="0"/>
              <a:t> prezzo di uno)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474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39AE266-7556-4F84-8E59-A523C316787C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442899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3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2D1E30A-48A2-4A8D-B812-A1AE9A289233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20472" cy="63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5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2. EFFETTO DI REDDITO e EFFETTO DI SOSTITUZIONE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(vincolo di bilancio al posto di insieme fattibile → w al posto di MPL)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4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88640"/>
            <a:ext cx="9252520" cy="626469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Progresso tecnologico: </a:t>
            </a:r>
            <a:r>
              <a:rPr lang="it-IT" dirty="0" smtClean="0">
                <a:solidFill>
                  <a:srgbClr val="7030A0"/>
                </a:solidFill>
              </a:rPr>
              <a:t>↑ CO di TL (↑w)</a:t>
            </a:r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7030A0"/>
                </a:solidFill>
              </a:rPr>
              <a:t>effetto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7030A0"/>
                </a:solidFill>
              </a:rPr>
              <a:t>reddito</a:t>
            </a:r>
            <a:r>
              <a:rPr lang="it-IT" dirty="0"/>
              <a:t>: disincentivo a </a:t>
            </a:r>
            <a:r>
              <a:rPr lang="it-IT" dirty="0" err="1"/>
              <a:t>lav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7030A0"/>
                </a:solidFill>
              </a:rPr>
              <a:t>effetto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7030A0"/>
                </a:solidFill>
              </a:rPr>
              <a:t>sostituzione</a:t>
            </a:r>
            <a:r>
              <a:rPr lang="it-IT" dirty="0" smtClean="0"/>
              <a:t>: incentivo a lavorare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00B050"/>
                </a:solidFill>
              </a:rPr>
              <a:t>(*prezzi relativi e incentivi)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5"/>
            <a:ext cx="792088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4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99288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89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84887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72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799288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1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52928" cy="5760640"/>
          </a:xfrm>
        </p:spPr>
        <p:txBody>
          <a:bodyPr>
            <a:noAutofit/>
          </a:bodyPr>
          <a:lstStyle/>
          <a:p>
            <a:pPr algn="l"/>
            <a:r>
              <a:rPr lang="it-IT" sz="3600" dirty="0" smtClean="0"/>
              <a:t>BENI SOSTITUTI: domina effetto         </a:t>
            </a:r>
            <a:r>
              <a:rPr lang="it-IT" sz="3600" dirty="0" smtClean="0">
                <a:solidFill>
                  <a:srgbClr val="FF0000"/>
                </a:solidFill>
              </a:rPr>
              <a:t>↑</a:t>
            </a:r>
            <a:r>
              <a:rPr lang="it-IT" sz="3600" dirty="0" smtClean="0"/>
              <a:t>  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smtClean="0"/>
              <a:t> sostituzione (</a:t>
            </a:r>
            <a:r>
              <a:rPr lang="it-IT" sz="3600" dirty="0" err="1" smtClean="0"/>
              <a:t>pre</a:t>
            </a:r>
            <a:r>
              <a:rPr lang="it-IT" sz="3600" dirty="0" smtClean="0"/>
              <a:t> 1870)</a:t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BENI COMPLEMENTI: domina l’effetto reddito   (post 1870)      (slide 23)  </a:t>
            </a:r>
            <a:r>
              <a:rPr lang="it-IT" sz="3600" dirty="0" smtClean="0">
                <a:solidFill>
                  <a:srgbClr val="FF0000"/>
                </a:solidFill>
              </a:rPr>
              <a:t>↓</a:t>
            </a:r>
            <a:endParaRPr lang="it-I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6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1A7E1E4-C83F-427D-8398-C246B548DC1F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0"/>
            <a:ext cx="8964488" cy="469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712968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10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600399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3. Corrispondenza teoria e realtà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80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3123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Fino al 1870 domina l’effetto sostituzione (C e l sostituti)</a:t>
            </a:r>
            <a:br>
              <a:rPr lang="it-IT" dirty="0" smtClean="0"/>
            </a:br>
            <a:r>
              <a:rPr lang="it-IT" dirty="0" smtClean="0"/>
              <a:t>Dopo il 1870 domina l’effetto reddito (C e l complementi)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2639144"/>
          </a:xfrm>
        </p:spPr>
        <p:txBody>
          <a:bodyPr/>
          <a:lstStyle/>
          <a:p>
            <a:r>
              <a:rPr lang="it-IT" dirty="0" smtClean="0"/>
              <a:t>Ma questo non spiega le differenze tra paesi → fattori </a:t>
            </a:r>
            <a:r>
              <a:rPr lang="it-IT" dirty="0" smtClean="0">
                <a:solidFill>
                  <a:srgbClr val="00B0F0"/>
                </a:solidFill>
              </a:rPr>
              <a:t>POLITICI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B0F0"/>
                </a:solidFill>
              </a:rPr>
              <a:t>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B0F0"/>
                </a:solidFill>
              </a:rPr>
              <a:t>CULTURALI</a:t>
            </a:r>
            <a:r>
              <a:rPr lang="it-IT" dirty="0" smtClean="0"/>
              <a:t> influenzano le preferenze → l’interazione tra individui (</a:t>
            </a:r>
            <a:r>
              <a:rPr lang="it-IT" dirty="0" err="1" smtClean="0"/>
              <a:t>prox</a:t>
            </a:r>
            <a:r>
              <a:rPr lang="it-IT" dirty="0" smtClean="0"/>
              <a:t> capitoli) ‘relativizza’ la definizione tradizionale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5567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620688"/>
            <a:ext cx="7920930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24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208912" cy="537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4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446449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1. Progresso tecnico 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(agricoltura)</a:t>
            </a:r>
            <a:br>
              <a:rPr lang="it-IT" dirty="0" smtClean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/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 smtClean="0">
                <a:solidFill>
                  <a:srgbClr val="00B050"/>
                </a:solidFill>
              </a:rPr>
              <a:t>↑ il CO del tempo libero (SMT)</a:t>
            </a:r>
            <a:br>
              <a:rPr lang="it-IT" dirty="0" smtClean="0">
                <a:solidFill>
                  <a:srgbClr val="00B050"/>
                </a:solidFill>
              </a:rPr>
            </a:b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1"/>
            <a:ext cx="813690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8064895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27280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56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76672"/>
            <a:ext cx="6480719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776863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54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63284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65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121</Words>
  <Application>Microsoft Office PowerPoint</Application>
  <PresentationFormat>Presentazione su schermo (4:3)</PresentationFormat>
  <Paragraphs>10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di Office</vt:lpstr>
      <vt:lpstr>  Pb: la Riv Ind ha determinato uno spettacolare aumento dei salari (hockey stick) fino al 1870 sono aumentati consumo e tempo di lavoro dopo il 1870 sono aumentati consumo e tempo libero  </vt:lpstr>
      <vt:lpstr>Presentazione standard di PowerPoint</vt:lpstr>
      <vt:lpstr>1. Progresso tecnico  (agricoltura)  ↑ il CO del tempo libero (SMT)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BENI SOSTITUTI: un bene può essere consumato al posto dell’altro (the e caffè) se ↑il prezzo uno, ↑ il consumo dell’altro BENI COMPLEMENTI: i due beni vanno consumati insieme (caffè e zucchero)  se ↑il prezzo uno, ↓ il consumo di entrambi, ma se ↑il reddito ↑ il consumo di entrambi (così come se↓il prezzo di uno) </vt:lpstr>
      <vt:lpstr>Presentazione standard di PowerPoint</vt:lpstr>
      <vt:lpstr>Presentazione standard di PowerPoint</vt:lpstr>
      <vt:lpstr>2. EFFETTO DI REDDITO e EFFETTO DI SOSTITUZIONE (vincolo di bilancio al posto di insieme fattibile → w al posto di MPL)</vt:lpstr>
      <vt:lpstr>Progresso tecnologico: ↑ CO di TL (↑w)  effetto reddito: disincentivo a lav effetto sostituzione: incentivo a lavorare  (*prezzi relativi e incentivi)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BENI SOSTITUTI: domina effetto         ↑    sostituzione (pre 1870)    BENI COMPLEMENTI: domina l’effetto reddito   (post 1870)      (slide 23)  ↓</vt:lpstr>
      <vt:lpstr>Presentazione standard di PowerPoint</vt:lpstr>
      <vt:lpstr>3. Corrispondenza teoria e realtà</vt:lpstr>
      <vt:lpstr>Presentazione standard di PowerPoint</vt:lpstr>
      <vt:lpstr>Fino al 1870 domina l’effetto sostituzione (C e l sostituti) Dopo il 1870 domina l’effetto reddito (C e l complementi)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lezioni</dc:title>
  <dc:creator>battistini</dc:creator>
  <cp:lastModifiedBy>User</cp:lastModifiedBy>
  <cp:revision>34</cp:revision>
  <dcterms:created xsi:type="dcterms:W3CDTF">2014-10-06T11:34:06Z</dcterms:created>
  <dcterms:modified xsi:type="dcterms:W3CDTF">2018-03-08T14:56:03Z</dcterms:modified>
</cp:coreProperties>
</file>