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6" r:id="rId3"/>
    <p:sldId id="257" r:id="rId4"/>
    <p:sldId id="294" r:id="rId5"/>
    <p:sldId id="290" r:id="rId6"/>
    <p:sldId id="258" r:id="rId7"/>
    <p:sldId id="289" r:id="rId8"/>
    <p:sldId id="260" r:id="rId9"/>
    <p:sldId id="266" r:id="rId10"/>
    <p:sldId id="292" r:id="rId11"/>
    <p:sldId id="293" r:id="rId12"/>
    <p:sldId id="267" r:id="rId13"/>
    <p:sldId id="268" r:id="rId14"/>
    <p:sldId id="269" r:id="rId15"/>
    <p:sldId id="285" r:id="rId16"/>
    <p:sldId id="291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simo " initials="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7" autoAdjust="0"/>
    <p:restoredTop sz="94660"/>
  </p:normalViewPr>
  <p:slideViewPr>
    <p:cSldViewPr>
      <p:cViewPr varScale="1">
        <p:scale>
          <a:sx n="61" d="100"/>
          <a:sy n="61" d="100"/>
        </p:scale>
        <p:origin x="118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05T22:41:10" idx="7">
    <p:pos x="0" y="0"/>
    <p:text>Figure 7. The firm sets the wage.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19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6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9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9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0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67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88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00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4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10F63-E7B4-437F-AC09-15D255046D31}" type="datetimeFigureOut">
              <a:rPr lang="it-IT" smtClean="0"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25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6741368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ECONOMIA:</a:t>
            </a:r>
            <a:r>
              <a:rPr lang="it-IT" sz="4000" dirty="0" smtClean="0"/>
              <a:t> come le persone interagiscono per la produzione del proprio sostentamento</a:t>
            </a:r>
            <a:br>
              <a:rPr lang="it-IT" sz="4000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ALLOCAZIONE</a:t>
            </a:r>
            <a:r>
              <a:rPr lang="it-IT" sz="4000" dirty="0" smtClean="0"/>
              <a:t>: risultato dell’interazione</a:t>
            </a:r>
            <a:br>
              <a:rPr lang="it-IT" sz="4000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PARETO EFFICIENZA</a:t>
            </a:r>
            <a:r>
              <a:rPr lang="it-IT" sz="4000" dirty="0" smtClean="0"/>
              <a:t> (Ɇ </a:t>
            </a:r>
            <a:r>
              <a:rPr lang="it-IT" sz="4000" dirty="0" err="1" smtClean="0"/>
              <a:t>all</a:t>
            </a:r>
            <a:r>
              <a:rPr lang="it-IT" sz="4000" dirty="0" smtClean="0"/>
              <a:t>. in cui almeno un i sta meglio e gli altri = ) </a:t>
            </a:r>
            <a:br>
              <a:rPr lang="it-IT" sz="4000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EQUITA’</a:t>
            </a:r>
            <a:r>
              <a:rPr lang="it-IT" sz="4000" dirty="0" smtClean="0"/>
              <a:t> ( una qualche misura di condivisione dei guadagni dell’interazione)</a:t>
            </a:r>
            <a:br>
              <a:rPr lang="it-IT" sz="4000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ISTITUZIONI</a:t>
            </a:r>
            <a:r>
              <a:rPr lang="it-IT" sz="4000" dirty="0" smtClean="0"/>
              <a:t> (regole del gioco, chi fa cosa, chi prende cosa)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* MODELLO </a:t>
            </a:r>
            <a:r>
              <a:rPr lang="it-IT" sz="4000" dirty="0" smtClean="0"/>
              <a:t>(</a:t>
            </a:r>
            <a:r>
              <a:rPr lang="it-IT" sz="4000" dirty="0" err="1" smtClean="0"/>
              <a:t>hp</a:t>
            </a:r>
            <a:r>
              <a:rPr lang="it-IT" sz="4000" dirty="0" smtClean="0"/>
              <a:t> su i, scelta, </a:t>
            </a:r>
            <a:r>
              <a:rPr lang="it-IT" sz="4000" dirty="0" err="1" smtClean="0"/>
              <a:t>eq</a:t>
            </a:r>
            <a:r>
              <a:rPr lang="it-IT" sz="4000" dirty="0" smtClean="0"/>
              <a:t>, </a:t>
            </a:r>
            <a:r>
              <a:rPr lang="it-IT" sz="4000" dirty="0" err="1" smtClean="0"/>
              <a:t>stat</a:t>
            </a:r>
            <a:r>
              <a:rPr lang="it-IT" sz="4000" dirty="0" smtClean="0"/>
              <a:t> </a:t>
            </a:r>
            <a:r>
              <a:rPr lang="it-IT" sz="4000" dirty="0" err="1" smtClean="0"/>
              <a:t>comp</a:t>
            </a:r>
            <a:r>
              <a:rPr lang="it-IT" sz="4000" dirty="0" smtClean="0"/>
              <a:t>.)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90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8280920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2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813690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90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539603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3. Salari di efficienza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(</a:t>
            </a:r>
            <a:r>
              <a:rPr lang="it-IT" dirty="0" err="1" smtClean="0">
                <a:solidFill>
                  <a:srgbClr val="00B050"/>
                </a:solidFill>
              </a:rPr>
              <a:t>Stiglitz</a:t>
            </a:r>
            <a:r>
              <a:rPr lang="it-IT" dirty="0" smtClean="0">
                <a:solidFill>
                  <a:srgbClr val="00B050"/>
                </a:solidFill>
              </a:rPr>
              <a:t>, 1984)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4032448"/>
          </a:xfrm>
        </p:spPr>
        <p:txBody>
          <a:bodyPr>
            <a:normAutofit/>
          </a:bodyPr>
          <a:lstStyle/>
          <a:p>
            <a:r>
              <a:rPr lang="it-IT" dirty="0" smtClean="0"/>
              <a:t>Le imprese </a:t>
            </a:r>
            <a:r>
              <a:rPr lang="it-IT" dirty="0" err="1" smtClean="0"/>
              <a:t>nn</a:t>
            </a:r>
            <a:r>
              <a:rPr lang="it-IT" dirty="0" smtClean="0"/>
              <a:t> pagano il salario più basso possibile → incentivi: carota e bastone</a:t>
            </a:r>
          </a:p>
          <a:p>
            <a:endParaRPr lang="it-IT" dirty="0"/>
          </a:p>
          <a:p>
            <a:r>
              <a:rPr lang="it-IT" dirty="0" smtClean="0"/>
              <a:t>Spiegazione della disoccupazione </a:t>
            </a:r>
            <a:r>
              <a:rPr lang="it-IT" dirty="0" smtClean="0">
                <a:solidFill>
                  <a:srgbClr val="C00000"/>
                </a:solidFill>
              </a:rPr>
              <a:t>(‘</a:t>
            </a:r>
            <a:r>
              <a:rPr lang="it-IT" dirty="0" err="1" smtClean="0">
                <a:solidFill>
                  <a:srgbClr val="C00000"/>
                </a:solidFill>
              </a:rPr>
              <a:t>Unemployment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as</a:t>
            </a:r>
            <a:r>
              <a:rPr lang="it-IT" dirty="0" smtClean="0">
                <a:solidFill>
                  <a:srgbClr val="C00000"/>
                </a:solidFill>
              </a:rPr>
              <a:t> a </a:t>
            </a:r>
            <a:r>
              <a:rPr lang="it-IT" dirty="0" err="1" smtClean="0">
                <a:solidFill>
                  <a:srgbClr val="C00000"/>
                </a:solidFill>
              </a:rPr>
              <a:t>Workers</a:t>
            </a:r>
            <a:r>
              <a:rPr lang="it-IT" dirty="0" smtClean="0">
                <a:solidFill>
                  <a:srgbClr val="C00000"/>
                </a:solidFill>
              </a:rPr>
              <a:t> Discipline Device’) </a:t>
            </a:r>
            <a:r>
              <a:rPr lang="it-IT" dirty="0" smtClean="0"/>
              <a:t>→</a:t>
            </a:r>
            <a:r>
              <a:rPr lang="it-IT" dirty="0" err="1" smtClean="0"/>
              <a:t>Kalecki</a:t>
            </a:r>
            <a:r>
              <a:rPr lang="it-IT" dirty="0" smtClean="0"/>
              <a:t>, </a:t>
            </a:r>
            <a:r>
              <a:rPr lang="it-IT" dirty="0" err="1" smtClean="0"/>
              <a:t>Marx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603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561662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32656"/>
            <a:ext cx="8784976" cy="59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76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Funzione di risposta ottima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4248472"/>
          </a:xfrm>
        </p:spPr>
        <p:txBody>
          <a:bodyPr>
            <a:normAutofit/>
          </a:bodyPr>
          <a:lstStyle/>
          <a:p>
            <a:r>
              <a:rPr lang="it-IT" dirty="0" smtClean="0"/>
              <a:t>e (w, d, u, b)</a:t>
            </a:r>
          </a:p>
          <a:p>
            <a:r>
              <a:rPr lang="it-IT" dirty="0" smtClean="0"/>
              <a:t>   (+,  +,  +,  -)</a:t>
            </a:r>
          </a:p>
          <a:p>
            <a:endParaRPr lang="it-IT" dirty="0"/>
          </a:p>
          <a:p>
            <a:r>
              <a:rPr lang="it-IT" dirty="0" smtClean="0"/>
              <a:t>Il controllo diretto (telecamere, controllori) </a:t>
            </a:r>
            <a:r>
              <a:rPr lang="it-IT" dirty="0" err="1" smtClean="0"/>
              <a:t>nn</a:t>
            </a:r>
            <a:r>
              <a:rPr lang="it-IT" dirty="0" smtClean="0"/>
              <a:t>  basta →incentivo di prezzo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e* (w)    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</a:rPr>
              <a:t>↓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52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Line 1"/>
          <p:cNvSpPr/>
          <p:nvPr/>
        </p:nvSpPr>
        <p:spPr>
          <a:xfrm>
            <a:off x="1147680" y="2197800"/>
            <a:ext cx="0" cy="3600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3" name="Line 2"/>
          <p:cNvSpPr/>
          <p:nvPr/>
        </p:nvSpPr>
        <p:spPr>
          <a:xfrm flipH="1">
            <a:off x="1147680" y="5804640"/>
            <a:ext cx="540000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4" name="CustomShape 3"/>
          <p:cNvSpPr/>
          <p:nvPr/>
        </p:nvSpPr>
        <p:spPr>
          <a:xfrm>
            <a:off x="85680" y="109080"/>
            <a:ext cx="9056880" cy="363600"/>
          </a:xfrm>
          <a:prstGeom prst="rect">
            <a:avLst/>
          </a:prstGeom>
          <a:noFill/>
          <a:ln>
            <a:noFill/>
          </a:ln>
        </p:spPr>
      </p:sp>
      <p:sp>
        <p:nvSpPr>
          <p:cNvPr id="205" name="Line 4"/>
          <p:cNvSpPr/>
          <p:nvPr/>
        </p:nvSpPr>
        <p:spPr>
          <a:xfrm>
            <a:off x="1153080" y="5790240"/>
            <a:ext cx="0" cy="180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6" name="CustomShape 5"/>
          <p:cNvSpPr/>
          <p:nvPr/>
        </p:nvSpPr>
        <p:spPr>
          <a:xfrm>
            <a:off x="1000800" y="5919840"/>
            <a:ext cx="3945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0</a:t>
            </a:r>
            <a:endParaRPr/>
          </a:p>
        </p:txBody>
      </p:sp>
      <p:sp>
        <p:nvSpPr>
          <p:cNvPr id="207" name="Line 6"/>
          <p:cNvSpPr/>
          <p:nvPr/>
        </p:nvSpPr>
        <p:spPr>
          <a:xfrm>
            <a:off x="978480" y="5804280"/>
            <a:ext cx="16920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8" name="CustomShape 7"/>
          <p:cNvSpPr/>
          <p:nvPr/>
        </p:nvSpPr>
        <p:spPr>
          <a:xfrm>
            <a:off x="749520" y="5616720"/>
            <a:ext cx="2505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0</a:t>
            </a:r>
            <a:endParaRPr/>
          </a:p>
        </p:txBody>
      </p:sp>
      <p:sp>
        <p:nvSpPr>
          <p:cNvPr id="209" name="CustomShape 8"/>
          <p:cNvSpPr/>
          <p:nvPr/>
        </p:nvSpPr>
        <p:spPr>
          <a:xfrm>
            <a:off x="1126440" y="6431400"/>
            <a:ext cx="541980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Salario orario, $</a:t>
            </a:r>
            <a:endParaRPr/>
          </a:p>
        </p:txBody>
      </p:sp>
      <p:sp>
        <p:nvSpPr>
          <p:cNvPr id="210" name="CustomShape 9"/>
          <p:cNvSpPr/>
          <p:nvPr/>
        </p:nvSpPr>
        <p:spPr>
          <a:xfrm rot="16200000">
            <a:off x="-1470240" y="3848040"/>
            <a:ext cx="3588840" cy="332640"/>
          </a:xfrm>
          <a:prstGeom prst="rect">
            <a:avLst/>
          </a:prstGeom>
          <a:noFill/>
          <a:ln>
            <a:noFill/>
          </a:ln>
        </p:spPr>
        <p:txBody>
          <a:bodyPr lIns="45000" tIns="90000" rIns="45000" bIns="90000"/>
          <a:lstStyle/>
          <a:p>
            <a:pPr algn="ctr"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impegno / ora</a:t>
            </a:r>
            <a:endParaRPr/>
          </a:p>
        </p:txBody>
      </p:sp>
      <p:sp>
        <p:nvSpPr>
          <p:cNvPr id="211" name="CustomShape 10"/>
          <p:cNvSpPr/>
          <p:nvPr/>
        </p:nvSpPr>
        <p:spPr>
          <a:xfrm>
            <a:off x="771840" y="2031120"/>
            <a:ext cx="3945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1</a:t>
            </a:r>
            <a:endParaRPr/>
          </a:p>
        </p:txBody>
      </p:sp>
      <p:sp>
        <p:nvSpPr>
          <p:cNvPr id="212" name="Line 11"/>
          <p:cNvSpPr/>
          <p:nvPr/>
        </p:nvSpPr>
        <p:spPr>
          <a:xfrm>
            <a:off x="993240" y="2199960"/>
            <a:ext cx="16956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3" name="Line 12"/>
          <p:cNvSpPr/>
          <p:nvPr/>
        </p:nvSpPr>
        <p:spPr>
          <a:xfrm flipH="1">
            <a:off x="1232280" y="2415240"/>
            <a:ext cx="2484000" cy="3265560"/>
          </a:xfrm>
          <a:prstGeom prst="line">
            <a:avLst/>
          </a:prstGeom>
          <a:ln w="29160">
            <a:solidFill>
              <a:srgbClr val="000099"/>
            </a:solidFill>
            <a:round/>
          </a:ln>
        </p:spPr>
      </p:sp>
      <p:sp>
        <p:nvSpPr>
          <p:cNvPr id="214" name="Line 13"/>
          <p:cNvSpPr/>
          <p:nvPr/>
        </p:nvSpPr>
        <p:spPr>
          <a:xfrm flipH="1">
            <a:off x="1279800" y="3170520"/>
            <a:ext cx="4147200" cy="2574720"/>
          </a:xfrm>
          <a:prstGeom prst="line">
            <a:avLst/>
          </a:prstGeom>
          <a:ln w="29160">
            <a:solidFill>
              <a:srgbClr val="3399FF"/>
            </a:solidFill>
            <a:round/>
          </a:ln>
        </p:spPr>
      </p:sp>
      <p:sp>
        <p:nvSpPr>
          <p:cNvPr id="215" name="CustomShape 14"/>
          <p:cNvSpPr/>
          <p:nvPr/>
        </p:nvSpPr>
        <p:spPr>
          <a:xfrm>
            <a:off x="5403240" y="2882160"/>
            <a:ext cx="2516760" cy="57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3399FF"/>
                </a:solidFill>
                <a:latin typeface="Calibri"/>
              </a:rPr>
              <a:t>Profitto più basso (l’impresa può fare meglio di così)</a:t>
            </a:r>
            <a:endParaRPr/>
          </a:p>
        </p:txBody>
      </p:sp>
      <p:sp>
        <p:nvSpPr>
          <p:cNvPr id="216" name="CustomShape 15"/>
          <p:cNvSpPr/>
          <p:nvPr/>
        </p:nvSpPr>
        <p:spPr>
          <a:xfrm>
            <a:off x="4937040" y="1831680"/>
            <a:ext cx="1672920" cy="81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66FF"/>
                </a:solidFill>
                <a:latin typeface="Calibri"/>
              </a:rPr>
              <a:t>Massimo profitto</a:t>
            </a:r>
            <a:endParaRPr/>
          </a:p>
          <a:p>
            <a:pPr>
              <a:lnSpc>
                <a:spcPct val="100000"/>
              </a:lnSpc>
            </a:pPr>
            <a:r>
              <a:rPr lang="it-IT" sz="1600">
                <a:solidFill>
                  <a:srgbClr val="0066FF"/>
                </a:solidFill>
                <a:latin typeface="Calibri"/>
              </a:rPr>
              <a:t>raggiungibile</a:t>
            </a:r>
            <a:endParaRPr/>
          </a:p>
        </p:txBody>
      </p:sp>
      <p:sp>
        <p:nvSpPr>
          <p:cNvPr id="217" name="CustomShape 16"/>
          <p:cNvSpPr/>
          <p:nvPr/>
        </p:nvSpPr>
        <p:spPr>
          <a:xfrm>
            <a:off x="2604960" y="1808640"/>
            <a:ext cx="2219040" cy="603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>
                <a:solidFill>
                  <a:srgbClr val="000099"/>
                </a:solidFill>
                <a:latin typeface="Calibri"/>
              </a:rPr>
              <a:t>Profitto più alto (ma non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600">
                <a:solidFill>
                  <a:srgbClr val="000099"/>
                </a:solidFill>
                <a:latin typeface="Calibri"/>
              </a:rPr>
              <a:t>raggiungibile)</a:t>
            </a:r>
            <a:endParaRPr/>
          </a:p>
        </p:txBody>
      </p:sp>
      <p:sp>
        <p:nvSpPr>
          <p:cNvPr id="218" name="CustomShape 17"/>
          <p:cNvSpPr/>
          <p:nvPr/>
        </p:nvSpPr>
        <p:spPr>
          <a:xfrm>
            <a:off x="4964040" y="4313520"/>
            <a:ext cx="1163880" cy="57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inclinazione = e/w</a:t>
            </a:r>
            <a:endParaRPr/>
          </a:p>
        </p:txBody>
      </p:sp>
      <p:sp>
        <p:nvSpPr>
          <p:cNvPr id="219" name="CustomShape 18"/>
          <p:cNvSpPr/>
          <p:nvPr/>
        </p:nvSpPr>
        <p:spPr>
          <a:xfrm flipH="1">
            <a:off x="2520000" y="4606200"/>
            <a:ext cx="2419200" cy="37800"/>
          </a:xfrm>
          <a:prstGeom prst="straightConnector1">
            <a:avLst/>
          </a:prstGeom>
          <a:noFill/>
          <a:ln w="25560">
            <a:solidFill>
              <a:srgbClr val="B2B2B2"/>
            </a:solidFill>
            <a:round/>
            <a:tailEnd type="triangle" w="med" len="med"/>
          </a:ln>
        </p:spPr>
      </p:sp>
      <p:sp>
        <p:nvSpPr>
          <p:cNvPr id="220" name="Line 19"/>
          <p:cNvSpPr/>
          <p:nvPr/>
        </p:nvSpPr>
        <p:spPr>
          <a:xfrm flipV="1">
            <a:off x="2986560" y="3364920"/>
            <a:ext cx="0" cy="7560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35000" sp="1225000000"/>
            </a:custDash>
            <a:round/>
          </a:ln>
        </p:spPr>
      </p:sp>
      <p:sp>
        <p:nvSpPr>
          <p:cNvPr id="221" name="CustomShape 20"/>
          <p:cNvSpPr/>
          <p:nvPr/>
        </p:nvSpPr>
        <p:spPr>
          <a:xfrm>
            <a:off x="609480" y="3178800"/>
            <a:ext cx="4413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0,7</a:t>
            </a:r>
            <a:endParaRPr/>
          </a:p>
        </p:txBody>
      </p:sp>
      <p:sp>
        <p:nvSpPr>
          <p:cNvPr id="222" name="Line 21"/>
          <p:cNvSpPr/>
          <p:nvPr/>
        </p:nvSpPr>
        <p:spPr>
          <a:xfrm>
            <a:off x="992520" y="3364560"/>
            <a:ext cx="16956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3" name="CustomShape 22"/>
          <p:cNvSpPr/>
          <p:nvPr/>
        </p:nvSpPr>
        <p:spPr>
          <a:xfrm>
            <a:off x="2762640" y="3043080"/>
            <a:ext cx="43884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 i="1">
                <a:solidFill>
                  <a:srgbClr val="000000"/>
                </a:solidFill>
                <a:latin typeface="Times New Roman"/>
              </a:rPr>
              <a:t>B</a:t>
            </a:r>
            <a:endParaRPr/>
          </a:p>
        </p:txBody>
      </p:sp>
      <p:sp>
        <p:nvSpPr>
          <p:cNvPr id="224" name="CustomShape 23"/>
          <p:cNvSpPr/>
          <p:nvPr/>
        </p:nvSpPr>
        <p:spPr>
          <a:xfrm>
            <a:off x="2948760" y="3348360"/>
            <a:ext cx="70560" cy="70560"/>
          </a:xfrm>
          <a:prstGeom prst="ellipse">
            <a:avLst/>
          </a:prstGeom>
          <a:solidFill>
            <a:srgbClr val="000000"/>
          </a:solidFill>
          <a:ln w="9360">
            <a:noFill/>
          </a:ln>
        </p:spPr>
      </p:sp>
      <p:sp>
        <p:nvSpPr>
          <p:cNvPr id="225" name="CustomShape 24"/>
          <p:cNvSpPr/>
          <p:nvPr/>
        </p:nvSpPr>
        <p:spPr>
          <a:xfrm>
            <a:off x="482760" y="3987360"/>
            <a:ext cx="62604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0,45</a:t>
            </a:r>
            <a:endParaRPr/>
          </a:p>
        </p:txBody>
      </p:sp>
      <p:sp>
        <p:nvSpPr>
          <p:cNvPr id="226" name="Line 25"/>
          <p:cNvSpPr/>
          <p:nvPr/>
        </p:nvSpPr>
        <p:spPr>
          <a:xfrm>
            <a:off x="961200" y="4160880"/>
            <a:ext cx="16956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7" name="CustomShape 26"/>
          <p:cNvSpPr/>
          <p:nvPr/>
        </p:nvSpPr>
        <p:spPr>
          <a:xfrm>
            <a:off x="2790000" y="5910120"/>
            <a:ext cx="3945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10</a:t>
            </a:r>
            <a:endParaRPr/>
          </a:p>
        </p:txBody>
      </p:sp>
      <p:sp>
        <p:nvSpPr>
          <p:cNvPr id="228" name="Line 27"/>
          <p:cNvSpPr/>
          <p:nvPr/>
        </p:nvSpPr>
        <p:spPr>
          <a:xfrm>
            <a:off x="2986560" y="5800320"/>
            <a:ext cx="0" cy="180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9" name="Line 28"/>
          <p:cNvSpPr/>
          <p:nvPr/>
        </p:nvSpPr>
        <p:spPr>
          <a:xfrm flipH="1">
            <a:off x="1279800" y="4176000"/>
            <a:ext cx="1719720" cy="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35000" sp="1225000000"/>
            </a:custDash>
            <a:round/>
          </a:ln>
        </p:spPr>
      </p:sp>
      <p:sp>
        <p:nvSpPr>
          <p:cNvPr id="230" name="Line 29"/>
          <p:cNvSpPr/>
          <p:nvPr/>
        </p:nvSpPr>
        <p:spPr>
          <a:xfrm>
            <a:off x="2984760" y="4142520"/>
            <a:ext cx="0" cy="164916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35000" sp="1225000000"/>
            </a:custDash>
            <a:round/>
          </a:ln>
        </p:spPr>
      </p:sp>
      <p:sp>
        <p:nvSpPr>
          <p:cNvPr id="231" name="Line 30"/>
          <p:cNvSpPr/>
          <p:nvPr/>
        </p:nvSpPr>
        <p:spPr>
          <a:xfrm flipV="1">
            <a:off x="6336000" y="3240000"/>
            <a:ext cx="0" cy="32400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35000" sp="1225000000"/>
            </a:custDash>
            <a:round/>
          </a:ln>
        </p:spPr>
      </p:sp>
      <p:sp>
        <p:nvSpPr>
          <p:cNvPr id="232" name="Line 31"/>
          <p:cNvSpPr/>
          <p:nvPr/>
        </p:nvSpPr>
        <p:spPr>
          <a:xfrm>
            <a:off x="4751640" y="5797800"/>
            <a:ext cx="0" cy="180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3" name="CustomShape 32"/>
          <p:cNvSpPr/>
          <p:nvPr/>
        </p:nvSpPr>
        <p:spPr>
          <a:xfrm>
            <a:off x="611640" y="2385720"/>
            <a:ext cx="5349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0,9</a:t>
            </a:r>
            <a:endParaRPr/>
          </a:p>
        </p:txBody>
      </p:sp>
      <p:sp>
        <p:nvSpPr>
          <p:cNvPr id="234" name="Line 33"/>
          <p:cNvSpPr/>
          <p:nvPr/>
        </p:nvSpPr>
        <p:spPr>
          <a:xfrm>
            <a:off x="986760" y="2546280"/>
            <a:ext cx="16920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5" name="Line 34"/>
          <p:cNvSpPr/>
          <p:nvPr/>
        </p:nvSpPr>
        <p:spPr>
          <a:xfrm>
            <a:off x="1800000" y="2541960"/>
            <a:ext cx="3600000" cy="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35000" sp="1225000000"/>
            </a:custDash>
            <a:round/>
          </a:ln>
        </p:spPr>
      </p:sp>
      <p:sp>
        <p:nvSpPr>
          <p:cNvPr id="236" name="CustomShape 35"/>
          <p:cNvSpPr/>
          <p:nvPr/>
        </p:nvSpPr>
        <p:spPr>
          <a:xfrm>
            <a:off x="4553640" y="5914800"/>
            <a:ext cx="3945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20</a:t>
            </a:r>
            <a:endParaRPr/>
          </a:p>
        </p:txBody>
      </p:sp>
      <p:sp>
        <p:nvSpPr>
          <p:cNvPr id="237" name="CustomShape 36"/>
          <p:cNvSpPr/>
          <p:nvPr/>
        </p:nvSpPr>
        <p:spPr>
          <a:xfrm>
            <a:off x="2539080" y="2541960"/>
            <a:ext cx="8093880" cy="6607080"/>
          </a:xfrm>
          <a:prstGeom prst="arc">
            <a:avLst>
              <a:gd name="adj1" fmla="val 10832995"/>
              <a:gd name="adj2" fmla="val 15985139"/>
            </a:avLst>
          </a:prstGeom>
          <a:noFill/>
          <a:ln w="25560">
            <a:solidFill>
              <a:srgbClr val="C0504D"/>
            </a:solidFill>
            <a:round/>
          </a:ln>
        </p:spPr>
      </p:sp>
      <p:sp>
        <p:nvSpPr>
          <p:cNvPr id="238" name="CustomShape 37"/>
          <p:cNvSpPr/>
          <p:nvPr/>
        </p:nvSpPr>
        <p:spPr>
          <a:xfrm>
            <a:off x="6346800" y="2237400"/>
            <a:ext cx="1933200" cy="57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990000"/>
                </a:solidFill>
                <a:latin typeface="Calibri"/>
              </a:rPr>
              <a:t>Funzione di risposta</a:t>
            </a:r>
            <a:endParaRPr/>
          </a:p>
          <a:p>
            <a:pPr>
              <a:lnSpc>
                <a:spcPct val="100000"/>
              </a:lnSpc>
            </a:pPr>
            <a:r>
              <a:rPr lang="it-IT" sz="1600">
                <a:solidFill>
                  <a:srgbClr val="990000"/>
                </a:solidFill>
                <a:latin typeface="Calibri"/>
              </a:rPr>
              <a:t>ottima del lavoratore</a:t>
            </a:r>
            <a:endParaRPr/>
          </a:p>
        </p:txBody>
      </p:sp>
      <p:sp>
        <p:nvSpPr>
          <p:cNvPr id="239" name="Line 38"/>
          <p:cNvSpPr/>
          <p:nvPr/>
        </p:nvSpPr>
        <p:spPr>
          <a:xfrm>
            <a:off x="2546280" y="5800320"/>
            <a:ext cx="0" cy="180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0" name="CustomShape 39"/>
          <p:cNvSpPr/>
          <p:nvPr/>
        </p:nvSpPr>
        <p:spPr>
          <a:xfrm>
            <a:off x="1584000" y="5905800"/>
            <a:ext cx="1233000" cy="57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salario di</a:t>
            </a:r>
            <a:endParaRPr/>
          </a:p>
          <a:p>
            <a:pPr algn="r"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riserva</a:t>
            </a:r>
            <a:endParaRPr/>
          </a:p>
        </p:txBody>
      </p:sp>
      <p:sp>
        <p:nvSpPr>
          <p:cNvPr id="241" name="Line 40"/>
          <p:cNvSpPr/>
          <p:nvPr/>
        </p:nvSpPr>
        <p:spPr>
          <a:xfrm flipH="1">
            <a:off x="1160280" y="3665520"/>
            <a:ext cx="2376000" cy="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35000" sp="1225000000"/>
            </a:custDash>
            <a:round/>
          </a:ln>
        </p:spPr>
      </p:sp>
      <p:sp>
        <p:nvSpPr>
          <p:cNvPr id="242" name="CustomShape 41"/>
          <p:cNvSpPr/>
          <p:nvPr/>
        </p:nvSpPr>
        <p:spPr>
          <a:xfrm>
            <a:off x="611640" y="3492360"/>
            <a:ext cx="5349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0,6</a:t>
            </a:r>
            <a:endParaRPr/>
          </a:p>
        </p:txBody>
      </p:sp>
      <p:sp>
        <p:nvSpPr>
          <p:cNvPr id="243" name="Line 42"/>
          <p:cNvSpPr/>
          <p:nvPr/>
        </p:nvSpPr>
        <p:spPr>
          <a:xfrm>
            <a:off x="986760" y="3665520"/>
            <a:ext cx="169200" cy="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4" name="Line 43"/>
          <p:cNvSpPr/>
          <p:nvPr/>
        </p:nvSpPr>
        <p:spPr>
          <a:xfrm flipV="1">
            <a:off x="3670920" y="3960000"/>
            <a:ext cx="1080" cy="2160000"/>
          </a:xfrm>
          <a:prstGeom prst="line">
            <a:avLst/>
          </a:prstGeom>
          <a:ln w="12600" cap="rnd">
            <a:solidFill>
              <a:srgbClr val="000000"/>
            </a:solidFill>
            <a:custDash>
              <a:ds d="35000" sp="1225000000"/>
            </a:custDash>
            <a:round/>
          </a:ln>
        </p:spPr>
      </p:sp>
      <p:sp>
        <p:nvSpPr>
          <p:cNvPr id="245" name="CustomShape 44"/>
          <p:cNvSpPr/>
          <p:nvPr/>
        </p:nvSpPr>
        <p:spPr>
          <a:xfrm>
            <a:off x="3346920" y="5910120"/>
            <a:ext cx="39456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000000"/>
                </a:solidFill>
                <a:latin typeface="Calibri"/>
              </a:rPr>
              <a:t>13</a:t>
            </a:r>
            <a:endParaRPr/>
          </a:p>
        </p:txBody>
      </p:sp>
      <p:sp>
        <p:nvSpPr>
          <p:cNvPr id="246" name="Line 45"/>
          <p:cNvSpPr/>
          <p:nvPr/>
        </p:nvSpPr>
        <p:spPr>
          <a:xfrm>
            <a:off x="3543480" y="5800320"/>
            <a:ext cx="0" cy="180000"/>
          </a:xfrm>
          <a:prstGeom prst="line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7" name="CustomShape 46"/>
          <p:cNvSpPr/>
          <p:nvPr/>
        </p:nvSpPr>
        <p:spPr>
          <a:xfrm>
            <a:off x="3310920" y="3326760"/>
            <a:ext cx="438840" cy="33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 i="1">
                <a:solidFill>
                  <a:srgbClr val="000000"/>
                </a:solidFill>
                <a:latin typeface="Times New Roman"/>
              </a:rPr>
              <a:t>A</a:t>
            </a:r>
            <a:endParaRPr/>
          </a:p>
        </p:txBody>
      </p:sp>
      <p:sp>
        <p:nvSpPr>
          <p:cNvPr id="248" name="CustomShape 47"/>
          <p:cNvSpPr/>
          <p:nvPr/>
        </p:nvSpPr>
        <p:spPr>
          <a:xfrm>
            <a:off x="3528000" y="3632400"/>
            <a:ext cx="39960" cy="70560"/>
          </a:xfrm>
          <a:prstGeom prst="ellipse">
            <a:avLst/>
          </a:prstGeom>
          <a:solidFill>
            <a:srgbClr val="000000"/>
          </a:solidFill>
          <a:ln w="9360">
            <a:noFill/>
          </a:ln>
        </p:spPr>
      </p:sp>
      <p:sp>
        <p:nvSpPr>
          <p:cNvPr id="249" name="Line 48"/>
          <p:cNvSpPr/>
          <p:nvPr/>
        </p:nvSpPr>
        <p:spPr>
          <a:xfrm>
            <a:off x="1126440" y="3364560"/>
            <a:ext cx="182232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50" name="Line 49"/>
          <p:cNvSpPr/>
          <p:nvPr/>
        </p:nvSpPr>
        <p:spPr>
          <a:xfrm>
            <a:off x="2986560" y="3381480"/>
            <a:ext cx="3240" cy="242316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51" name="Line 50"/>
          <p:cNvSpPr/>
          <p:nvPr/>
        </p:nvSpPr>
        <p:spPr>
          <a:xfrm>
            <a:off x="1147680" y="3665520"/>
            <a:ext cx="239688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52" name="Line 51"/>
          <p:cNvSpPr/>
          <p:nvPr/>
        </p:nvSpPr>
        <p:spPr>
          <a:xfrm flipH="1">
            <a:off x="3543480" y="3665520"/>
            <a:ext cx="1080" cy="21348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53" name="Line 52"/>
          <p:cNvSpPr/>
          <p:nvPr/>
        </p:nvSpPr>
        <p:spPr>
          <a:xfrm flipV="1">
            <a:off x="1155960" y="2541960"/>
            <a:ext cx="3596040" cy="432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54" name="Line 53"/>
          <p:cNvSpPr/>
          <p:nvPr/>
        </p:nvSpPr>
        <p:spPr>
          <a:xfrm flipH="1">
            <a:off x="4751640" y="2546280"/>
            <a:ext cx="360" cy="325152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55" name="Line 54"/>
          <p:cNvSpPr/>
          <p:nvPr/>
        </p:nvSpPr>
        <p:spPr>
          <a:xfrm flipV="1">
            <a:off x="1147680" y="4142520"/>
            <a:ext cx="1837080" cy="12960"/>
          </a:xfrm>
          <a:prstGeom prst="line">
            <a:avLst/>
          </a:prstGeom>
          <a:ln>
            <a:solidFill>
              <a:srgbClr val="000000"/>
            </a:solidFill>
          </a:ln>
        </p:spPr>
      </p:sp>
    </p:spTree>
    <p:extLst>
      <p:ext uri="{BB962C8B-B14F-4D97-AF65-F5344CB8AC3E}">
        <p14:creationId xmlns:p14="http://schemas.microsoft.com/office/powerpoint/2010/main" val="1384546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04665"/>
            <a:ext cx="806489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74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368152"/>
          </a:xfrm>
        </p:spPr>
        <p:txBody>
          <a:bodyPr/>
          <a:lstStyle/>
          <a:p>
            <a:r>
              <a:rPr lang="it-IT" dirty="0" smtClean="0"/>
              <a:t>L’impresa sceglie il salario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5112568"/>
          </a:xfrm>
        </p:spPr>
        <p:txBody>
          <a:bodyPr>
            <a:noAutofit/>
          </a:bodyPr>
          <a:lstStyle/>
          <a:p>
            <a:r>
              <a:rPr lang="it-IT" sz="2400" b="1" dirty="0"/>
              <a:t>∏=</a:t>
            </a:r>
            <a:r>
              <a:rPr lang="it-IT" sz="2400" b="1" dirty="0" smtClean="0"/>
              <a:t>PQ - </a:t>
            </a:r>
            <a:r>
              <a:rPr lang="it-IT" sz="2400" b="1" dirty="0" err="1" smtClean="0"/>
              <a:t>wh</a:t>
            </a:r>
            <a:r>
              <a:rPr lang="it-IT" sz="2400" b="1" dirty="0" smtClean="0"/>
              <a:t> + altri costi</a:t>
            </a:r>
          </a:p>
          <a:p>
            <a:endParaRPr lang="it-IT" sz="2400" b="1" dirty="0" smtClean="0"/>
          </a:p>
          <a:p>
            <a:r>
              <a:rPr lang="az-Cyrl-AZ" sz="2400" b="1" dirty="0" smtClean="0">
                <a:latin typeface="Calibri" panose="020F0502020204030204" pitchFamily="34" charset="0"/>
              </a:rPr>
              <a:t>П</a:t>
            </a:r>
            <a:r>
              <a:rPr lang="it-IT" sz="2400" b="1" dirty="0" smtClean="0">
                <a:latin typeface="Calibri" panose="020F0502020204030204" pitchFamily="34" charset="0"/>
              </a:rPr>
              <a:t> = f( w, e(w))</a:t>
            </a:r>
            <a:endParaRPr lang="it-IT" sz="2400" b="1" dirty="0" smtClean="0"/>
          </a:p>
          <a:p>
            <a:endParaRPr lang="it-IT" sz="2400" b="1" dirty="0"/>
          </a:p>
          <a:p>
            <a:r>
              <a:rPr lang="it-IT" sz="2400" b="1" dirty="0" smtClean="0"/>
              <a:t>Curve di </a:t>
            </a:r>
            <a:r>
              <a:rPr lang="it-IT" sz="2400" b="1" dirty="0" err="1" smtClean="0"/>
              <a:t>isoprofitto</a:t>
            </a:r>
            <a:endParaRPr lang="it-IT" sz="2400" b="1" dirty="0" smtClean="0"/>
          </a:p>
          <a:p>
            <a:r>
              <a:rPr lang="it-IT" sz="2400" b="1" dirty="0" smtClean="0"/>
              <a:t>Lineari e Crescenti</a:t>
            </a:r>
          </a:p>
          <a:p>
            <a:r>
              <a:rPr lang="it-IT" sz="2400" b="1" dirty="0" smtClean="0"/>
              <a:t>Tanto più profittevoli quanto più ripide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L’impresa massimizza il profitto, che equivale a minimizzare il costo dello sforzo</a:t>
            </a:r>
          </a:p>
          <a:p>
            <a:r>
              <a:rPr lang="it-IT" sz="2400" b="1" dirty="0" smtClean="0"/>
              <a:t>MAX e/w</a:t>
            </a:r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400" dirty="0" smtClean="0"/>
              <a:t>Tg </a:t>
            </a:r>
            <a:r>
              <a:rPr lang="it-IT" sz="2400" dirty="0" err="1" smtClean="0"/>
              <a:t>isoprofitto</a:t>
            </a:r>
            <a:r>
              <a:rPr lang="it-IT" sz="2400" dirty="0" smtClean="0"/>
              <a:t> – BRF</a:t>
            </a:r>
          </a:p>
          <a:p>
            <a:r>
              <a:rPr lang="it-IT" sz="2400" dirty="0" smtClean="0"/>
              <a:t>Vincolo concavo, obiettivo lineare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74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7030A0"/>
                </a:solidFill>
              </a:rPr>
              <a:t>IMPRESE (CAP. 6-7) e MERCATI (</a:t>
            </a:r>
            <a:r>
              <a:rPr lang="it-IT" dirty="0" smtClean="0">
                <a:solidFill>
                  <a:srgbClr val="7030A0"/>
                </a:solidFill>
              </a:rPr>
              <a:t>CAPP.7-12) 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60851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SONO LE ISTITUZIONI  </a:t>
            </a:r>
          </a:p>
          <a:p>
            <a:r>
              <a:rPr lang="it-IT" dirty="0" smtClean="0"/>
              <a:t>PIU’ IMPORTANTI DEL CAPITALISMO</a:t>
            </a:r>
          </a:p>
          <a:p>
            <a:r>
              <a:rPr lang="it-IT" dirty="0" smtClean="0"/>
              <a:t>→</a:t>
            </a:r>
            <a:endParaRPr lang="it-IT" dirty="0"/>
          </a:p>
          <a:p>
            <a:r>
              <a:rPr lang="it-IT" dirty="0" smtClean="0"/>
              <a:t>CAP.1. </a:t>
            </a:r>
            <a:r>
              <a:rPr lang="it-IT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def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2015 di capitalismo</a:t>
            </a:r>
          </a:p>
          <a:p>
            <a:r>
              <a:rPr lang="it-IT" dirty="0" smtClean="0"/>
              <a:t>LAVORO SALARIATO (</a:t>
            </a:r>
            <a:r>
              <a:rPr lang="it-IT" dirty="0" err="1" smtClean="0"/>
              <a:t>imp</a:t>
            </a:r>
            <a:r>
              <a:rPr lang="it-IT" dirty="0" smtClean="0"/>
              <a:t>)</a:t>
            </a:r>
          </a:p>
          <a:p>
            <a:r>
              <a:rPr lang="it-IT" dirty="0" smtClean="0"/>
              <a:t>PRODUZIONE PER IL PROFITTO (</a:t>
            </a:r>
            <a:r>
              <a:rPr lang="it-IT" dirty="0" err="1" smtClean="0"/>
              <a:t>mkt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sz="3900" b="1" dirty="0" err="1" smtClean="0"/>
              <a:t>Def</a:t>
            </a:r>
            <a:r>
              <a:rPr lang="it-IT" sz="3900" b="1" dirty="0" smtClean="0"/>
              <a:t> 2016: </a:t>
            </a:r>
            <a:r>
              <a:rPr lang="it-IT" sz="3900" b="1" dirty="0" err="1" smtClean="0"/>
              <a:t>imp</a:t>
            </a:r>
            <a:r>
              <a:rPr lang="it-IT" sz="3900" b="1" dirty="0" smtClean="0"/>
              <a:t>, </a:t>
            </a:r>
            <a:r>
              <a:rPr lang="it-IT" sz="3900" b="1" dirty="0" err="1" smtClean="0"/>
              <a:t>mkt</a:t>
            </a:r>
            <a:r>
              <a:rPr lang="it-IT" sz="3900" b="1" dirty="0" smtClean="0"/>
              <a:t>, </a:t>
            </a:r>
            <a:r>
              <a:rPr lang="it-IT" sz="3900" b="1" dirty="0" err="1" smtClean="0"/>
              <a:t>d.p.</a:t>
            </a:r>
            <a:r>
              <a:rPr lang="it-IT" sz="3900" b="1" dirty="0" smtClean="0"/>
              <a:t> su k</a:t>
            </a:r>
          </a:p>
          <a:p>
            <a:endParaRPr lang="it-IT" dirty="0" smtClean="0"/>
          </a:p>
          <a:p>
            <a:r>
              <a:rPr lang="it-IT" dirty="0" smtClean="0"/>
              <a:t>INTERAZIONE TRA MOLTI SOGGETTI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896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1. ESISTENZA e DIMENSIONI DEL’IMPRESA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Nel mercato le risorse si muovono in base ai segnali di prezzo</a:t>
            </a:r>
          </a:p>
          <a:p>
            <a:r>
              <a:rPr lang="it-IT" dirty="0" smtClean="0"/>
              <a:t>Nell’impresa in base all’autorità (Panetteria e dipartimenti X, Y)</a:t>
            </a:r>
          </a:p>
          <a:p>
            <a:endParaRPr lang="it-IT" dirty="0" smtClean="0"/>
          </a:p>
          <a:p>
            <a:r>
              <a:rPr lang="it-IT" dirty="0" err="1" smtClean="0"/>
              <a:t>Make</a:t>
            </a:r>
            <a:r>
              <a:rPr lang="it-IT" dirty="0" smtClean="0"/>
              <a:t> or </a:t>
            </a:r>
            <a:r>
              <a:rPr lang="it-IT" dirty="0" err="1" smtClean="0"/>
              <a:t>buy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(Apple, General </a:t>
            </a:r>
            <a:r>
              <a:rPr lang="it-IT" dirty="0" err="1" smtClean="0"/>
              <a:t>Motors</a:t>
            </a:r>
            <a:r>
              <a:rPr lang="it-IT" dirty="0" smtClean="0"/>
              <a:t>;</a:t>
            </a:r>
          </a:p>
          <a:p>
            <a:r>
              <a:rPr lang="it-IT" dirty="0" smtClean="0"/>
              <a:t> </a:t>
            </a:r>
            <a:r>
              <a:rPr lang="it-IT" dirty="0" err="1" smtClean="0"/>
              <a:t>pb</a:t>
            </a:r>
            <a:r>
              <a:rPr lang="it-IT" dirty="0" smtClean="0"/>
              <a:t>: </a:t>
            </a:r>
            <a:r>
              <a:rPr lang="it-IT" dirty="0" err="1" smtClean="0"/>
              <a:t>xchè</a:t>
            </a:r>
            <a:r>
              <a:rPr lang="it-IT" dirty="0" smtClean="0"/>
              <a:t> la FIAT fa le carrozzerie ma compra le gomme, se il mercato funziona così bene?  EEG</a:t>
            </a:r>
          </a:p>
          <a:p>
            <a:endParaRPr lang="it-IT" dirty="0" smtClean="0"/>
          </a:p>
          <a:p>
            <a:r>
              <a:rPr lang="it-IT" dirty="0" err="1" smtClean="0"/>
              <a:t>Actor</a:t>
            </a:r>
            <a:r>
              <a:rPr lang="it-IT" dirty="0" smtClean="0"/>
              <a:t> and stage (spazio/scenario)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699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36704"/>
          </a:xfrm>
        </p:spPr>
        <p:txBody>
          <a:bodyPr>
            <a:normAutofit fontScale="90000"/>
          </a:bodyPr>
          <a:lstStyle/>
          <a:p>
            <a:pPr lvl="1">
              <a:spcBef>
                <a:spcPct val="20000"/>
              </a:spcBef>
            </a:pPr>
            <a:r>
              <a:rPr lang="it-IT" sz="3200" dirty="0" smtClean="0">
                <a:solidFill>
                  <a:srgbClr val="0070C0"/>
                </a:solidFill>
              </a:rPr>
              <a:t>SPIEGAZIONI DELL’ESISTENZA DELL’IMPRESA: </a:t>
            </a:r>
            <a:br>
              <a:rPr lang="it-IT" sz="3200" dirty="0" smtClean="0">
                <a:solidFill>
                  <a:srgbClr val="0070C0"/>
                </a:solidFill>
              </a:rPr>
            </a:br>
            <a:r>
              <a:rPr lang="it-IT" sz="3200" dirty="0" smtClean="0">
                <a:solidFill>
                  <a:prstClr val="black"/>
                </a:solidFill>
              </a:rPr>
              <a:t/>
            </a:r>
            <a:br>
              <a:rPr lang="it-IT" sz="3200" dirty="0" smtClean="0">
                <a:solidFill>
                  <a:prstClr val="black"/>
                </a:solidFill>
              </a:rPr>
            </a:br>
            <a:r>
              <a:rPr lang="it-IT" sz="3200" dirty="0" smtClean="0">
                <a:solidFill>
                  <a:prstClr val="black"/>
                </a:solidFill>
              </a:rPr>
              <a:t>Vantaggi da specializzazione e DL  → coordinamento</a:t>
            </a:r>
            <a:br>
              <a:rPr lang="it-IT" sz="3200" dirty="0" smtClean="0">
                <a:solidFill>
                  <a:prstClr val="black"/>
                </a:solidFill>
              </a:rPr>
            </a:br>
            <a:r>
              <a:rPr lang="it-IT" sz="3200" dirty="0" smtClean="0">
                <a:solidFill>
                  <a:srgbClr val="00B050"/>
                </a:solidFill>
              </a:rPr>
              <a:t/>
            </a:r>
            <a:br>
              <a:rPr lang="it-IT" sz="3200" dirty="0" smtClean="0">
                <a:solidFill>
                  <a:srgbClr val="00B050"/>
                </a:solidFill>
              </a:rPr>
            </a:br>
            <a:r>
              <a:rPr lang="it-IT" sz="3200" dirty="0" smtClean="0">
                <a:solidFill>
                  <a:srgbClr val="00B050"/>
                </a:solidFill>
              </a:rPr>
              <a:t>* </a:t>
            </a:r>
            <a:r>
              <a:rPr lang="it-IT" sz="3200" dirty="0" err="1" smtClean="0">
                <a:solidFill>
                  <a:srgbClr val="00B050"/>
                </a:solidFill>
              </a:rPr>
              <a:t>Coase</a:t>
            </a:r>
            <a:r>
              <a:rPr lang="it-IT" sz="3200" dirty="0" smtClean="0">
                <a:solidFill>
                  <a:srgbClr val="00B050"/>
                </a:solidFill>
              </a:rPr>
              <a:t> </a:t>
            </a:r>
            <a:r>
              <a:rPr lang="it-IT" sz="32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→ </a:t>
            </a:r>
            <a:r>
              <a:rPr lang="it-IT" sz="3200" dirty="0" smtClean="0">
                <a:solidFill>
                  <a:srgbClr val="00B050"/>
                </a:solidFill>
              </a:rPr>
              <a:t>efficienza</a:t>
            </a:r>
            <a:br>
              <a:rPr lang="it-IT" sz="3200" dirty="0" smtClean="0">
                <a:solidFill>
                  <a:srgbClr val="00B050"/>
                </a:solidFill>
              </a:rPr>
            </a:br>
            <a:r>
              <a:rPr lang="it-IT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risparmio sui costi di contrattazione e transazione </a:t>
            </a:r>
            <a:r>
              <a:rPr lang="it-IT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→ incentivo e coordinamento → specificità e informazione asimmetrica</a:t>
            </a:r>
            <a:r>
              <a:rPr lang="it-IT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br>
              <a:rPr lang="it-IT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it-IT" sz="3200" dirty="0" smtClean="0">
                <a:solidFill>
                  <a:srgbClr val="C00000"/>
                </a:solidFill>
              </a:rPr>
              <a:t>(contratti incompleti e opportunismo)     </a:t>
            </a:r>
            <a:r>
              <a:rPr lang="it-IT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↓</a:t>
            </a:r>
            <a:r>
              <a:rPr lang="it-IT" sz="3200" dirty="0" smtClean="0">
                <a:solidFill>
                  <a:srgbClr val="C00000"/>
                </a:solidFill>
              </a:rPr>
              <a:t/>
            </a:r>
            <a:br>
              <a:rPr lang="it-IT" sz="3200" dirty="0" smtClean="0">
                <a:solidFill>
                  <a:srgbClr val="C00000"/>
                </a:solidFill>
              </a:rPr>
            </a:br>
            <a:r>
              <a:rPr lang="it-IT" sz="3200" dirty="0" smtClean="0">
                <a:solidFill>
                  <a:srgbClr val="00B050"/>
                </a:solidFill>
              </a:rPr>
              <a:t/>
            </a:r>
            <a:br>
              <a:rPr lang="it-IT" sz="3200" dirty="0" smtClean="0">
                <a:solidFill>
                  <a:srgbClr val="00B050"/>
                </a:solidFill>
              </a:rPr>
            </a:br>
            <a:r>
              <a:rPr lang="it-IT" sz="3200" dirty="0" smtClean="0">
                <a:solidFill>
                  <a:srgbClr val="00B050"/>
                </a:solidFill>
              </a:rPr>
              <a:t>*  </a:t>
            </a:r>
            <a:r>
              <a:rPr lang="it-IT" sz="3200" dirty="0" err="1" smtClean="0">
                <a:solidFill>
                  <a:srgbClr val="00B050"/>
                </a:solidFill>
              </a:rPr>
              <a:t>Marx</a:t>
            </a:r>
            <a:r>
              <a:rPr lang="it-IT" sz="3200" dirty="0" smtClean="0">
                <a:solidFill>
                  <a:srgbClr val="00B050"/>
                </a:solidFill>
              </a:rPr>
              <a:t> </a:t>
            </a:r>
            <a:r>
              <a:rPr lang="it-IT" sz="32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→ </a:t>
            </a:r>
            <a:r>
              <a:rPr lang="it-IT" sz="3200" dirty="0" smtClean="0">
                <a:solidFill>
                  <a:srgbClr val="00B050"/>
                </a:solidFill>
              </a:rPr>
              <a:t>sfruttamento (plusvalore)</a:t>
            </a:r>
            <a:endParaRPr lang="it-IT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2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92688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DIMENSIONI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(economie e diseconomie di scala) 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specializzazione e DL; costi fissi </a:t>
            </a:r>
            <a:br>
              <a:rPr lang="it-IT" dirty="0" smtClean="0"/>
            </a:br>
            <a:r>
              <a:rPr lang="it-IT" dirty="0" smtClean="0"/>
              <a:t>(brevetti, marketing, lobbying) esternalità di network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19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/>
              <a:t>L’impresa come stage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558836" cy="525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45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RENDITA DELL’INTERAZIONE</a:t>
            </a:r>
            <a:br>
              <a:rPr lang="it-IT" dirty="0">
                <a:solidFill>
                  <a:srgbClr val="0070C0"/>
                </a:solidFill>
              </a:rPr>
            </a:br>
            <a:r>
              <a:rPr lang="it-IT" dirty="0">
                <a:solidFill>
                  <a:srgbClr val="0070C0"/>
                </a:solidFill>
              </a:rPr>
              <a:t>CONFLITTI SULLA DISTRIBUZIONE</a:t>
            </a:r>
            <a:br>
              <a:rPr lang="it-IT" dirty="0">
                <a:solidFill>
                  <a:srgbClr val="0070C0"/>
                </a:solidFill>
              </a:rPr>
            </a:br>
            <a:r>
              <a:rPr lang="it-IT" dirty="0">
                <a:solidFill>
                  <a:srgbClr val="0070C0"/>
                </a:solidFill>
              </a:rPr>
              <a:t>DEI GUADAGNI</a:t>
            </a:r>
            <a:br>
              <a:rPr lang="it-IT" dirty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>CONFLITTI </a:t>
            </a:r>
            <a:r>
              <a:rPr lang="it-IT" dirty="0">
                <a:solidFill>
                  <a:srgbClr val="0070C0"/>
                </a:solidFill>
              </a:rPr>
              <a:t>DI INTERESSE </a:t>
            </a:r>
            <a:br>
              <a:rPr lang="it-IT" dirty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/>
              <a:t>(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money</a:t>
            </a:r>
            <a:r>
              <a:rPr lang="it-IT" dirty="0"/>
              <a:t> </a:t>
            </a:r>
            <a:r>
              <a:rPr lang="it-IT" dirty="0" smtClean="0"/>
              <a:t>→proprietari- </a:t>
            </a:r>
            <a:r>
              <a:rPr lang="it-IT" dirty="0" err="1"/>
              <a:t>managers</a:t>
            </a:r>
            <a:r>
              <a:rPr lang="it-IT" dirty="0"/>
              <a:t>)</a:t>
            </a:r>
            <a:br>
              <a:rPr lang="it-IT" dirty="0"/>
            </a:br>
            <a:r>
              <a:rPr lang="it-IT" dirty="0"/>
              <a:t>(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labor</a:t>
            </a:r>
            <a:r>
              <a:rPr lang="it-IT" dirty="0"/>
              <a:t> → </a:t>
            </a:r>
            <a:r>
              <a:rPr lang="it-IT" dirty="0" err="1" smtClean="0"/>
              <a:t>managers</a:t>
            </a:r>
            <a:r>
              <a:rPr lang="it-IT" dirty="0" smtClean="0"/>
              <a:t>-lavoratori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770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683619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2. CONTRATTO DI LAVORO (INCOMPLETO)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036496" cy="4752528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Nn</a:t>
            </a:r>
            <a:r>
              <a:rPr lang="it-IT" dirty="0" smtClean="0"/>
              <a:t> prevedibilità (razionalità limitata) </a:t>
            </a:r>
          </a:p>
          <a:p>
            <a:r>
              <a:rPr lang="it-IT" dirty="0" err="1" smtClean="0"/>
              <a:t>Nn</a:t>
            </a:r>
            <a:r>
              <a:rPr lang="it-IT" dirty="0" smtClean="0"/>
              <a:t> osservabilità (asimmetria informativa) </a:t>
            </a:r>
          </a:p>
          <a:p>
            <a:r>
              <a:rPr lang="it-IT" dirty="0" err="1" smtClean="0"/>
              <a:t>Nn</a:t>
            </a:r>
            <a:r>
              <a:rPr lang="it-IT" dirty="0" smtClean="0"/>
              <a:t> verificabilità (opportunismo, self-</a:t>
            </a:r>
            <a:r>
              <a:rPr lang="it-IT" dirty="0" err="1" smtClean="0"/>
              <a:t>interest</a:t>
            </a:r>
            <a:r>
              <a:rPr lang="it-IT" dirty="0" smtClean="0"/>
              <a:t> with </a:t>
            </a:r>
            <a:r>
              <a:rPr lang="it-IT" dirty="0" err="1" smtClean="0"/>
              <a:t>guile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err="1" smtClean="0"/>
              <a:t>Managers</a:t>
            </a:r>
            <a:r>
              <a:rPr lang="it-IT" dirty="0" smtClean="0"/>
              <a:t>: incentivi sul valore dell’azienda (*crisi)</a:t>
            </a:r>
          </a:p>
          <a:p>
            <a:r>
              <a:rPr lang="it-IT" dirty="0" smtClean="0"/>
              <a:t>Lavoratori: minaccia di licenziamento</a:t>
            </a:r>
          </a:p>
          <a:p>
            <a:endParaRPr lang="it-IT" dirty="0"/>
          </a:p>
          <a:p>
            <a:r>
              <a:rPr lang="it-IT" dirty="0" smtClean="0"/>
              <a:t>* </a:t>
            </a:r>
            <a:r>
              <a:rPr lang="it-IT" dirty="0" smtClean="0">
                <a:solidFill>
                  <a:srgbClr val="C00000"/>
                </a:solidFill>
              </a:rPr>
              <a:t>potere: capacità di imporre costi (≠ da ultimatum, take or </a:t>
            </a:r>
            <a:r>
              <a:rPr lang="it-IT" dirty="0" err="1" smtClean="0">
                <a:solidFill>
                  <a:srgbClr val="C00000"/>
                </a:solidFill>
              </a:rPr>
              <a:t>leave</a:t>
            </a:r>
            <a:r>
              <a:rPr lang="it-IT" dirty="0" smtClean="0">
                <a:solidFill>
                  <a:srgbClr val="C00000"/>
                </a:solidFill>
              </a:rPr>
              <a:t>; qui paghi per esercitare potere)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1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611611"/>
          </a:xfrm>
        </p:spPr>
        <p:txBody>
          <a:bodyPr/>
          <a:lstStyle/>
          <a:p>
            <a:r>
              <a:rPr lang="it-IT" dirty="0" smtClean="0"/>
              <a:t>RENDITA DEI LAVORATORI (costo della perdita del lavoro - job </a:t>
            </a:r>
            <a:r>
              <a:rPr lang="it-IT" dirty="0" err="1" smtClean="0"/>
              <a:t>loss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32048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Perdita della retribuzione </a:t>
            </a:r>
          </a:p>
          <a:p>
            <a:r>
              <a:rPr lang="it-IT" dirty="0" smtClean="0"/>
              <a:t>(sussidio, nuovo lavoro?)</a:t>
            </a:r>
          </a:p>
          <a:p>
            <a:endParaRPr lang="it-IT" dirty="0" smtClean="0"/>
          </a:p>
          <a:p>
            <a:r>
              <a:rPr lang="it-IT" dirty="0" smtClean="0"/>
              <a:t>Costi psicologici (amicizie, stigma)</a:t>
            </a:r>
          </a:p>
          <a:p>
            <a:endParaRPr lang="it-IT" dirty="0" smtClean="0"/>
          </a:p>
          <a:p>
            <a:r>
              <a:rPr lang="it-IT" dirty="0" smtClean="0"/>
              <a:t>Trasferimenti</a:t>
            </a:r>
          </a:p>
          <a:p>
            <a:endParaRPr lang="it-IT" dirty="0" smtClean="0"/>
          </a:p>
          <a:p>
            <a:r>
              <a:rPr lang="it-IT" dirty="0" smtClean="0"/>
              <a:t>Assicurazione sanitaria (US)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7061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427</Words>
  <Application>Microsoft Office PowerPoint</Application>
  <PresentationFormat>Presentazione su schermo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di Office</vt:lpstr>
      <vt:lpstr>ECONOMIA: come le persone interagiscono per la produzione del proprio sostentamento ALLOCAZIONE: risultato dell’interazione PARETO EFFICIENZA (Ɇ all. in cui almeno un i sta meglio e gli altri = )  EQUITA’ ( una qualche misura di condivisione dei guadagni dell’interazione) ISTITUZIONI (regole del gioco, chi fa cosa, chi prende cosa)  * MODELLO (hp su i, scelta, eq, stat comp.) </vt:lpstr>
      <vt:lpstr>IMPRESE (CAP. 6-7) e MERCATI (CAPP.7-12) </vt:lpstr>
      <vt:lpstr>1. ESISTENZA e DIMENSIONI DEL’IMPRESA</vt:lpstr>
      <vt:lpstr>SPIEGAZIONI DELL’ESISTENZA DELL’IMPRESA:   Vantaggi da specializzazione e DL  → coordinamento  * Coase → efficienza risparmio sui costi di contrattazione e transazione → incentivo e coordinamento → specificità e informazione asimmetrica  (contratti incompleti e opportunismo)     ↓  *  Marx → sfruttamento (plusvalore)</vt:lpstr>
      <vt:lpstr>DIMENSIONI   (economie e diseconomie di scala)   specializzazione e DL; costi fissi  (brevetti, marketing, lobbying) esternalità di network   </vt:lpstr>
      <vt:lpstr>L’impresa come stage</vt:lpstr>
      <vt:lpstr>RENDITA DELL’INTERAZIONE CONFLITTI SULLA DISTRIBUZIONE DEI GUADAGNI  CONFLITTI DI INTERESSE   (other people money →proprietari- managers) (other people labor → managers-lavoratori)</vt:lpstr>
      <vt:lpstr>2. CONTRATTO DI LAVORO (INCOMPLETO)</vt:lpstr>
      <vt:lpstr>RENDITA DEI LAVORATORI (costo della perdita del lavoro - job loss)</vt:lpstr>
      <vt:lpstr>Presentazione standard di PowerPoint</vt:lpstr>
      <vt:lpstr>Presentazione standard di PowerPoint</vt:lpstr>
      <vt:lpstr>3. Salari di efficienza (Stiglitz, 1984)</vt:lpstr>
      <vt:lpstr>Presentazione standard di PowerPoint</vt:lpstr>
      <vt:lpstr>Funzione di risposta ottima</vt:lpstr>
      <vt:lpstr>Presentazione standard di PowerPoint</vt:lpstr>
      <vt:lpstr>Presentazione standard di PowerPoint</vt:lpstr>
      <vt:lpstr>L’impresa sceglie il salario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</dc:title>
  <dc:creator>battistini</dc:creator>
  <cp:lastModifiedBy>User</cp:lastModifiedBy>
  <cp:revision>54</cp:revision>
  <dcterms:created xsi:type="dcterms:W3CDTF">2014-10-06T11:34:06Z</dcterms:created>
  <dcterms:modified xsi:type="dcterms:W3CDTF">2018-04-19T10:26:09Z</dcterms:modified>
</cp:coreProperties>
</file>