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4" r:id="rId11"/>
    <p:sldId id="272" r:id="rId12"/>
    <p:sldId id="271" r:id="rId13"/>
    <p:sldId id="266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FORME DI MERCATO: 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CAP 7: monopolio (1 solo venditore) e concorrenza monopolistica (bene differenziato)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CAP 8: concorrenza perfetta (bene omogeneo)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640960" cy="237626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Determinazione e significato dei prezzi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Costi e benefici della concorrenza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B050"/>
                </a:solidFill>
              </a:rPr>
              <a:t>*</a:t>
            </a:r>
            <a:r>
              <a:rPr lang="it-IT" dirty="0" smtClean="0">
                <a:solidFill>
                  <a:srgbClr val="00B050"/>
                </a:solidFill>
              </a:rPr>
              <a:t>Impresa come </a:t>
            </a:r>
            <a:r>
              <a:rPr lang="it-IT" dirty="0" err="1" smtClean="0">
                <a:solidFill>
                  <a:srgbClr val="00B050"/>
                </a:solidFill>
              </a:rPr>
              <a:t>actor</a:t>
            </a:r>
            <a:r>
              <a:rPr lang="it-IT" dirty="0" smtClean="0">
                <a:solidFill>
                  <a:srgbClr val="00B050"/>
                </a:solidFill>
              </a:rPr>
              <a:t>, contratti completi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6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Combinazioni di prezzi e quantità che danno lo stesso profitto </a:t>
            </a:r>
            <a:r>
              <a:rPr lang="it-IT" sz="4000" dirty="0" smtClean="0">
                <a:solidFill>
                  <a:srgbClr val="00B050"/>
                </a:solidFill>
              </a:rPr>
              <a:t>(*cdi)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∏= PQ – CQ</a:t>
            </a:r>
            <a:br>
              <a:rPr lang="it-IT" sz="4000" dirty="0" smtClean="0"/>
            </a:br>
            <a:r>
              <a:rPr lang="it-IT" sz="4000" dirty="0" smtClean="0"/>
              <a:t>∏= Q (P-C(Q))/Q (profitto unitario)</a:t>
            </a:r>
            <a:br>
              <a:rPr lang="it-IT" sz="4000" dirty="0" smtClean="0"/>
            </a:br>
            <a:r>
              <a:rPr lang="it-IT" sz="4000" dirty="0" smtClean="0"/>
              <a:t>zero profitto (costo medio)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P&gt;MC → P deve scendere per avere lo stesso profitto (con una Q </a:t>
            </a:r>
            <a:r>
              <a:rPr lang="it-IT" sz="4000" dirty="0"/>
              <a:t>i</a:t>
            </a:r>
            <a:r>
              <a:rPr lang="it-IT" sz="4000" dirty="0" smtClean="0"/>
              <a:t>n più)</a:t>
            </a:r>
            <a:br>
              <a:rPr lang="it-IT" sz="4000" dirty="0" smtClean="0"/>
            </a:br>
            <a:r>
              <a:rPr lang="it-IT" sz="4000" dirty="0" smtClean="0"/>
              <a:t>P&lt;MC → P deve salire per  avere lo stesso profitto(con una Q in più)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481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4. EQUILIBRIO (P* e Q*)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16416" cy="625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83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it-IT" dirty="0" smtClean="0"/>
              <a:t>Tg </a:t>
            </a:r>
            <a:r>
              <a:rPr lang="it-IT" dirty="0" err="1" smtClean="0"/>
              <a:t>isoprofitto</a:t>
            </a:r>
            <a:r>
              <a:rPr lang="it-IT" dirty="0" smtClean="0"/>
              <a:t> e domanda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inclinazioni: (P-MC)/Q  (</a:t>
            </a:r>
            <a:r>
              <a:rPr lang="it-IT" dirty="0" smtClean="0">
                <a:solidFill>
                  <a:srgbClr val="7030A0"/>
                </a:solidFill>
              </a:rPr>
              <a:t>SMS</a:t>
            </a:r>
            <a:r>
              <a:rPr lang="it-IT" dirty="0" smtClean="0"/>
              <a:t>) e </a:t>
            </a:r>
            <a:r>
              <a:rPr lang="it-IT" dirty="0" err="1" smtClean="0"/>
              <a:t>dP</a:t>
            </a:r>
            <a:r>
              <a:rPr lang="it-IT" dirty="0" smtClean="0"/>
              <a:t>/</a:t>
            </a:r>
            <a:r>
              <a:rPr lang="it-IT" dirty="0" err="1" smtClean="0"/>
              <a:t>dQ</a:t>
            </a:r>
            <a:r>
              <a:rPr lang="it-IT" dirty="0" smtClean="0"/>
              <a:t> (</a:t>
            </a:r>
            <a:r>
              <a:rPr lang="it-IT" dirty="0" smtClean="0">
                <a:solidFill>
                  <a:srgbClr val="7030A0"/>
                </a:solidFill>
              </a:rPr>
              <a:t>SMT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trade-offs</a:t>
            </a:r>
            <a:r>
              <a:rPr lang="it-IT" dirty="0" smtClean="0"/>
              <a:t> (tra P e Q) bilanciati </a:t>
            </a:r>
            <a:br>
              <a:rPr lang="it-IT" dirty="0" smtClean="0"/>
            </a:br>
            <a:r>
              <a:rPr lang="it-IT" dirty="0" smtClean="0"/>
              <a:t>vincolo (domanda) e obiettivo (</a:t>
            </a:r>
            <a:r>
              <a:rPr lang="it-IT" dirty="0" err="1" smtClean="0"/>
              <a:t>isoprofitto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63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5. GUADAGNI DALLO SCAMBIO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7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3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r>
              <a:rPr lang="it-IT" dirty="0" smtClean="0"/>
              <a:t>SURPLUS DEL CONSUMATORE: area tra la curva di domanda e il prezzo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SURPLUS DEL PRODUTTORE: area tra il costo marginale e il prezzo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B050"/>
                </a:solidFill>
              </a:rPr>
              <a:t>* P= MC guadagni dalla scambio </a:t>
            </a:r>
            <a:r>
              <a:rPr lang="it-IT" dirty="0" err="1" smtClean="0">
                <a:solidFill>
                  <a:srgbClr val="00B050"/>
                </a:solidFill>
              </a:rPr>
              <a:t>exhausted</a:t>
            </a:r>
            <a:r>
              <a:rPr lang="it-IT" dirty="0" smtClean="0">
                <a:solidFill>
                  <a:srgbClr val="00B050"/>
                </a:solidFill>
              </a:rPr>
              <a:t> → concorrenza perfetta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**PE (p- </a:t>
            </a:r>
            <a:r>
              <a:rPr lang="it-IT" dirty="0" err="1" smtClean="0">
                <a:solidFill>
                  <a:srgbClr val="00B050"/>
                </a:solidFill>
              </a:rPr>
              <a:t>discr</a:t>
            </a:r>
            <a:r>
              <a:rPr lang="it-IT" dirty="0" smtClean="0">
                <a:solidFill>
                  <a:srgbClr val="00B050"/>
                </a:solidFill>
              </a:rPr>
              <a:t>. O ‘vincolata’)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1. DOMANDA DI MERCATO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3795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Idea: ogni consumatore ha una diversa </a:t>
            </a:r>
            <a:r>
              <a:rPr lang="it-IT" dirty="0" smtClean="0">
                <a:solidFill>
                  <a:srgbClr val="002060"/>
                </a:solidFill>
              </a:rPr>
              <a:t>DISPONIBILITA’ A PAGARE </a:t>
            </a:r>
            <a:r>
              <a:rPr lang="it-IT" dirty="0" smtClean="0"/>
              <a:t>(WTP)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2060"/>
                </a:solidFill>
              </a:rPr>
              <a:t>LEGGE DELLA DOMANDA</a:t>
            </a:r>
            <a:r>
              <a:rPr lang="it-IT" dirty="0" smtClean="0"/>
              <a:t>: decrescente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2060"/>
                </a:solidFill>
              </a:rPr>
              <a:t>vincolo economico</a:t>
            </a:r>
            <a:r>
              <a:rPr lang="it-IT" dirty="0" smtClean="0"/>
              <a:t>: se ↑ P, ↓ Q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esempio: Q=a –</a:t>
            </a:r>
            <a:r>
              <a:rPr lang="it-IT" dirty="0" err="1" smtClean="0"/>
              <a:t>bP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13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COSTI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136904" cy="4968552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COSTI FISSI e COSTI VARIABILI</a:t>
            </a:r>
          </a:p>
          <a:p>
            <a:r>
              <a:rPr lang="it-IT" b="1" dirty="0" smtClean="0"/>
              <a:t>COSTO OPPORTUNITA’ DEL CAPITALE </a:t>
            </a:r>
          </a:p>
          <a:p>
            <a:r>
              <a:rPr lang="it-IT" b="1" dirty="0" smtClean="0"/>
              <a:t>(profitto ‘normale’ ≠ profitto economico)</a:t>
            </a:r>
          </a:p>
          <a:p>
            <a:endParaRPr lang="it-IT" b="1" dirty="0" smtClean="0"/>
          </a:p>
          <a:p>
            <a:r>
              <a:rPr lang="it-IT" b="1" dirty="0" smtClean="0"/>
              <a:t>ECONOMIE E DISECONOMIE DI SCALA TECNOLOGICHE</a:t>
            </a:r>
          </a:p>
          <a:p>
            <a:r>
              <a:rPr lang="it-IT" b="1" dirty="0" smtClean="0"/>
              <a:t>(RENDIMENTI CRESCENTI E DECRESCENTI →</a:t>
            </a:r>
          </a:p>
          <a:p>
            <a:r>
              <a:rPr lang="it-IT" b="1" dirty="0" smtClean="0"/>
              <a:t>CAP 2 agri vs industria, CAP. 6 COSTI ORGANIZZATIVI 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8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07201" cy="59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92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7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666936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it-IT" dirty="0" smtClean="0">
                    <a:solidFill>
                      <a:srgbClr val="C00000"/>
                    </a:solidFill>
                  </a:rPr>
                  <a:t>COSTO MEDIO : C/Q</a:t>
                </a:r>
                <a:br>
                  <a:rPr lang="it-IT" dirty="0" smtClean="0">
                    <a:solidFill>
                      <a:srgbClr val="C00000"/>
                    </a:solidFill>
                  </a:rPr>
                </a:br>
                <a:r>
                  <a:rPr lang="it-IT" dirty="0" smtClean="0">
                    <a:solidFill>
                      <a:srgbClr val="C00000"/>
                    </a:solidFill>
                  </a:rPr>
                  <a:t>COSTO MARGINALE: </a:t>
                </a:r>
                <a:r>
                  <a:rPr lang="it-IT" dirty="0" err="1" smtClean="0">
                    <a:solidFill>
                      <a:srgbClr val="C00000"/>
                    </a:solidFill>
                  </a:rPr>
                  <a:t>dC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/</a:t>
                </a:r>
                <a:r>
                  <a:rPr lang="it-IT" dirty="0" err="1" smtClean="0">
                    <a:solidFill>
                      <a:srgbClr val="C00000"/>
                    </a:solidFill>
                  </a:rPr>
                  <a:t>dQ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, ↑ </a:t>
                </a:r>
                <a:br>
                  <a:rPr lang="it-IT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𝑒𝑠</m:t>
                          </m:r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r>
                  <a:rPr lang="it-IT" dirty="0"/>
                  <a:t/>
                </a:r>
                <a:br>
                  <a:rPr lang="it-IT" dirty="0"/>
                </a:b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/>
                  <a:t>AC&gt;MC → AC ↓</a:t>
                </a:r>
                <a:br>
                  <a:rPr lang="it-IT" dirty="0" smtClean="0"/>
                </a:br>
                <a:r>
                  <a:rPr lang="it-IT" dirty="0" smtClean="0"/>
                  <a:t>AC&lt;MC → AC ↑</a:t>
                </a:r>
                <a:br>
                  <a:rPr lang="it-IT" dirty="0" smtClean="0"/>
                </a:b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>
                    <a:solidFill>
                      <a:srgbClr val="C00000"/>
                    </a:solidFill>
                  </a:rPr>
                  <a:t>AC=MC nel punto in cui AC è MINIMO</a:t>
                </a:r>
                <a:r>
                  <a:rPr lang="it-IT" dirty="0"/>
                  <a:t/>
                </a:r>
                <a:br>
                  <a:rPr lang="it-IT" dirty="0"/>
                </a:b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/>
                  <a:t>(voto nell’esame e media voti)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6669360"/>
              </a:xfrm>
              <a:blipFill>
                <a:blip r:embed="rId2"/>
                <a:stretch>
                  <a:fillRect l="-74" r="-1778" b="-3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3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CURVA DI ISOPROFITTO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(OBIETTIVO → </a:t>
            </a:r>
            <a:r>
              <a:rPr lang="it-IT" dirty="0" err="1" smtClean="0">
                <a:solidFill>
                  <a:srgbClr val="00B050"/>
                </a:solidFill>
              </a:rPr>
              <a:t>max</a:t>
            </a:r>
            <a:r>
              <a:rPr lang="it-IT" dirty="0" smtClean="0">
                <a:solidFill>
                  <a:srgbClr val="00B050"/>
                </a:solidFill>
              </a:rPr>
              <a:t> ∏)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err="1" smtClean="0">
                <a:solidFill>
                  <a:srgbClr val="0070C0"/>
                </a:solidFill>
              </a:rPr>
              <a:t>trade</a:t>
            </a:r>
            <a:r>
              <a:rPr lang="it-IT" dirty="0" smtClean="0">
                <a:solidFill>
                  <a:srgbClr val="0070C0"/>
                </a:solidFill>
              </a:rPr>
              <a:t>-off P e Q: tanto a poco (</a:t>
            </a:r>
            <a:r>
              <a:rPr lang="it-IT" dirty="0" smtClean="0">
                <a:solidFill>
                  <a:srgbClr val="7030A0"/>
                </a:solidFill>
              </a:rPr>
              <a:t>TESCO</a:t>
            </a:r>
            <a:r>
              <a:rPr lang="it-IT" dirty="0" smtClean="0">
                <a:solidFill>
                  <a:srgbClr val="0070C0"/>
                </a:solidFill>
              </a:rPr>
              <a:t>) o poco a tanto (</a:t>
            </a:r>
            <a:r>
              <a:rPr lang="it-IT" dirty="0" smtClean="0">
                <a:solidFill>
                  <a:srgbClr val="7030A0"/>
                </a:solidFill>
              </a:rPr>
              <a:t>APPLE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1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55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139</Words>
  <Application>Microsoft Office PowerPoint</Application>
  <PresentationFormat>Presentazione su schermo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Tema di Office</vt:lpstr>
      <vt:lpstr>FORME DI MERCATO:  CAP 7: monopolio (1 solo venditore) e concorrenza monopolistica (bene differenziato) CAP 8: concorrenza perfetta (bene omogeneo)</vt:lpstr>
      <vt:lpstr>1. DOMANDA DI MERCATO</vt:lpstr>
      <vt:lpstr>Idea: ogni consumatore ha una diversa DISPONIBILITA’ A PAGARE (WTP)  LEGGE DELLA DOMANDA: decrescente  vincolo economico: se ↑ P, ↓ Q  esempio: Q=a –bP</vt:lpstr>
      <vt:lpstr>2. COSTI</vt:lpstr>
      <vt:lpstr>Presentazione standard di PowerPoint</vt:lpstr>
      <vt:lpstr>Presentazione standard di PowerPoint</vt:lpstr>
      <vt:lpstr>COSTO MEDIO : C/Q COSTO MARGINALE: dC/dQ, ↑  〖es.  TC=Q〗^2, AC=Q, MC=2Q  AC&gt;MC → AC ↓ AC&lt;MC → AC ↑  AC=MC nel punto in cui AC è MINIMO  (voto nell’esame e media voti)</vt:lpstr>
      <vt:lpstr>3. CURVA DI ISOPROFITTO (OBIETTIVO → max ∏)   trade-off P e Q: tanto a poco (TESCO) o poco a tanto (APPLE) </vt:lpstr>
      <vt:lpstr>Presentazione standard di PowerPoint</vt:lpstr>
      <vt:lpstr>Combinazioni di prezzi e quantità che danno lo stesso profitto (*cdi)  ∏= PQ – CQ ∏= Q (P-C(Q))/Q (profitto unitario) zero profitto (costo medio)  P&gt;MC → P deve scendere per avere lo stesso profitto (con una Q in più) P&lt;MC → P deve salire per  avere lo stesso profitto(con una Q in più) </vt:lpstr>
      <vt:lpstr>4. EQUILIBRIO (P* e Q*)</vt:lpstr>
      <vt:lpstr>Presentazione standard di PowerPoint</vt:lpstr>
      <vt:lpstr>Tg isoprofitto e domanda  inclinazioni: (P-MC)/Q  (SMS) e dP/dQ (SMT)  trade-offs (tra P e Q) bilanciati  vincolo (domanda) e obiettivo (isoprofitto)</vt:lpstr>
      <vt:lpstr>5. GUADAGNI DALLO SCAMBIO</vt:lpstr>
      <vt:lpstr>Presentazione standard di PowerPoint</vt:lpstr>
      <vt:lpstr>SURPLUS DEL CONSUMATORE: area tra la curva di domanda e il prezzo  SURPLUS DEL PRODUTTORE: area tra il costo marginale e il prezzo  * P= MC guadagni dalla scambio exhausted → concorrenza perfetta **PE (p- discr. O ‘vincolata’)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User</cp:lastModifiedBy>
  <cp:revision>31</cp:revision>
  <dcterms:created xsi:type="dcterms:W3CDTF">2014-10-06T11:34:06Z</dcterms:created>
  <dcterms:modified xsi:type="dcterms:W3CDTF">2018-05-02T11:15:43Z</dcterms:modified>
</cp:coreProperties>
</file>