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2" r:id="rId2"/>
    <p:sldId id="289" r:id="rId3"/>
    <p:sldId id="290" r:id="rId4"/>
    <p:sldId id="291" r:id="rId5"/>
    <p:sldId id="288" r:id="rId6"/>
    <p:sldId id="292" r:id="rId7"/>
    <p:sldId id="275" r:id="rId8"/>
    <p:sldId id="285" r:id="rId9"/>
    <p:sldId id="276" r:id="rId10"/>
    <p:sldId id="277" r:id="rId11"/>
    <p:sldId id="278" r:id="rId12"/>
    <p:sldId id="271" r:id="rId13"/>
    <p:sldId id="259" r:id="rId14"/>
    <p:sldId id="280" r:id="rId15"/>
    <p:sldId id="283" r:id="rId16"/>
    <p:sldId id="287" r:id="rId17"/>
    <p:sldId id="286" r:id="rId18"/>
    <p:sldId id="274" r:id="rId19"/>
    <p:sldId id="295" r:id="rId20"/>
    <p:sldId id="269" r:id="rId21"/>
    <p:sldId id="262" r:id="rId22"/>
    <p:sldId id="281" r:id="rId23"/>
    <p:sldId id="294" r:id="rId24"/>
    <p:sldId id="270" r:id="rId25"/>
    <p:sldId id="293" r:id="rId26"/>
    <p:sldId id="265" r:id="rId27"/>
    <p:sldId id="266" r:id="rId28"/>
    <p:sldId id="284" r:id="rId2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5" autoAdjust="0"/>
    <p:restoredTop sz="94660"/>
  </p:normalViewPr>
  <p:slideViewPr>
    <p:cSldViewPr>
      <p:cViewPr varScale="1">
        <p:scale>
          <a:sx n="45" d="100"/>
          <a:sy n="45" d="100"/>
        </p:scale>
        <p:origin x="1366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201AE-E678-4F73-9C7B-26BF95A096BB}" type="datetimeFigureOut">
              <a:rPr lang="it-IT" smtClean="0"/>
              <a:t>21/03/2019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B3871-7FE6-44AC-9BD6-ADDC19CF34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1636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B3871-7FE6-44AC-9BD6-ADDC19CF3435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080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21/03/2019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1190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21/03/2019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8600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21/03/2019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4330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352356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21/03/2019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3975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21/03/2019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797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21/03/2019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0001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21/03/2019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2677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21/03/2019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0882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21/03/2019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4009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21/03/2019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7413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21/03/2019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1454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10F63-E7B4-437F-AC09-15D255046D31}" type="datetimeFigureOut">
              <a:rPr lang="it-IT" smtClean="0"/>
              <a:t>21/03/2019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2250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35280" cy="6624736"/>
          </a:xfrm>
        </p:spPr>
        <p:txBody>
          <a:bodyPr/>
          <a:lstStyle/>
          <a:p>
            <a:r>
              <a:rPr lang="it-IT" dirty="0" smtClean="0">
                <a:solidFill>
                  <a:srgbClr val="C00000"/>
                </a:solidFill>
              </a:rPr>
              <a:t>ISTITUZIONI</a:t>
            </a:r>
            <a:r>
              <a:rPr lang="it-IT" dirty="0" smtClean="0"/>
              <a:t> (regole scritte e </a:t>
            </a:r>
            <a:r>
              <a:rPr lang="it-IT" dirty="0" err="1" smtClean="0"/>
              <a:t>nn</a:t>
            </a:r>
            <a:r>
              <a:rPr lang="it-IT" dirty="0" smtClean="0"/>
              <a:t> scritte che governano l’interazione tra individui) → </a:t>
            </a:r>
            <a:r>
              <a:rPr lang="it-IT" dirty="0" err="1" smtClean="0">
                <a:solidFill>
                  <a:srgbClr val="0070C0"/>
                </a:solidFill>
              </a:rPr>
              <a:t>d.p.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smtClean="0"/>
              <a:t>e </a:t>
            </a:r>
            <a:r>
              <a:rPr lang="it-IT" dirty="0" smtClean="0">
                <a:solidFill>
                  <a:srgbClr val="0070C0"/>
                </a:solidFill>
              </a:rPr>
              <a:t>contratti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 → </a:t>
            </a:r>
            <a:r>
              <a:rPr lang="it-IT" dirty="0" smtClean="0">
                <a:solidFill>
                  <a:srgbClr val="0070C0"/>
                </a:solidFill>
              </a:rPr>
              <a:t>norme sociali </a:t>
            </a:r>
            <a:r>
              <a:rPr lang="it-IT" dirty="0" smtClean="0"/>
              <a:t>con appropriati </a:t>
            </a:r>
            <a:r>
              <a:rPr lang="el-GR" dirty="0" smtClean="0"/>
              <a:t>Δ</a:t>
            </a:r>
            <a:r>
              <a:rPr lang="it-IT" dirty="0"/>
              <a:t> </a:t>
            </a:r>
            <a:r>
              <a:rPr lang="it-IT" dirty="0" smtClean="0"/>
              <a:t>delle regole del gioco (cap. 4)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>
                <a:solidFill>
                  <a:srgbClr val="C00000"/>
                </a:solidFill>
              </a:rPr>
              <a:t>TECNOLOGIA</a:t>
            </a:r>
            <a:r>
              <a:rPr lang="it-IT" dirty="0" smtClean="0"/>
              <a:t> (cap. 2)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>
                <a:solidFill>
                  <a:srgbClr val="C00000"/>
                </a:solidFill>
              </a:rPr>
              <a:t>PREFERENZE</a:t>
            </a:r>
            <a:r>
              <a:rPr lang="it-IT" dirty="0" smtClean="0"/>
              <a:t> (cap. 3, 4)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44421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264696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Frontiera delle possibilità biologiche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(‘</a:t>
            </a:r>
            <a:r>
              <a:rPr lang="it-IT" dirty="0" err="1" smtClean="0"/>
              <a:t>claim</a:t>
            </a:r>
            <a:r>
              <a:rPr lang="it-IT" dirty="0" smtClean="0"/>
              <a:t>’ di Bart → requisiti minimi per la sopravvivenza di Angela)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convessa (tanto &gt; è il tempo di lavoro, e &lt; il tempo libero, tanto &gt; è la Q di grano necessaria per il sostentamento di Angela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40591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8136904" cy="5328592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95536" y="5877272"/>
            <a:ext cx="8496944" cy="816496"/>
          </a:xfrm>
        </p:spPr>
        <p:txBody>
          <a:bodyPr/>
          <a:lstStyle/>
          <a:p>
            <a:r>
              <a:rPr lang="it-IT" b="1" dirty="0" smtClean="0"/>
              <a:t>Fig. 3  Allocazioni tecnicamente possibili</a:t>
            </a:r>
            <a:endParaRPr lang="it-IT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3"/>
            <a:ext cx="8676010" cy="5372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712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624736"/>
          </a:xfrm>
        </p:spPr>
        <p:txBody>
          <a:bodyPr>
            <a:normAutofit fontScale="90000"/>
          </a:bodyPr>
          <a:lstStyle/>
          <a:p>
            <a:r>
              <a:rPr lang="it-IT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Tecnologia </a:t>
            </a:r>
            <a:r>
              <a:rPr lang="it-IT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</a:t>
            </a:r>
            <a:r>
              <a:rPr lang="it-IT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biologia </a:t>
            </a:r>
            <a:r>
              <a:rPr lang="it-IT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determinano l’insieme fattibile</a:t>
            </a:r>
            <a:br>
              <a:rPr lang="it-IT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it-IT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3600" dirty="0" smtClean="0">
                <a:solidFill>
                  <a:srgbClr val="FF0000"/>
                </a:solidFill>
              </a:rPr>
              <a:t>Istituzioni</a:t>
            </a:r>
            <a:r>
              <a:rPr lang="it-IT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(regole del gioco come in UG) determinano l’allocazione effettiva </a:t>
            </a:r>
            <a:r>
              <a:rPr lang="it-IT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it-IT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3600" dirty="0" smtClean="0">
                <a:solidFill>
                  <a:srgbClr val="0070C0"/>
                </a:solidFill>
              </a:rPr>
              <a:t/>
            </a:r>
            <a:br>
              <a:rPr lang="it-IT" sz="3600" dirty="0" smtClean="0">
                <a:solidFill>
                  <a:srgbClr val="0070C0"/>
                </a:solidFill>
              </a:rPr>
            </a:br>
            <a:r>
              <a:rPr lang="it-IT" sz="3600" dirty="0" smtClean="0">
                <a:solidFill>
                  <a:srgbClr val="0070C0"/>
                </a:solidFill>
              </a:rPr>
              <a:t>PE</a:t>
            </a:r>
            <a:r>
              <a:rPr lang="it-IT" sz="3600" dirty="0">
                <a:solidFill>
                  <a:srgbClr val="0070C0"/>
                </a:solidFill>
              </a:rPr>
              <a:t>: </a:t>
            </a:r>
            <a:r>
              <a:rPr lang="it-IT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guadagni dallo scambio realizzati?  </a:t>
            </a:r>
            <a:r>
              <a:rPr lang="it-IT" sz="3600" dirty="0" smtClean="0">
                <a:solidFill>
                  <a:srgbClr val="0070C0"/>
                </a:solidFill>
              </a:rPr>
              <a:t/>
            </a:r>
            <a:br>
              <a:rPr lang="it-IT" sz="3600" dirty="0" smtClean="0">
                <a:solidFill>
                  <a:srgbClr val="0070C0"/>
                </a:solidFill>
              </a:rPr>
            </a:br>
            <a:r>
              <a:rPr lang="it-IT" sz="3600" dirty="0" smtClean="0">
                <a:solidFill>
                  <a:srgbClr val="0070C0"/>
                </a:solidFill>
              </a:rPr>
              <a:t>EQUITA’: </a:t>
            </a:r>
            <a:r>
              <a:rPr lang="it-IT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guadagni condivisi?</a:t>
            </a:r>
            <a:r>
              <a:rPr lang="it-IT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it-IT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3600" dirty="0" smtClean="0">
                <a:solidFill>
                  <a:srgbClr val="0070C0"/>
                </a:solidFill>
              </a:rPr>
              <a:t/>
            </a:r>
            <a:br>
              <a:rPr lang="it-IT" sz="3600" dirty="0" smtClean="0">
                <a:solidFill>
                  <a:srgbClr val="0070C0"/>
                </a:solidFill>
              </a:rPr>
            </a:br>
            <a:r>
              <a:rPr lang="it-IT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Cooperazione </a:t>
            </a:r>
            <a:r>
              <a:rPr lang="it-IT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conflitto </a:t>
            </a:r>
            <a:r>
              <a:rPr lang="it-IT" sz="3600" dirty="0">
                <a:solidFill>
                  <a:srgbClr val="0070C0"/>
                </a:solidFill>
              </a:rPr>
              <a:t>(asimmetrie)</a:t>
            </a:r>
            <a:br>
              <a:rPr lang="it-IT" sz="3600" dirty="0">
                <a:solidFill>
                  <a:srgbClr val="0070C0"/>
                </a:solidFill>
              </a:rPr>
            </a:br>
            <a:r>
              <a:rPr lang="it-IT" sz="3600" dirty="0" smtClean="0">
                <a:solidFill>
                  <a:srgbClr val="0070C0"/>
                </a:solidFill>
              </a:rPr>
              <a:t/>
            </a:r>
            <a:br>
              <a:rPr lang="it-IT" sz="3600" dirty="0" smtClean="0">
                <a:solidFill>
                  <a:srgbClr val="0070C0"/>
                </a:solidFill>
              </a:rPr>
            </a:br>
            <a:r>
              <a:rPr lang="it-IT" sz="3600" dirty="0" smtClean="0">
                <a:solidFill>
                  <a:srgbClr val="C00000"/>
                </a:solidFill>
              </a:rPr>
              <a:t>*POTERE:  capacità di ottenere cose in opposizione alla volontà degli altri</a:t>
            </a:r>
            <a:r>
              <a:rPr lang="it-IT" sz="3600" dirty="0">
                <a:solidFill>
                  <a:srgbClr val="C00000"/>
                </a:solidFill>
              </a:rPr>
              <a:t/>
            </a:r>
            <a:br>
              <a:rPr lang="it-IT" sz="3600" dirty="0">
                <a:solidFill>
                  <a:srgbClr val="C00000"/>
                </a:solidFill>
              </a:rPr>
            </a:br>
            <a:endParaRPr lang="it-IT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834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67594"/>
          </a:xfrm>
        </p:spPr>
        <p:txBody>
          <a:bodyPr/>
          <a:lstStyle/>
          <a:p>
            <a:r>
              <a:rPr lang="it-IT" dirty="0" smtClean="0">
                <a:solidFill>
                  <a:srgbClr val="00B050"/>
                </a:solidFill>
              </a:rPr>
              <a:t>2. Proprietà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3361928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Diritto di usare e escludere dall’uso di qualcosa (es. casa, terra, capitale, copyright)</a:t>
            </a:r>
          </a:p>
          <a:p>
            <a:endParaRPr lang="it-IT" dirty="0"/>
          </a:p>
          <a:p>
            <a:endParaRPr lang="it-IT" dirty="0" smtClean="0"/>
          </a:p>
          <a:p>
            <a:r>
              <a:rPr lang="it-IT" b="1" dirty="0" smtClean="0">
                <a:solidFill>
                  <a:srgbClr val="FF0000"/>
                </a:solidFill>
              </a:rPr>
              <a:t>CASI ESTREMI</a:t>
            </a:r>
            <a:r>
              <a:rPr lang="it-IT" b="1" dirty="0" smtClean="0"/>
              <a:t>: </a:t>
            </a:r>
            <a:r>
              <a:rPr lang="it-IT" dirty="0" smtClean="0"/>
              <a:t>prima free </a:t>
            </a:r>
            <a:r>
              <a:rPr lang="it-IT" dirty="0" err="1" smtClean="0"/>
              <a:t>land</a:t>
            </a:r>
            <a:r>
              <a:rPr lang="it-IT" dirty="0" smtClean="0"/>
              <a:t> e poi tutto di Bart (schiavitù, ‘</a:t>
            </a:r>
            <a:r>
              <a:rPr lang="it-IT" dirty="0" err="1" smtClean="0"/>
              <a:t>dictator</a:t>
            </a:r>
            <a:r>
              <a:rPr lang="it-IT" dirty="0" smtClean="0"/>
              <a:t>’)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61479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FREE LAND (ottimo individuale)</a:t>
            </a:r>
            <a:endParaRPr lang="it-IT" dirty="0"/>
          </a:p>
        </p:txBody>
      </p:sp>
      <p:grpSp>
        <p:nvGrpSpPr>
          <p:cNvPr id="279" name="Group 788960"/>
          <p:cNvGrpSpPr/>
          <p:nvPr/>
        </p:nvGrpSpPr>
        <p:grpSpPr>
          <a:xfrm>
            <a:off x="611560" y="1417638"/>
            <a:ext cx="8075240" cy="5179714"/>
            <a:chOff x="-1" y="0"/>
            <a:chExt cx="3191130" cy="2130062"/>
          </a:xfrm>
        </p:grpSpPr>
        <p:sp>
          <p:nvSpPr>
            <p:cNvPr id="280" name="Shape 27418"/>
            <p:cNvSpPr/>
            <p:nvPr/>
          </p:nvSpPr>
          <p:spPr>
            <a:xfrm>
              <a:off x="1085494" y="135890"/>
              <a:ext cx="755650" cy="651510"/>
            </a:xfrm>
            <a:custGeom>
              <a:avLst/>
              <a:gdLst/>
              <a:ahLst/>
              <a:cxnLst/>
              <a:rect l="0" t="0" r="0" b="0"/>
              <a:pathLst>
                <a:path w="755650" h="651510">
                  <a:moveTo>
                    <a:pt x="0" y="0"/>
                  </a:moveTo>
                  <a:cubicBezTo>
                    <a:pt x="0" y="0"/>
                    <a:pt x="273050" y="565150"/>
                    <a:pt x="755650" y="651510"/>
                  </a:cubicBezTo>
                </a:path>
              </a:pathLst>
            </a:custGeom>
            <a:ln w="6110" cap="flat">
              <a:miter lim="100000"/>
            </a:ln>
          </p:spPr>
          <p:style>
            <a:lnRef idx="1">
              <a:srgbClr val="3A53A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281" name="Shape 27419"/>
            <p:cNvSpPr/>
            <p:nvPr/>
          </p:nvSpPr>
          <p:spPr>
            <a:xfrm>
              <a:off x="348894" y="97790"/>
              <a:ext cx="1573530" cy="1638300"/>
            </a:xfrm>
            <a:custGeom>
              <a:avLst/>
              <a:gdLst/>
              <a:ahLst/>
              <a:cxnLst/>
              <a:rect l="0" t="0" r="0" b="0"/>
              <a:pathLst>
                <a:path w="1573530" h="1638300">
                  <a:moveTo>
                    <a:pt x="0" y="68580"/>
                  </a:moveTo>
                  <a:cubicBezTo>
                    <a:pt x="0" y="68580"/>
                    <a:pt x="1431290" y="0"/>
                    <a:pt x="1573530" y="1638300"/>
                  </a:cubicBezTo>
                </a:path>
              </a:pathLst>
            </a:custGeom>
            <a:ln w="6110" cap="flat">
              <a:miter lim="100000"/>
            </a:ln>
          </p:spPr>
          <p:style>
            <a:lnRef idx="1">
              <a:srgbClr val="EE212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282" name="Shape 27420"/>
            <p:cNvSpPr/>
            <p:nvPr/>
          </p:nvSpPr>
          <p:spPr>
            <a:xfrm>
              <a:off x="945794" y="165100"/>
              <a:ext cx="908050" cy="770890"/>
            </a:xfrm>
            <a:custGeom>
              <a:avLst/>
              <a:gdLst/>
              <a:ahLst/>
              <a:cxnLst/>
              <a:rect l="0" t="0" r="0" b="0"/>
              <a:pathLst>
                <a:path w="908050" h="770890">
                  <a:moveTo>
                    <a:pt x="0" y="0"/>
                  </a:moveTo>
                  <a:lnTo>
                    <a:pt x="908050" y="770890"/>
                  </a:lnTo>
                </a:path>
              </a:pathLst>
            </a:custGeom>
            <a:ln w="6110" cap="sq">
              <a:round/>
            </a:ln>
          </p:spPr>
          <p:style>
            <a:lnRef idx="1">
              <a:srgbClr val="231F2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283" name="Shape 27421"/>
            <p:cNvSpPr/>
            <p:nvPr/>
          </p:nvSpPr>
          <p:spPr>
            <a:xfrm>
              <a:off x="1375055" y="530860"/>
              <a:ext cx="0" cy="12700"/>
            </a:xfrm>
            <a:custGeom>
              <a:avLst/>
              <a:gdLst/>
              <a:ahLst/>
              <a:cxnLst/>
              <a:rect l="0" t="0" r="0" b="0"/>
              <a:pathLst>
                <a:path h="12700">
                  <a:moveTo>
                    <a:pt x="0" y="0"/>
                  </a:moveTo>
                  <a:lnTo>
                    <a:pt x="0" y="1270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284" name="Shape 27422"/>
            <p:cNvSpPr/>
            <p:nvPr/>
          </p:nvSpPr>
          <p:spPr>
            <a:xfrm>
              <a:off x="1375055" y="554990"/>
              <a:ext cx="0" cy="12700"/>
            </a:xfrm>
            <a:custGeom>
              <a:avLst/>
              <a:gdLst/>
              <a:ahLst/>
              <a:cxnLst/>
              <a:rect l="0" t="0" r="0" b="0"/>
              <a:pathLst>
                <a:path h="12700">
                  <a:moveTo>
                    <a:pt x="0" y="0"/>
                  </a:moveTo>
                  <a:lnTo>
                    <a:pt x="0" y="1270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285" name="Shape 27423"/>
            <p:cNvSpPr/>
            <p:nvPr/>
          </p:nvSpPr>
          <p:spPr>
            <a:xfrm>
              <a:off x="1375055" y="579120"/>
              <a:ext cx="0" cy="12700"/>
            </a:xfrm>
            <a:custGeom>
              <a:avLst/>
              <a:gdLst/>
              <a:ahLst/>
              <a:cxnLst/>
              <a:rect l="0" t="0" r="0" b="0"/>
              <a:pathLst>
                <a:path h="12700">
                  <a:moveTo>
                    <a:pt x="0" y="0"/>
                  </a:moveTo>
                  <a:lnTo>
                    <a:pt x="0" y="1270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286" name="Shape 27424"/>
            <p:cNvSpPr/>
            <p:nvPr/>
          </p:nvSpPr>
          <p:spPr>
            <a:xfrm>
              <a:off x="1375055" y="603250"/>
              <a:ext cx="0" cy="12700"/>
            </a:xfrm>
            <a:custGeom>
              <a:avLst/>
              <a:gdLst/>
              <a:ahLst/>
              <a:cxnLst/>
              <a:rect l="0" t="0" r="0" b="0"/>
              <a:pathLst>
                <a:path h="12700">
                  <a:moveTo>
                    <a:pt x="0" y="0"/>
                  </a:moveTo>
                  <a:lnTo>
                    <a:pt x="0" y="1270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287" name="Shape 27425"/>
            <p:cNvSpPr/>
            <p:nvPr/>
          </p:nvSpPr>
          <p:spPr>
            <a:xfrm>
              <a:off x="1375055" y="627380"/>
              <a:ext cx="0" cy="12700"/>
            </a:xfrm>
            <a:custGeom>
              <a:avLst/>
              <a:gdLst/>
              <a:ahLst/>
              <a:cxnLst/>
              <a:rect l="0" t="0" r="0" b="0"/>
              <a:pathLst>
                <a:path h="12700">
                  <a:moveTo>
                    <a:pt x="0" y="0"/>
                  </a:moveTo>
                  <a:lnTo>
                    <a:pt x="0" y="1270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288" name="Shape 27426"/>
            <p:cNvSpPr/>
            <p:nvPr/>
          </p:nvSpPr>
          <p:spPr>
            <a:xfrm>
              <a:off x="1375055" y="651510"/>
              <a:ext cx="0" cy="12700"/>
            </a:xfrm>
            <a:custGeom>
              <a:avLst/>
              <a:gdLst/>
              <a:ahLst/>
              <a:cxnLst/>
              <a:rect l="0" t="0" r="0" b="0"/>
              <a:pathLst>
                <a:path h="12700">
                  <a:moveTo>
                    <a:pt x="0" y="0"/>
                  </a:moveTo>
                  <a:lnTo>
                    <a:pt x="0" y="1270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289" name="Shape 27427"/>
            <p:cNvSpPr/>
            <p:nvPr/>
          </p:nvSpPr>
          <p:spPr>
            <a:xfrm>
              <a:off x="1375055" y="675640"/>
              <a:ext cx="0" cy="12700"/>
            </a:xfrm>
            <a:custGeom>
              <a:avLst/>
              <a:gdLst/>
              <a:ahLst/>
              <a:cxnLst/>
              <a:rect l="0" t="0" r="0" b="0"/>
              <a:pathLst>
                <a:path h="12700">
                  <a:moveTo>
                    <a:pt x="0" y="0"/>
                  </a:moveTo>
                  <a:lnTo>
                    <a:pt x="0" y="1270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290" name="Shape 27428"/>
            <p:cNvSpPr/>
            <p:nvPr/>
          </p:nvSpPr>
          <p:spPr>
            <a:xfrm>
              <a:off x="1375055" y="699770"/>
              <a:ext cx="0" cy="12700"/>
            </a:xfrm>
            <a:custGeom>
              <a:avLst/>
              <a:gdLst/>
              <a:ahLst/>
              <a:cxnLst/>
              <a:rect l="0" t="0" r="0" b="0"/>
              <a:pathLst>
                <a:path h="12700">
                  <a:moveTo>
                    <a:pt x="0" y="0"/>
                  </a:moveTo>
                  <a:lnTo>
                    <a:pt x="0" y="1270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291" name="Shape 27429"/>
            <p:cNvSpPr/>
            <p:nvPr/>
          </p:nvSpPr>
          <p:spPr>
            <a:xfrm>
              <a:off x="1375055" y="723900"/>
              <a:ext cx="0" cy="12700"/>
            </a:xfrm>
            <a:custGeom>
              <a:avLst/>
              <a:gdLst/>
              <a:ahLst/>
              <a:cxnLst/>
              <a:rect l="0" t="0" r="0" b="0"/>
              <a:pathLst>
                <a:path h="12700">
                  <a:moveTo>
                    <a:pt x="0" y="0"/>
                  </a:moveTo>
                  <a:lnTo>
                    <a:pt x="0" y="1270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292" name="Shape 27430"/>
            <p:cNvSpPr/>
            <p:nvPr/>
          </p:nvSpPr>
          <p:spPr>
            <a:xfrm>
              <a:off x="1375055" y="748030"/>
              <a:ext cx="0" cy="12700"/>
            </a:xfrm>
            <a:custGeom>
              <a:avLst/>
              <a:gdLst/>
              <a:ahLst/>
              <a:cxnLst/>
              <a:rect l="0" t="0" r="0" b="0"/>
              <a:pathLst>
                <a:path h="12700">
                  <a:moveTo>
                    <a:pt x="0" y="0"/>
                  </a:moveTo>
                  <a:lnTo>
                    <a:pt x="0" y="1270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293" name="Shape 27431"/>
            <p:cNvSpPr/>
            <p:nvPr/>
          </p:nvSpPr>
          <p:spPr>
            <a:xfrm>
              <a:off x="1375055" y="772160"/>
              <a:ext cx="0" cy="12700"/>
            </a:xfrm>
            <a:custGeom>
              <a:avLst/>
              <a:gdLst/>
              <a:ahLst/>
              <a:cxnLst/>
              <a:rect l="0" t="0" r="0" b="0"/>
              <a:pathLst>
                <a:path h="12700">
                  <a:moveTo>
                    <a:pt x="0" y="0"/>
                  </a:moveTo>
                  <a:lnTo>
                    <a:pt x="0" y="1270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294" name="Shape 27432"/>
            <p:cNvSpPr/>
            <p:nvPr/>
          </p:nvSpPr>
          <p:spPr>
            <a:xfrm>
              <a:off x="1375055" y="796290"/>
              <a:ext cx="0" cy="12700"/>
            </a:xfrm>
            <a:custGeom>
              <a:avLst/>
              <a:gdLst/>
              <a:ahLst/>
              <a:cxnLst/>
              <a:rect l="0" t="0" r="0" b="0"/>
              <a:pathLst>
                <a:path h="12700">
                  <a:moveTo>
                    <a:pt x="0" y="0"/>
                  </a:moveTo>
                  <a:lnTo>
                    <a:pt x="0" y="1270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295" name="Shape 27433"/>
            <p:cNvSpPr/>
            <p:nvPr/>
          </p:nvSpPr>
          <p:spPr>
            <a:xfrm>
              <a:off x="1375055" y="820420"/>
              <a:ext cx="0" cy="11430"/>
            </a:xfrm>
            <a:custGeom>
              <a:avLst/>
              <a:gdLst/>
              <a:ahLst/>
              <a:cxnLst/>
              <a:rect l="0" t="0" r="0" b="0"/>
              <a:pathLst>
                <a:path h="11430">
                  <a:moveTo>
                    <a:pt x="0" y="0"/>
                  </a:moveTo>
                  <a:lnTo>
                    <a:pt x="0" y="1143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296" name="Shape 27434"/>
            <p:cNvSpPr/>
            <p:nvPr/>
          </p:nvSpPr>
          <p:spPr>
            <a:xfrm>
              <a:off x="1375055" y="844550"/>
              <a:ext cx="0" cy="11430"/>
            </a:xfrm>
            <a:custGeom>
              <a:avLst/>
              <a:gdLst/>
              <a:ahLst/>
              <a:cxnLst/>
              <a:rect l="0" t="0" r="0" b="0"/>
              <a:pathLst>
                <a:path h="11430">
                  <a:moveTo>
                    <a:pt x="0" y="0"/>
                  </a:moveTo>
                  <a:lnTo>
                    <a:pt x="0" y="1143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297" name="Shape 27435"/>
            <p:cNvSpPr/>
            <p:nvPr/>
          </p:nvSpPr>
          <p:spPr>
            <a:xfrm>
              <a:off x="1375055" y="868680"/>
              <a:ext cx="0" cy="11430"/>
            </a:xfrm>
            <a:custGeom>
              <a:avLst/>
              <a:gdLst/>
              <a:ahLst/>
              <a:cxnLst/>
              <a:rect l="0" t="0" r="0" b="0"/>
              <a:pathLst>
                <a:path h="11430">
                  <a:moveTo>
                    <a:pt x="0" y="0"/>
                  </a:moveTo>
                  <a:lnTo>
                    <a:pt x="0" y="1143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298" name="Shape 27436"/>
            <p:cNvSpPr/>
            <p:nvPr/>
          </p:nvSpPr>
          <p:spPr>
            <a:xfrm>
              <a:off x="1375055" y="892810"/>
              <a:ext cx="0" cy="11430"/>
            </a:xfrm>
            <a:custGeom>
              <a:avLst/>
              <a:gdLst/>
              <a:ahLst/>
              <a:cxnLst/>
              <a:rect l="0" t="0" r="0" b="0"/>
              <a:pathLst>
                <a:path h="11430">
                  <a:moveTo>
                    <a:pt x="0" y="0"/>
                  </a:moveTo>
                  <a:lnTo>
                    <a:pt x="0" y="1143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299" name="Shape 27437"/>
            <p:cNvSpPr/>
            <p:nvPr/>
          </p:nvSpPr>
          <p:spPr>
            <a:xfrm>
              <a:off x="1375055" y="916940"/>
              <a:ext cx="0" cy="11430"/>
            </a:xfrm>
            <a:custGeom>
              <a:avLst/>
              <a:gdLst/>
              <a:ahLst/>
              <a:cxnLst/>
              <a:rect l="0" t="0" r="0" b="0"/>
              <a:pathLst>
                <a:path h="11430">
                  <a:moveTo>
                    <a:pt x="0" y="0"/>
                  </a:moveTo>
                  <a:lnTo>
                    <a:pt x="0" y="1143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00" name="Shape 27438"/>
            <p:cNvSpPr/>
            <p:nvPr/>
          </p:nvSpPr>
          <p:spPr>
            <a:xfrm>
              <a:off x="1375055" y="941070"/>
              <a:ext cx="0" cy="11430"/>
            </a:xfrm>
            <a:custGeom>
              <a:avLst/>
              <a:gdLst/>
              <a:ahLst/>
              <a:cxnLst/>
              <a:rect l="0" t="0" r="0" b="0"/>
              <a:pathLst>
                <a:path h="11430">
                  <a:moveTo>
                    <a:pt x="0" y="0"/>
                  </a:moveTo>
                  <a:lnTo>
                    <a:pt x="0" y="1143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01" name="Shape 27439"/>
            <p:cNvSpPr/>
            <p:nvPr/>
          </p:nvSpPr>
          <p:spPr>
            <a:xfrm>
              <a:off x="1375055" y="965200"/>
              <a:ext cx="0" cy="11430"/>
            </a:xfrm>
            <a:custGeom>
              <a:avLst/>
              <a:gdLst/>
              <a:ahLst/>
              <a:cxnLst/>
              <a:rect l="0" t="0" r="0" b="0"/>
              <a:pathLst>
                <a:path h="11430">
                  <a:moveTo>
                    <a:pt x="0" y="0"/>
                  </a:moveTo>
                  <a:lnTo>
                    <a:pt x="0" y="1143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02" name="Shape 27440"/>
            <p:cNvSpPr/>
            <p:nvPr/>
          </p:nvSpPr>
          <p:spPr>
            <a:xfrm>
              <a:off x="1375055" y="989330"/>
              <a:ext cx="0" cy="11430"/>
            </a:xfrm>
            <a:custGeom>
              <a:avLst/>
              <a:gdLst/>
              <a:ahLst/>
              <a:cxnLst/>
              <a:rect l="0" t="0" r="0" b="0"/>
              <a:pathLst>
                <a:path h="11430">
                  <a:moveTo>
                    <a:pt x="0" y="0"/>
                  </a:moveTo>
                  <a:lnTo>
                    <a:pt x="0" y="1143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03" name="Shape 27441"/>
            <p:cNvSpPr/>
            <p:nvPr/>
          </p:nvSpPr>
          <p:spPr>
            <a:xfrm>
              <a:off x="1375055" y="1013460"/>
              <a:ext cx="0" cy="11430"/>
            </a:xfrm>
            <a:custGeom>
              <a:avLst/>
              <a:gdLst/>
              <a:ahLst/>
              <a:cxnLst/>
              <a:rect l="0" t="0" r="0" b="0"/>
              <a:pathLst>
                <a:path h="11430">
                  <a:moveTo>
                    <a:pt x="0" y="0"/>
                  </a:moveTo>
                  <a:lnTo>
                    <a:pt x="0" y="1143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04" name="Shape 27442"/>
            <p:cNvSpPr/>
            <p:nvPr/>
          </p:nvSpPr>
          <p:spPr>
            <a:xfrm>
              <a:off x="1375055" y="1037590"/>
              <a:ext cx="0" cy="11430"/>
            </a:xfrm>
            <a:custGeom>
              <a:avLst/>
              <a:gdLst/>
              <a:ahLst/>
              <a:cxnLst/>
              <a:rect l="0" t="0" r="0" b="0"/>
              <a:pathLst>
                <a:path h="11430">
                  <a:moveTo>
                    <a:pt x="0" y="0"/>
                  </a:moveTo>
                  <a:lnTo>
                    <a:pt x="0" y="1143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05" name="Shape 27443"/>
            <p:cNvSpPr/>
            <p:nvPr/>
          </p:nvSpPr>
          <p:spPr>
            <a:xfrm>
              <a:off x="1375055" y="1061720"/>
              <a:ext cx="0" cy="11430"/>
            </a:xfrm>
            <a:custGeom>
              <a:avLst/>
              <a:gdLst/>
              <a:ahLst/>
              <a:cxnLst/>
              <a:rect l="0" t="0" r="0" b="0"/>
              <a:pathLst>
                <a:path h="11430">
                  <a:moveTo>
                    <a:pt x="0" y="0"/>
                  </a:moveTo>
                  <a:lnTo>
                    <a:pt x="0" y="1143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06" name="Shape 27444"/>
            <p:cNvSpPr/>
            <p:nvPr/>
          </p:nvSpPr>
          <p:spPr>
            <a:xfrm>
              <a:off x="1375055" y="1085850"/>
              <a:ext cx="0" cy="11430"/>
            </a:xfrm>
            <a:custGeom>
              <a:avLst/>
              <a:gdLst/>
              <a:ahLst/>
              <a:cxnLst/>
              <a:rect l="0" t="0" r="0" b="0"/>
              <a:pathLst>
                <a:path h="11430">
                  <a:moveTo>
                    <a:pt x="0" y="0"/>
                  </a:moveTo>
                  <a:lnTo>
                    <a:pt x="0" y="1143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07" name="Shape 27445"/>
            <p:cNvSpPr/>
            <p:nvPr/>
          </p:nvSpPr>
          <p:spPr>
            <a:xfrm>
              <a:off x="1375055" y="1109980"/>
              <a:ext cx="0" cy="11430"/>
            </a:xfrm>
            <a:custGeom>
              <a:avLst/>
              <a:gdLst/>
              <a:ahLst/>
              <a:cxnLst/>
              <a:rect l="0" t="0" r="0" b="0"/>
              <a:pathLst>
                <a:path h="11430">
                  <a:moveTo>
                    <a:pt x="0" y="0"/>
                  </a:moveTo>
                  <a:lnTo>
                    <a:pt x="0" y="1143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08" name="Shape 27446"/>
            <p:cNvSpPr/>
            <p:nvPr/>
          </p:nvSpPr>
          <p:spPr>
            <a:xfrm>
              <a:off x="1375055" y="1134110"/>
              <a:ext cx="0" cy="11430"/>
            </a:xfrm>
            <a:custGeom>
              <a:avLst/>
              <a:gdLst/>
              <a:ahLst/>
              <a:cxnLst/>
              <a:rect l="0" t="0" r="0" b="0"/>
              <a:pathLst>
                <a:path h="11430">
                  <a:moveTo>
                    <a:pt x="0" y="0"/>
                  </a:moveTo>
                  <a:lnTo>
                    <a:pt x="0" y="1143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09" name="Shape 27447"/>
            <p:cNvSpPr/>
            <p:nvPr/>
          </p:nvSpPr>
          <p:spPr>
            <a:xfrm>
              <a:off x="1375055" y="1158240"/>
              <a:ext cx="0" cy="11430"/>
            </a:xfrm>
            <a:custGeom>
              <a:avLst/>
              <a:gdLst/>
              <a:ahLst/>
              <a:cxnLst/>
              <a:rect l="0" t="0" r="0" b="0"/>
              <a:pathLst>
                <a:path h="11430">
                  <a:moveTo>
                    <a:pt x="0" y="0"/>
                  </a:moveTo>
                  <a:lnTo>
                    <a:pt x="0" y="1143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10" name="Shape 27448"/>
            <p:cNvSpPr/>
            <p:nvPr/>
          </p:nvSpPr>
          <p:spPr>
            <a:xfrm>
              <a:off x="1375055" y="1182370"/>
              <a:ext cx="0" cy="11430"/>
            </a:xfrm>
            <a:custGeom>
              <a:avLst/>
              <a:gdLst/>
              <a:ahLst/>
              <a:cxnLst/>
              <a:rect l="0" t="0" r="0" b="0"/>
              <a:pathLst>
                <a:path h="11430">
                  <a:moveTo>
                    <a:pt x="0" y="0"/>
                  </a:moveTo>
                  <a:lnTo>
                    <a:pt x="0" y="1143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11" name="Shape 27449"/>
            <p:cNvSpPr/>
            <p:nvPr/>
          </p:nvSpPr>
          <p:spPr>
            <a:xfrm>
              <a:off x="1375055" y="1206500"/>
              <a:ext cx="0" cy="11430"/>
            </a:xfrm>
            <a:custGeom>
              <a:avLst/>
              <a:gdLst/>
              <a:ahLst/>
              <a:cxnLst/>
              <a:rect l="0" t="0" r="0" b="0"/>
              <a:pathLst>
                <a:path h="11430">
                  <a:moveTo>
                    <a:pt x="0" y="0"/>
                  </a:moveTo>
                  <a:lnTo>
                    <a:pt x="0" y="1143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12" name="Shape 27450"/>
            <p:cNvSpPr/>
            <p:nvPr/>
          </p:nvSpPr>
          <p:spPr>
            <a:xfrm>
              <a:off x="1375055" y="1230630"/>
              <a:ext cx="0" cy="11430"/>
            </a:xfrm>
            <a:custGeom>
              <a:avLst/>
              <a:gdLst/>
              <a:ahLst/>
              <a:cxnLst/>
              <a:rect l="0" t="0" r="0" b="0"/>
              <a:pathLst>
                <a:path h="11430">
                  <a:moveTo>
                    <a:pt x="0" y="0"/>
                  </a:moveTo>
                  <a:lnTo>
                    <a:pt x="0" y="1143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13" name="Shape 27451"/>
            <p:cNvSpPr/>
            <p:nvPr/>
          </p:nvSpPr>
          <p:spPr>
            <a:xfrm>
              <a:off x="1375055" y="1254760"/>
              <a:ext cx="0" cy="11430"/>
            </a:xfrm>
            <a:custGeom>
              <a:avLst/>
              <a:gdLst/>
              <a:ahLst/>
              <a:cxnLst/>
              <a:rect l="0" t="0" r="0" b="0"/>
              <a:pathLst>
                <a:path h="11430">
                  <a:moveTo>
                    <a:pt x="0" y="0"/>
                  </a:moveTo>
                  <a:lnTo>
                    <a:pt x="0" y="1143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14" name="Shape 27452"/>
            <p:cNvSpPr/>
            <p:nvPr/>
          </p:nvSpPr>
          <p:spPr>
            <a:xfrm>
              <a:off x="1375055" y="1278890"/>
              <a:ext cx="0" cy="11430"/>
            </a:xfrm>
            <a:custGeom>
              <a:avLst/>
              <a:gdLst/>
              <a:ahLst/>
              <a:cxnLst/>
              <a:rect l="0" t="0" r="0" b="0"/>
              <a:pathLst>
                <a:path h="11430">
                  <a:moveTo>
                    <a:pt x="0" y="0"/>
                  </a:moveTo>
                  <a:lnTo>
                    <a:pt x="0" y="1143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15" name="Shape 27453"/>
            <p:cNvSpPr/>
            <p:nvPr/>
          </p:nvSpPr>
          <p:spPr>
            <a:xfrm>
              <a:off x="1375055" y="1303020"/>
              <a:ext cx="0" cy="11430"/>
            </a:xfrm>
            <a:custGeom>
              <a:avLst/>
              <a:gdLst/>
              <a:ahLst/>
              <a:cxnLst/>
              <a:rect l="0" t="0" r="0" b="0"/>
              <a:pathLst>
                <a:path h="11430">
                  <a:moveTo>
                    <a:pt x="0" y="0"/>
                  </a:moveTo>
                  <a:lnTo>
                    <a:pt x="0" y="1143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16" name="Shape 27454"/>
            <p:cNvSpPr/>
            <p:nvPr/>
          </p:nvSpPr>
          <p:spPr>
            <a:xfrm>
              <a:off x="1375055" y="1327150"/>
              <a:ext cx="0" cy="11430"/>
            </a:xfrm>
            <a:custGeom>
              <a:avLst/>
              <a:gdLst/>
              <a:ahLst/>
              <a:cxnLst/>
              <a:rect l="0" t="0" r="0" b="0"/>
              <a:pathLst>
                <a:path h="11430">
                  <a:moveTo>
                    <a:pt x="0" y="0"/>
                  </a:moveTo>
                  <a:lnTo>
                    <a:pt x="0" y="1143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17" name="Shape 27455"/>
            <p:cNvSpPr/>
            <p:nvPr/>
          </p:nvSpPr>
          <p:spPr>
            <a:xfrm>
              <a:off x="1375055" y="1351280"/>
              <a:ext cx="0" cy="11430"/>
            </a:xfrm>
            <a:custGeom>
              <a:avLst/>
              <a:gdLst/>
              <a:ahLst/>
              <a:cxnLst/>
              <a:rect l="0" t="0" r="0" b="0"/>
              <a:pathLst>
                <a:path h="11430">
                  <a:moveTo>
                    <a:pt x="0" y="0"/>
                  </a:moveTo>
                  <a:lnTo>
                    <a:pt x="0" y="1143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18" name="Shape 27456"/>
            <p:cNvSpPr/>
            <p:nvPr/>
          </p:nvSpPr>
          <p:spPr>
            <a:xfrm>
              <a:off x="1375055" y="1375410"/>
              <a:ext cx="0" cy="11430"/>
            </a:xfrm>
            <a:custGeom>
              <a:avLst/>
              <a:gdLst/>
              <a:ahLst/>
              <a:cxnLst/>
              <a:rect l="0" t="0" r="0" b="0"/>
              <a:pathLst>
                <a:path h="11430">
                  <a:moveTo>
                    <a:pt x="0" y="0"/>
                  </a:moveTo>
                  <a:lnTo>
                    <a:pt x="0" y="1143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19" name="Shape 27457"/>
            <p:cNvSpPr/>
            <p:nvPr/>
          </p:nvSpPr>
          <p:spPr>
            <a:xfrm>
              <a:off x="1375055" y="1399540"/>
              <a:ext cx="0" cy="11430"/>
            </a:xfrm>
            <a:custGeom>
              <a:avLst/>
              <a:gdLst/>
              <a:ahLst/>
              <a:cxnLst/>
              <a:rect l="0" t="0" r="0" b="0"/>
              <a:pathLst>
                <a:path h="11430">
                  <a:moveTo>
                    <a:pt x="0" y="0"/>
                  </a:moveTo>
                  <a:lnTo>
                    <a:pt x="0" y="1143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20" name="Shape 27458"/>
            <p:cNvSpPr/>
            <p:nvPr/>
          </p:nvSpPr>
          <p:spPr>
            <a:xfrm>
              <a:off x="1375055" y="1423670"/>
              <a:ext cx="0" cy="11430"/>
            </a:xfrm>
            <a:custGeom>
              <a:avLst/>
              <a:gdLst/>
              <a:ahLst/>
              <a:cxnLst/>
              <a:rect l="0" t="0" r="0" b="0"/>
              <a:pathLst>
                <a:path h="11430">
                  <a:moveTo>
                    <a:pt x="0" y="0"/>
                  </a:moveTo>
                  <a:lnTo>
                    <a:pt x="0" y="1143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21" name="Shape 27459"/>
            <p:cNvSpPr/>
            <p:nvPr/>
          </p:nvSpPr>
          <p:spPr>
            <a:xfrm>
              <a:off x="1375055" y="1447800"/>
              <a:ext cx="0" cy="11430"/>
            </a:xfrm>
            <a:custGeom>
              <a:avLst/>
              <a:gdLst/>
              <a:ahLst/>
              <a:cxnLst/>
              <a:rect l="0" t="0" r="0" b="0"/>
              <a:pathLst>
                <a:path h="11430">
                  <a:moveTo>
                    <a:pt x="0" y="0"/>
                  </a:moveTo>
                  <a:lnTo>
                    <a:pt x="0" y="1143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22" name="Shape 27460"/>
            <p:cNvSpPr/>
            <p:nvPr/>
          </p:nvSpPr>
          <p:spPr>
            <a:xfrm>
              <a:off x="1375055" y="1471930"/>
              <a:ext cx="0" cy="11430"/>
            </a:xfrm>
            <a:custGeom>
              <a:avLst/>
              <a:gdLst/>
              <a:ahLst/>
              <a:cxnLst/>
              <a:rect l="0" t="0" r="0" b="0"/>
              <a:pathLst>
                <a:path h="11430">
                  <a:moveTo>
                    <a:pt x="0" y="0"/>
                  </a:moveTo>
                  <a:lnTo>
                    <a:pt x="0" y="1143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23" name="Shape 27461"/>
            <p:cNvSpPr/>
            <p:nvPr/>
          </p:nvSpPr>
          <p:spPr>
            <a:xfrm>
              <a:off x="1375055" y="1496060"/>
              <a:ext cx="0" cy="11430"/>
            </a:xfrm>
            <a:custGeom>
              <a:avLst/>
              <a:gdLst/>
              <a:ahLst/>
              <a:cxnLst/>
              <a:rect l="0" t="0" r="0" b="0"/>
              <a:pathLst>
                <a:path h="11430">
                  <a:moveTo>
                    <a:pt x="0" y="0"/>
                  </a:moveTo>
                  <a:lnTo>
                    <a:pt x="0" y="1143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24" name="Shape 27462"/>
            <p:cNvSpPr/>
            <p:nvPr/>
          </p:nvSpPr>
          <p:spPr>
            <a:xfrm>
              <a:off x="1375055" y="1520190"/>
              <a:ext cx="0" cy="11430"/>
            </a:xfrm>
            <a:custGeom>
              <a:avLst/>
              <a:gdLst/>
              <a:ahLst/>
              <a:cxnLst/>
              <a:rect l="0" t="0" r="0" b="0"/>
              <a:pathLst>
                <a:path h="11430">
                  <a:moveTo>
                    <a:pt x="0" y="0"/>
                  </a:moveTo>
                  <a:lnTo>
                    <a:pt x="0" y="1143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25" name="Shape 27463"/>
            <p:cNvSpPr/>
            <p:nvPr/>
          </p:nvSpPr>
          <p:spPr>
            <a:xfrm>
              <a:off x="1375055" y="1544320"/>
              <a:ext cx="0" cy="11430"/>
            </a:xfrm>
            <a:custGeom>
              <a:avLst/>
              <a:gdLst/>
              <a:ahLst/>
              <a:cxnLst/>
              <a:rect l="0" t="0" r="0" b="0"/>
              <a:pathLst>
                <a:path h="11430">
                  <a:moveTo>
                    <a:pt x="0" y="0"/>
                  </a:moveTo>
                  <a:lnTo>
                    <a:pt x="0" y="1143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26" name="Shape 27464"/>
            <p:cNvSpPr/>
            <p:nvPr/>
          </p:nvSpPr>
          <p:spPr>
            <a:xfrm>
              <a:off x="1375055" y="1568450"/>
              <a:ext cx="0" cy="11430"/>
            </a:xfrm>
            <a:custGeom>
              <a:avLst/>
              <a:gdLst/>
              <a:ahLst/>
              <a:cxnLst/>
              <a:rect l="0" t="0" r="0" b="0"/>
              <a:pathLst>
                <a:path h="11430">
                  <a:moveTo>
                    <a:pt x="0" y="0"/>
                  </a:moveTo>
                  <a:lnTo>
                    <a:pt x="0" y="1143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27" name="Shape 27465"/>
            <p:cNvSpPr/>
            <p:nvPr/>
          </p:nvSpPr>
          <p:spPr>
            <a:xfrm>
              <a:off x="1375055" y="1592580"/>
              <a:ext cx="0" cy="11430"/>
            </a:xfrm>
            <a:custGeom>
              <a:avLst/>
              <a:gdLst/>
              <a:ahLst/>
              <a:cxnLst/>
              <a:rect l="0" t="0" r="0" b="0"/>
              <a:pathLst>
                <a:path h="11430">
                  <a:moveTo>
                    <a:pt x="0" y="0"/>
                  </a:moveTo>
                  <a:lnTo>
                    <a:pt x="0" y="1143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28" name="Shape 27466"/>
            <p:cNvSpPr/>
            <p:nvPr/>
          </p:nvSpPr>
          <p:spPr>
            <a:xfrm>
              <a:off x="1375055" y="1616710"/>
              <a:ext cx="0" cy="11430"/>
            </a:xfrm>
            <a:custGeom>
              <a:avLst/>
              <a:gdLst/>
              <a:ahLst/>
              <a:cxnLst/>
              <a:rect l="0" t="0" r="0" b="0"/>
              <a:pathLst>
                <a:path h="11430">
                  <a:moveTo>
                    <a:pt x="0" y="0"/>
                  </a:moveTo>
                  <a:lnTo>
                    <a:pt x="0" y="1143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29" name="Shape 27467"/>
            <p:cNvSpPr/>
            <p:nvPr/>
          </p:nvSpPr>
          <p:spPr>
            <a:xfrm>
              <a:off x="1375055" y="1640840"/>
              <a:ext cx="0" cy="11430"/>
            </a:xfrm>
            <a:custGeom>
              <a:avLst/>
              <a:gdLst/>
              <a:ahLst/>
              <a:cxnLst/>
              <a:rect l="0" t="0" r="0" b="0"/>
              <a:pathLst>
                <a:path h="11430">
                  <a:moveTo>
                    <a:pt x="0" y="0"/>
                  </a:moveTo>
                  <a:lnTo>
                    <a:pt x="0" y="1143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30" name="Shape 27468"/>
            <p:cNvSpPr/>
            <p:nvPr/>
          </p:nvSpPr>
          <p:spPr>
            <a:xfrm>
              <a:off x="1375055" y="1664970"/>
              <a:ext cx="0" cy="11430"/>
            </a:xfrm>
            <a:custGeom>
              <a:avLst/>
              <a:gdLst/>
              <a:ahLst/>
              <a:cxnLst/>
              <a:rect l="0" t="0" r="0" b="0"/>
              <a:pathLst>
                <a:path h="11430">
                  <a:moveTo>
                    <a:pt x="0" y="0"/>
                  </a:moveTo>
                  <a:lnTo>
                    <a:pt x="0" y="1143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31" name="Shape 27469"/>
            <p:cNvSpPr/>
            <p:nvPr/>
          </p:nvSpPr>
          <p:spPr>
            <a:xfrm>
              <a:off x="1375055" y="1689100"/>
              <a:ext cx="0" cy="11430"/>
            </a:xfrm>
            <a:custGeom>
              <a:avLst/>
              <a:gdLst/>
              <a:ahLst/>
              <a:cxnLst/>
              <a:rect l="0" t="0" r="0" b="0"/>
              <a:pathLst>
                <a:path h="11430">
                  <a:moveTo>
                    <a:pt x="0" y="0"/>
                  </a:moveTo>
                  <a:lnTo>
                    <a:pt x="0" y="1143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32" name="Shape 27470"/>
            <p:cNvSpPr/>
            <p:nvPr/>
          </p:nvSpPr>
          <p:spPr>
            <a:xfrm>
              <a:off x="1375055" y="1713230"/>
              <a:ext cx="0" cy="11430"/>
            </a:xfrm>
            <a:custGeom>
              <a:avLst/>
              <a:gdLst/>
              <a:ahLst/>
              <a:cxnLst/>
              <a:rect l="0" t="0" r="0" b="0"/>
              <a:pathLst>
                <a:path h="11430">
                  <a:moveTo>
                    <a:pt x="0" y="0"/>
                  </a:moveTo>
                  <a:lnTo>
                    <a:pt x="0" y="1143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33" name="Rectangle 27471"/>
            <p:cNvSpPr/>
            <p:nvPr/>
          </p:nvSpPr>
          <p:spPr>
            <a:xfrm>
              <a:off x="529234" y="1975205"/>
              <a:ext cx="1773420" cy="15485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1200" b="1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Ore</a:t>
              </a:r>
              <a:r>
                <a:rPr lang="it-IT" sz="1200" b="1" spc="15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1200" b="1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</a:t>
              </a:r>
              <a:r>
                <a:rPr lang="it-IT" sz="1200" b="1" spc="15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1200" b="1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tempo</a:t>
              </a:r>
              <a:r>
                <a:rPr lang="it-IT" sz="1200" b="1" spc="15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1200" b="1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libero</a:t>
              </a:r>
              <a:r>
                <a:rPr lang="it-IT" sz="1200" b="1" spc="15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1200" b="1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</a:t>
              </a:r>
              <a:r>
                <a:rPr lang="it-IT" sz="1200" b="1" spc="5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1200" b="1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Angela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4" name="Rectangle 27472"/>
            <p:cNvSpPr/>
            <p:nvPr/>
          </p:nvSpPr>
          <p:spPr>
            <a:xfrm>
              <a:off x="331114" y="1813078"/>
              <a:ext cx="63257" cy="13550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1200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5" name="Rectangle 27473"/>
            <p:cNvSpPr/>
            <p:nvPr/>
          </p:nvSpPr>
          <p:spPr>
            <a:xfrm>
              <a:off x="1345844" y="1813078"/>
              <a:ext cx="125804" cy="13550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1200" spc="-5" dirty="0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16</a:t>
              </a:r>
              <a:endParaRPr lang="it-IT" sz="10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6" name="Rectangle 27474"/>
            <p:cNvSpPr/>
            <p:nvPr/>
          </p:nvSpPr>
          <p:spPr>
            <a:xfrm>
              <a:off x="207925" y="477037"/>
              <a:ext cx="63257" cy="13550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1200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9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7" name="Rectangle 27475"/>
            <p:cNvSpPr/>
            <p:nvPr/>
          </p:nvSpPr>
          <p:spPr>
            <a:xfrm>
              <a:off x="1870355" y="1813078"/>
              <a:ext cx="125804" cy="13550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1200" spc="-5" dirty="0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24</a:t>
              </a:r>
              <a:endParaRPr lang="it-IT" sz="10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8" name="Rectangle 27476"/>
            <p:cNvSpPr/>
            <p:nvPr/>
          </p:nvSpPr>
          <p:spPr>
            <a:xfrm>
              <a:off x="207925" y="112547"/>
              <a:ext cx="127341" cy="13550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1200" spc="5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12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9" name="Shape 27477"/>
            <p:cNvSpPr/>
            <p:nvPr/>
          </p:nvSpPr>
          <p:spPr>
            <a:xfrm>
              <a:off x="348894" y="530860"/>
              <a:ext cx="11430" cy="0"/>
            </a:xfrm>
            <a:custGeom>
              <a:avLst/>
              <a:gdLst/>
              <a:ahLst/>
              <a:cxnLst/>
              <a:rect l="0" t="0" r="0" b="0"/>
              <a:pathLst>
                <a:path w="11430">
                  <a:moveTo>
                    <a:pt x="0" y="0"/>
                  </a:moveTo>
                  <a:lnTo>
                    <a:pt x="11430" y="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40" name="Shape 27478"/>
            <p:cNvSpPr/>
            <p:nvPr/>
          </p:nvSpPr>
          <p:spPr>
            <a:xfrm>
              <a:off x="373025" y="530860"/>
              <a:ext cx="11430" cy="0"/>
            </a:xfrm>
            <a:custGeom>
              <a:avLst/>
              <a:gdLst/>
              <a:ahLst/>
              <a:cxnLst/>
              <a:rect l="0" t="0" r="0" b="0"/>
              <a:pathLst>
                <a:path w="11430">
                  <a:moveTo>
                    <a:pt x="0" y="0"/>
                  </a:moveTo>
                  <a:lnTo>
                    <a:pt x="11430" y="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41" name="Shape 27479"/>
            <p:cNvSpPr/>
            <p:nvPr/>
          </p:nvSpPr>
          <p:spPr>
            <a:xfrm>
              <a:off x="397154" y="530860"/>
              <a:ext cx="11430" cy="0"/>
            </a:xfrm>
            <a:custGeom>
              <a:avLst/>
              <a:gdLst/>
              <a:ahLst/>
              <a:cxnLst/>
              <a:rect l="0" t="0" r="0" b="0"/>
              <a:pathLst>
                <a:path w="11430">
                  <a:moveTo>
                    <a:pt x="0" y="0"/>
                  </a:moveTo>
                  <a:lnTo>
                    <a:pt x="11430" y="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42" name="Shape 27480"/>
            <p:cNvSpPr/>
            <p:nvPr/>
          </p:nvSpPr>
          <p:spPr>
            <a:xfrm>
              <a:off x="421284" y="530860"/>
              <a:ext cx="11430" cy="0"/>
            </a:xfrm>
            <a:custGeom>
              <a:avLst/>
              <a:gdLst/>
              <a:ahLst/>
              <a:cxnLst/>
              <a:rect l="0" t="0" r="0" b="0"/>
              <a:pathLst>
                <a:path w="11430">
                  <a:moveTo>
                    <a:pt x="0" y="0"/>
                  </a:moveTo>
                  <a:lnTo>
                    <a:pt x="11430" y="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43" name="Shape 27481"/>
            <p:cNvSpPr/>
            <p:nvPr/>
          </p:nvSpPr>
          <p:spPr>
            <a:xfrm>
              <a:off x="445414" y="530860"/>
              <a:ext cx="11430" cy="0"/>
            </a:xfrm>
            <a:custGeom>
              <a:avLst/>
              <a:gdLst/>
              <a:ahLst/>
              <a:cxnLst/>
              <a:rect l="0" t="0" r="0" b="0"/>
              <a:pathLst>
                <a:path w="11430">
                  <a:moveTo>
                    <a:pt x="0" y="0"/>
                  </a:moveTo>
                  <a:lnTo>
                    <a:pt x="11430" y="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44" name="Shape 27482"/>
            <p:cNvSpPr/>
            <p:nvPr/>
          </p:nvSpPr>
          <p:spPr>
            <a:xfrm>
              <a:off x="469544" y="530860"/>
              <a:ext cx="11430" cy="0"/>
            </a:xfrm>
            <a:custGeom>
              <a:avLst/>
              <a:gdLst/>
              <a:ahLst/>
              <a:cxnLst/>
              <a:rect l="0" t="0" r="0" b="0"/>
              <a:pathLst>
                <a:path w="11430">
                  <a:moveTo>
                    <a:pt x="0" y="0"/>
                  </a:moveTo>
                  <a:lnTo>
                    <a:pt x="11430" y="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45" name="Shape 27483"/>
            <p:cNvSpPr/>
            <p:nvPr/>
          </p:nvSpPr>
          <p:spPr>
            <a:xfrm>
              <a:off x="493675" y="530860"/>
              <a:ext cx="11430" cy="0"/>
            </a:xfrm>
            <a:custGeom>
              <a:avLst/>
              <a:gdLst/>
              <a:ahLst/>
              <a:cxnLst/>
              <a:rect l="0" t="0" r="0" b="0"/>
              <a:pathLst>
                <a:path w="11430">
                  <a:moveTo>
                    <a:pt x="0" y="0"/>
                  </a:moveTo>
                  <a:lnTo>
                    <a:pt x="11430" y="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46" name="Shape 27484"/>
            <p:cNvSpPr/>
            <p:nvPr/>
          </p:nvSpPr>
          <p:spPr>
            <a:xfrm>
              <a:off x="517804" y="530860"/>
              <a:ext cx="11430" cy="0"/>
            </a:xfrm>
            <a:custGeom>
              <a:avLst/>
              <a:gdLst/>
              <a:ahLst/>
              <a:cxnLst/>
              <a:rect l="0" t="0" r="0" b="0"/>
              <a:pathLst>
                <a:path w="11430">
                  <a:moveTo>
                    <a:pt x="0" y="0"/>
                  </a:moveTo>
                  <a:lnTo>
                    <a:pt x="11430" y="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47" name="Shape 27485"/>
            <p:cNvSpPr/>
            <p:nvPr/>
          </p:nvSpPr>
          <p:spPr>
            <a:xfrm>
              <a:off x="541934" y="530860"/>
              <a:ext cx="11430" cy="0"/>
            </a:xfrm>
            <a:custGeom>
              <a:avLst/>
              <a:gdLst/>
              <a:ahLst/>
              <a:cxnLst/>
              <a:rect l="0" t="0" r="0" b="0"/>
              <a:pathLst>
                <a:path w="11430">
                  <a:moveTo>
                    <a:pt x="0" y="0"/>
                  </a:moveTo>
                  <a:lnTo>
                    <a:pt x="11430" y="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48" name="Shape 27486"/>
            <p:cNvSpPr/>
            <p:nvPr/>
          </p:nvSpPr>
          <p:spPr>
            <a:xfrm>
              <a:off x="566064" y="530860"/>
              <a:ext cx="11430" cy="0"/>
            </a:xfrm>
            <a:custGeom>
              <a:avLst/>
              <a:gdLst/>
              <a:ahLst/>
              <a:cxnLst/>
              <a:rect l="0" t="0" r="0" b="0"/>
              <a:pathLst>
                <a:path w="11430">
                  <a:moveTo>
                    <a:pt x="0" y="0"/>
                  </a:moveTo>
                  <a:lnTo>
                    <a:pt x="11430" y="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49" name="Shape 27487"/>
            <p:cNvSpPr/>
            <p:nvPr/>
          </p:nvSpPr>
          <p:spPr>
            <a:xfrm>
              <a:off x="590194" y="530860"/>
              <a:ext cx="11430" cy="0"/>
            </a:xfrm>
            <a:custGeom>
              <a:avLst/>
              <a:gdLst/>
              <a:ahLst/>
              <a:cxnLst/>
              <a:rect l="0" t="0" r="0" b="0"/>
              <a:pathLst>
                <a:path w="11430">
                  <a:moveTo>
                    <a:pt x="0" y="0"/>
                  </a:moveTo>
                  <a:lnTo>
                    <a:pt x="11430" y="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50" name="Shape 27488"/>
            <p:cNvSpPr/>
            <p:nvPr/>
          </p:nvSpPr>
          <p:spPr>
            <a:xfrm>
              <a:off x="614325" y="530860"/>
              <a:ext cx="11430" cy="0"/>
            </a:xfrm>
            <a:custGeom>
              <a:avLst/>
              <a:gdLst/>
              <a:ahLst/>
              <a:cxnLst/>
              <a:rect l="0" t="0" r="0" b="0"/>
              <a:pathLst>
                <a:path w="11430">
                  <a:moveTo>
                    <a:pt x="0" y="0"/>
                  </a:moveTo>
                  <a:lnTo>
                    <a:pt x="11430" y="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51" name="Shape 27489"/>
            <p:cNvSpPr/>
            <p:nvPr/>
          </p:nvSpPr>
          <p:spPr>
            <a:xfrm>
              <a:off x="638454" y="530860"/>
              <a:ext cx="11430" cy="0"/>
            </a:xfrm>
            <a:custGeom>
              <a:avLst/>
              <a:gdLst/>
              <a:ahLst/>
              <a:cxnLst/>
              <a:rect l="0" t="0" r="0" b="0"/>
              <a:pathLst>
                <a:path w="11430">
                  <a:moveTo>
                    <a:pt x="0" y="0"/>
                  </a:moveTo>
                  <a:lnTo>
                    <a:pt x="11430" y="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52" name="Shape 27490"/>
            <p:cNvSpPr/>
            <p:nvPr/>
          </p:nvSpPr>
          <p:spPr>
            <a:xfrm>
              <a:off x="662584" y="530860"/>
              <a:ext cx="11430" cy="0"/>
            </a:xfrm>
            <a:custGeom>
              <a:avLst/>
              <a:gdLst/>
              <a:ahLst/>
              <a:cxnLst/>
              <a:rect l="0" t="0" r="0" b="0"/>
              <a:pathLst>
                <a:path w="11430">
                  <a:moveTo>
                    <a:pt x="0" y="0"/>
                  </a:moveTo>
                  <a:lnTo>
                    <a:pt x="11430" y="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53" name="Shape 27491"/>
            <p:cNvSpPr/>
            <p:nvPr/>
          </p:nvSpPr>
          <p:spPr>
            <a:xfrm>
              <a:off x="686714" y="530860"/>
              <a:ext cx="11430" cy="0"/>
            </a:xfrm>
            <a:custGeom>
              <a:avLst/>
              <a:gdLst/>
              <a:ahLst/>
              <a:cxnLst/>
              <a:rect l="0" t="0" r="0" b="0"/>
              <a:pathLst>
                <a:path w="11430">
                  <a:moveTo>
                    <a:pt x="0" y="0"/>
                  </a:moveTo>
                  <a:lnTo>
                    <a:pt x="11430" y="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54" name="Shape 27492"/>
            <p:cNvSpPr/>
            <p:nvPr/>
          </p:nvSpPr>
          <p:spPr>
            <a:xfrm>
              <a:off x="710844" y="530860"/>
              <a:ext cx="11430" cy="0"/>
            </a:xfrm>
            <a:custGeom>
              <a:avLst/>
              <a:gdLst/>
              <a:ahLst/>
              <a:cxnLst/>
              <a:rect l="0" t="0" r="0" b="0"/>
              <a:pathLst>
                <a:path w="11430">
                  <a:moveTo>
                    <a:pt x="0" y="0"/>
                  </a:moveTo>
                  <a:lnTo>
                    <a:pt x="11430" y="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55" name="Shape 27493"/>
            <p:cNvSpPr/>
            <p:nvPr/>
          </p:nvSpPr>
          <p:spPr>
            <a:xfrm>
              <a:off x="734975" y="530860"/>
              <a:ext cx="11430" cy="0"/>
            </a:xfrm>
            <a:custGeom>
              <a:avLst/>
              <a:gdLst/>
              <a:ahLst/>
              <a:cxnLst/>
              <a:rect l="0" t="0" r="0" b="0"/>
              <a:pathLst>
                <a:path w="11430">
                  <a:moveTo>
                    <a:pt x="0" y="0"/>
                  </a:moveTo>
                  <a:lnTo>
                    <a:pt x="11430" y="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56" name="Shape 27494"/>
            <p:cNvSpPr/>
            <p:nvPr/>
          </p:nvSpPr>
          <p:spPr>
            <a:xfrm>
              <a:off x="759104" y="530860"/>
              <a:ext cx="11430" cy="0"/>
            </a:xfrm>
            <a:custGeom>
              <a:avLst/>
              <a:gdLst/>
              <a:ahLst/>
              <a:cxnLst/>
              <a:rect l="0" t="0" r="0" b="0"/>
              <a:pathLst>
                <a:path w="11430">
                  <a:moveTo>
                    <a:pt x="0" y="0"/>
                  </a:moveTo>
                  <a:lnTo>
                    <a:pt x="11430" y="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57" name="Shape 27495"/>
            <p:cNvSpPr/>
            <p:nvPr/>
          </p:nvSpPr>
          <p:spPr>
            <a:xfrm>
              <a:off x="783234" y="530860"/>
              <a:ext cx="11430" cy="0"/>
            </a:xfrm>
            <a:custGeom>
              <a:avLst/>
              <a:gdLst/>
              <a:ahLst/>
              <a:cxnLst/>
              <a:rect l="0" t="0" r="0" b="0"/>
              <a:pathLst>
                <a:path w="11430">
                  <a:moveTo>
                    <a:pt x="0" y="0"/>
                  </a:moveTo>
                  <a:lnTo>
                    <a:pt x="11430" y="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58" name="Shape 27496"/>
            <p:cNvSpPr/>
            <p:nvPr/>
          </p:nvSpPr>
          <p:spPr>
            <a:xfrm>
              <a:off x="807364" y="530860"/>
              <a:ext cx="11430" cy="0"/>
            </a:xfrm>
            <a:custGeom>
              <a:avLst/>
              <a:gdLst/>
              <a:ahLst/>
              <a:cxnLst/>
              <a:rect l="0" t="0" r="0" b="0"/>
              <a:pathLst>
                <a:path w="11430">
                  <a:moveTo>
                    <a:pt x="0" y="0"/>
                  </a:moveTo>
                  <a:lnTo>
                    <a:pt x="11430" y="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59" name="Shape 27497"/>
            <p:cNvSpPr/>
            <p:nvPr/>
          </p:nvSpPr>
          <p:spPr>
            <a:xfrm>
              <a:off x="830225" y="530860"/>
              <a:ext cx="12700" cy="0"/>
            </a:xfrm>
            <a:custGeom>
              <a:avLst/>
              <a:gdLst/>
              <a:ahLst/>
              <a:cxnLst/>
              <a:rect l="0" t="0" r="0" b="0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60" name="Shape 27498"/>
            <p:cNvSpPr/>
            <p:nvPr/>
          </p:nvSpPr>
          <p:spPr>
            <a:xfrm>
              <a:off x="854354" y="530860"/>
              <a:ext cx="12700" cy="0"/>
            </a:xfrm>
            <a:custGeom>
              <a:avLst/>
              <a:gdLst/>
              <a:ahLst/>
              <a:cxnLst/>
              <a:rect l="0" t="0" r="0" b="0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61" name="Shape 27499"/>
            <p:cNvSpPr/>
            <p:nvPr/>
          </p:nvSpPr>
          <p:spPr>
            <a:xfrm>
              <a:off x="878484" y="530860"/>
              <a:ext cx="12700" cy="0"/>
            </a:xfrm>
            <a:custGeom>
              <a:avLst/>
              <a:gdLst/>
              <a:ahLst/>
              <a:cxnLst/>
              <a:rect l="0" t="0" r="0" b="0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62" name="Shape 27500"/>
            <p:cNvSpPr/>
            <p:nvPr/>
          </p:nvSpPr>
          <p:spPr>
            <a:xfrm>
              <a:off x="902614" y="530860"/>
              <a:ext cx="12700" cy="0"/>
            </a:xfrm>
            <a:custGeom>
              <a:avLst/>
              <a:gdLst/>
              <a:ahLst/>
              <a:cxnLst/>
              <a:rect l="0" t="0" r="0" b="0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63" name="Shape 27501"/>
            <p:cNvSpPr/>
            <p:nvPr/>
          </p:nvSpPr>
          <p:spPr>
            <a:xfrm>
              <a:off x="926744" y="530860"/>
              <a:ext cx="12700" cy="0"/>
            </a:xfrm>
            <a:custGeom>
              <a:avLst/>
              <a:gdLst/>
              <a:ahLst/>
              <a:cxnLst/>
              <a:rect l="0" t="0" r="0" b="0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64" name="Shape 27502"/>
            <p:cNvSpPr/>
            <p:nvPr/>
          </p:nvSpPr>
          <p:spPr>
            <a:xfrm>
              <a:off x="950875" y="530860"/>
              <a:ext cx="12700" cy="0"/>
            </a:xfrm>
            <a:custGeom>
              <a:avLst/>
              <a:gdLst/>
              <a:ahLst/>
              <a:cxnLst/>
              <a:rect l="0" t="0" r="0" b="0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65" name="Shape 27503"/>
            <p:cNvSpPr/>
            <p:nvPr/>
          </p:nvSpPr>
          <p:spPr>
            <a:xfrm>
              <a:off x="975004" y="530860"/>
              <a:ext cx="12700" cy="0"/>
            </a:xfrm>
            <a:custGeom>
              <a:avLst/>
              <a:gdLst/>
              <a:ahLst/>
              <a:cxnLst/>
              <a:rect l="0" t="0" r="0" b="0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66" name="Shape 27504"/>
            <p:cNvSpPr/>
            <p:nvPr/>
          </p:nvSpPr>
          <p:spPr>
            <a:xfrm>
              <a:off x="999134" y="530860"/>
              <a:ext cx="12700" cy="0"/>
            </a:xfrm>
            <a:custGeom>
              <a:avLst/>
              <a:gdLst/>
              <a:ahLst/>
              <a:cxnLst/>
              <a:rect l="0" t="0" r="0" b="0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67" name="Shape 27505"/>
            <p:cNvSpPr/>
            <p:nvPr/>
          </p:nvSpPr>
          <p:spPr>
            <a:xfrm>
              <a:off x="1023265" y="530860"/>
              <a:ext cx="12700" cy="0"/>
            </a:xfrm>
            <a:custGeom>
              <a:avLst/>
              <a:gdLst/>
              <a:ahLst/>
              <a:cxnLst/>
              <a:rect l="0" t="0" r="0" b="0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68" name="Shape 27506"/>
            <p:cNvSpPr/>
            <p:nvPr/>
          </p:nvSpPr>
          <p:spPr>
            <a:xfrm>
              <a:off x="1047394" y="530860"/>
              <a:ext cx="12700" cy="0"/>
            </a:xfrm>
            <a:custGeom>
              <a:avLst/>
              <a:gdLst/>
              <a:ahLst/>
              <a:cxnLst/>
              <a:rect l="0" t="0" r="0" b="0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69" name="Shape 27507"/>
            <p:cNvSpPr/>
            <p:nvPr/>
          </p:nvSpPr>
          <p:spPr>
            <a:xfrm>
              <a:off x="1071524" y="530860"/>
              <a:ext cx="12700" cy="0"/>
            </a:xfrm>
            <a:custGeom>
              <a:avLst/>
              <a:gdLst/>
              <a:ahLst/>
              <a:cxnLst/>
              <a:rect l="0" t="0" r="0" b="0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70" name="Shape 27508"/>
            <p:cNvSpPr/>
            <p:nvPr/>
          </p:nvSpPr>
          <p:spPr>
            <a:xfrm>
              <a:off x="1095655" y="530860"/>
              <a:ext cx="12700" cy="0"/>
            </a:xfrm>
            <a:custGeom>
              <a:avLst/>
              <a:gdLst/>
              <a:ahLst/>
              <a:cxnLst/>
              <a:rect l="0" t="0" r="0" b="0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71" name="Shape 27509"/>
            <p:cNvSpPr/>
            <p:nvPr/>
          </p:nvSpPr>
          <p:spPr>
            <a:xfrm>
              <a:off x="1119784" y="530860"/>
              <a:ext cx="12700" cy="0"/>
            </a:xfrm>
            <a:custGeom>
              <a:avLst/>
              <a:gdLst/>
              <a:ahLst/>
              <a:cxnLst/>
              <a:rect l="0" t="0" r="0" b="0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72" name="Shape 27510"/>
            <p:cNvSpPr/>
            <p:nvPr/>
          </p:nvSpPr>
          <p:spPr>
            <a:xfrm>
              <a:off x="1143915" y="530860"/>
              <a:ext cx="12700" cy="0"/>
            </a:xfrm>
            <a:custGeom>
              <a:avLst/>
              <a:gdLst/>
              <a:ahLst/>
              <a:cxnLst/>
              <a:rect l="0" t="0" r="0" b="0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73" name="Shape 27511"/>
            <p:cNvSpPr/>
            <p:nvPr/>
          </p:nvSpPr>
          <p:spPr>
            <a:xfrm>
              <a:off x="1168044" y="530860"/>
              <a:ext cx="12700" cy="0"/>
            </a:xfrm>
            <a:custGeom>
              <a:avLst/>
              <a:gdLst/>
              <a:ahLst/>
              <a:cxnLst/>
              <a:rect l="0" t="0" r="0" b="0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74" name="Shape 27512"/>
            <p:cNvSpPr/>
            <p:nvPr/>
          </p:nvSpPr>
          <p:spPr>
            <a:xfrm>
              <a:off x="1192174" y="530860"/>
              <a:ext cx="12700" cy="0"/>
            </a:xfrm>
            <a:custGeom>
              <a:avLst/>
              <a:gdLst/>
              <a:ahLst/>
              <a:cxnLst/>
              <a:rect l="0" t="0" r="0" b="0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75" name="Shape 27513"/>
            <p:cNvSpPr/>
            <p:nvPr/>
          </p:nvSpPr>
          <p:spPr>
            <a:xfrm>
              <a:off x="1216305" y="530860"/>
              <a:ext cx="12700" cy="0"/>
            </a:xfrm>
            <a:custGeom>
              <a:avLst/>
              <a:gdLst/>
              <a:ahLst/>
              <a:cxnLst/>
              <a:rect l="0" t="0" r="0" b="0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76" name="Shape 27514"/>
            <p:cNvSpPr/>
            <p:nvPr/>
          </p:nvSpPr>
          <p:spPr>
            <a:xfrm>
              <a:off x="1240434" y="530860"/>
              <a:ext cx="12700" cy="0"/>
            </a:xfrm>
            <a:custGeom>
              <a:avLst/>
              <a:gdLst/>
              <a:ahLst/>
              <a:cxnLst/>
              <a:rect l="0" t="0" r="0" b="0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77" name="Shape 27515"/>
            <p:cNvSpPr/>
            <p:nvPr/>
          </p:nvSpPr>
          <p:spPr>
            <a:xfrm>
              <a:off x="1264565" y="530860"/>
              <a:ext cx="12700" cy="0"/>
            </a:xfrm>
            <a:custGeom>
              <a:avLst/>
              <a:gdLst/>
              <a:ahLst/>
              <a:cxnLst/>
              <a:rect l="0" t="0" r="0" b="0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78" name="Shape 27516"/>
            <p:cNvSpPr/>
            <p:nvPr/>
          </p:nvSpPr>
          <p:spPr>
            <a:xfrm>
              <a:off x="1288694" y="530860"/>
              <a:ext cx="12700" cy="0"/>
            </a:xfrm>
            <a:custGeom>
              <a:avLst/>
              <a:gdLst/>
              <a:ahLst/>
              <a:cxnLst/>
              <a:rect l="0" t="0" r="0" b="0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79" name="Shape 27517"/>
            <p:cNvSpPr/>
            <p:nvPr/>
          </p:nvSpPr>
          <p:spPr>
            <a:xfrm>
              <a:off x="1312824" y="530860"/>
              <a:ext cx="12700" cy="0"/>
            </a:xfrm>
            <a:custGeom>
              <a:avLst/>
              <a:gdLst/>
              <a:ahLst/>
              <a:cxnLst/>
              <a:rect l="0" t="0" r="0" b="0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80" name="Shape 27518"/>
            <p:cNvSpPr/>
            <p:nvPr/>
          </p:nvSpPr>
          <p:spPr>
            <a:xfrm>
              <a:off x="1336955" y="530860"/>
              <a:ext cx="12700" cy="0"/>
            </a:xfrm>
            <a:custGeom>
              <a:avLst/>
              <a:gdLst/>
              <a:ahLst/>
              <a:cxnLst/>
              <a:rect l="0" t="0" r="0" b="0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81" name="Shape 27519"/>
            <p:cNvSpPr/>
            <p:nvPr/>
          </p:nvSpPr>
          <p:spPr>
            <a:xfrm>
              <a:off x="1361084" y="530860"/>
              <a:ext cx="12700" cy="0"/>
            </a:xfrm>
            <a:custGeom>
              <a:avLst/>
              <a:gdLst/>
              <a:ahLst/>
              <a:cxnLst/>
              <a:rect l="0" t="0" r="0" b="0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82" name="Shape 27520"/>
            <p:cNvSpPr/>
            <p:nvPr/>
          </p:nvSpPr>
          <p:spPr>
            <a:xfrm>
              <a:off x="1361084" y="516890"/>
              <a:ext cx="29210" cy="29210"/>
            </a:xfrm>
            <a:custGeom>
              <a:avLst/>
              <a:gdLst/>
              <a:ahLst/>
              <a:cxnLst/>
              <a:rect l="0" t="0" r="0" b="0"/>
              <a:pathLst>
                <a:path w="29210" h="29210">
                  <a:moveTo>
                    <a:pt x="13970" y="0"/>
                  </a:moveTo>
                  <a:cubicBezTo>
                    <a:pt x="22860" y="0"/>
                    <a:pt x="29210" y="6350"/>
                    <a:pt x="29210" y="13970"/>
                  </a:cubicBezTo>
                  <a:cubicBezTo>
                    <a:pt x="29210" y="22860"/>
                    <a:pt x="22860" y="29210"/>
                    <a:pt x="13970" y="29210"/>
                  </a:cubicBezTo>
                  <a:cubicBezTo>
                    <a:pt x="6350" y="29210"/>
                    <a:pt x="0" y="22860"/>
                    <a:pt x="0" y="13970"/>
                  </a:cubicBezTo>
                  <a:cubicBezTo>
                    <a:pt x="0" y="6350"/>
                    <a:pt x="6350" y="0"/>
                    <a:pt x="1397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31F2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83" name="Rectangle 27521"/>
            <p:cNvSpPr/>
            <p:nvPr/>
          </p:nvSpPr>
          <p:spPr>
            <a:xfrm>
              <a:off x="207925" y="1689888"/>
              <a:ext cx="63257" cy="13550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1200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4" name="Rectangle 27522"/>
            <p:cNvSpPr/>
            <p:nvPr/>
          </p:nvSpPr>
          <p:spPr>
            <a:xfrm>
              <a:off x="1279805" y="566788"/>
              <a:ext cx="67961" cy="12582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1200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5" name="Rectangle 27523"/>
            <p:cNvSpPr/>
            <p:nvPr/>
          </p:nvSpPr>
          <p:spPr>
            <a:xfrm>
              <a:off x="1961794" y="1429119"/>
              <a:ext cx="1229335" cy="12582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1200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Frontiera</a:t>
              </a:r>
              <a:r>
                <a:rPr lang="it-IT" sz="1200" spc="10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1200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delle</a:t>
              </a:r>
              <a:r>
                <a:rPr lang="it-IT" sz="1200" spc="10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1200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possibilità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6" name="Rectangle 27524"/>
            <p:cNvSpPr/>
            <p:nvPr/>
          </p:nvSpPr>
          <p:spPr>
            <a:xfrm>
              <a:off x="1961794" y="1523099"/>
              <a:ext cx="982963" cy="12582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1200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produttive</a:t>
              </a:r>
              <a:r>
                <a:rPr lang="it-IT" sz="1200" spc="10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1200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 Angela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7" name="Rectangle 27525"/>
            <p:cNvSpPr/>
            <p:nvPr/>
          </p:nvSpPr>
          <p:spPr>
            <a:xfrm>
              <a:off x="1949094" y="650609"/>
              <a:ext cx="1004922" cy="12582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1200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Curve</a:t>
              </a:r>
              <a:r>
                <a:rPr lang="it-IT" sz="1200" spc="10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1200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</a:t>
              </a:r>
              <a:r>
                <a:rPr lang="it-IT" sz="1200" spc="10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1200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indiferenna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8" name="Shape 27526"/>
            <p:cNvSpPr/>
            <p:nvPr/>
          </p:nvSpPr>
          <p:spPr>
            <a:xfrm>
              <a:off x="1155344" y="0"/>
              <a:ext cx="767080" cy="652780"/>
            </a:xfrm>
            <a:custGeom>
              <a:avLst/>
              <a:gdLst/>
              <a:ahLst/>
              <a:cxnLst/>
              <a:rect l="0" t="0" r="0" b="0"/>
              <a:pathLst>
                <a:path w="767080" h="652780">
                  <a:moveTo>
                    <a:pt x="0" y="0"/>
                  </a:moveTo>
                  <a:cubicBezTo>
                    <a:pt x="0" y="0"/>
                    <a:pt x="259080" y="546100"/>
                    <a:pt x="767080" y="652780"/>
                  </a:cubicBezTo>
                </a:path>
              </a:pathLst>
            </a:custGeom>
            <a:ln w="6110" cap="flat">
              <a:miter lim="100000"/>
            </a:ln>
          </p:spPr>
          <p:style>
            <a:lnRef idx="1">
              <a:srgbClr val="3A53A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89" name="Shape 27527"/>
            <p:cNvSpPr/>
            <p:nvPr/>
          </p:nvSpPr>
          <p:spPr>
            <a:xfrm>
              <a:off x="1085494" y="443230"/>
              <a:ext cx="768350" cy="645160"/>
            </a:xfrm>
            <a:custGeom>
              <a:avLst/>
              <a:gdLst/>
              <a:ahLst/>
              <a:cxnLst/>
              <a:rect l="0" t="0" r="0" b="0"/>
              <a:pathLst>
                <a:path w="768350" h="645160">
                  <a:moveTo>
                    <a:pt x="0" y="0"/>
                  </a:moveTo>
                  <a:cubicBezTo>
                    <a:pt x="0" y="0"/>
                    <a:pt x="260350" y="521970"/>
                    <a:pt x="768350" y="645160"/>
                  </a:cubicBezTo>
                </a:path>
              </a:pathLst>
            </a:custGeom>
            <a:ln w="6110" cap="flat">
              <a:miter lim="100000"/>
            </a:ln>
          </p:spPr>
          <p:style>
            <a:lnRef idx="1">
              <a:srgbClr val="3A53A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90" name="Rectangle 27528"/>
            <p:cNvSpPr/>
            <p:nvPr/>
          </p:nvSpPr>
          <p:spPr>
            <a:xfrm>
              <a:off x="1949094" y="744588"/>
              <a:ext cx="454757" cy="12582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1200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 Angela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1" name="Shape 27529"/>
            <p:cNvSpPr/>
            <p:nvPr/>
          </p:nvSpPr>
          <p:spPr>
            <a:xfrm>
              <a:off x="1442365" y="341630"/>
              <a:ext cx="302260" cy="147320"/>
            </a:xfrm>
            <a:custGeom>
              <a:avLst/>
              <a:gdLst/>
              <a:ahLst/>
              <a:cxnLst/>
              <a:rect l="0" t="0" r="0" b="0"/>
              <a:pathLst>
                <a:path w="302260" h="147320">
                  <a:moveTo>
                    <a:pt x="302260" y="0"/>
                  </a:moveTo>
                  <a:lnTo>
                    <a:pt x="0" y="147320"/>
                  </a:lnTo>
                </a:path>
              </a:pathLst>
            </a:custGeom>
            <a:ln w="6829" cap="flat">
              <a:miter lim="100000"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92" name="Shape 27530"/>
            <p:cNvSpPr/>
            <p:nvPr/>
          </p:nvSpPr>
          <p:spPr>
            <a:xfrm>
              <a:off x="1436015" y="452120"/>
              <a:ext cx="41910" cy="52070"/>
            </a:xfrm>
            <a:custGeom>
              <a:avLst/>
              <a:gdLst/>
              <a:ahLst/>
              <a:cxnLst/>
              <a:rect l="0" t="0" r="0" b="0"/>
              <a:pathLst>
                <a:path w="41910" h="52070">
                  <a:moveTo>
                    <a:pt x="15240" y="0"/>
                  </a:moveTo>
                  <a:lnTo>
                    <a:pt x="21590" y="2540"/>
                  </a:lnTo>
                  <a:lnTo>
                    <a:pt x="8890" y="35560"/>
                  </a:lnTo>
                  <a:lnTo>
                    <a:pt x="41910" y="45720"/>
                  </a:lnTo>
                  <a:lnTo>
                    <a:pt x="40640" y="52070"/>
                  </a:lnTo>
                  <a:lnTo>
                    <a:pt x="0" y="39370"/>
                  </a:lnTo>
                  <a:lnTo>
                    <a:pt x="1524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959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93" name="Shape 27531"/>
            <p:cNvSpPr/>
            <p:nvPr/>
          </p:nvSpPr>
          <p:spPr>
            <a:xfrm>
              <a:off x="313334" y="166370"/>
              <a:ext cx="26670" cy="0"/>
            </a:xfrm>
            <a:custGeom>
              <a:avLst/>
              <a:gdLst/>
              <a:ahLst/>
              <a:cxnLst/>
              <a:rect l="0" t="0" r="0" b="0"/>
              <a:pathLst>
                <a:path w="26670">
                  <a:moveTo>
                    <a:pt x="26670" y="0"/>
                  </a:moveTo>
                  <a:lnTo>
                    <a:pt x="0" y="0"/>
                  </a:lnTo>
                </a:path>
              </a:pathLst>
            </a:custGeom>
            <a:ln w="6110" cap="sq">
              <a:round/>
            </a:ln>
          </p:spPr>
          <p:style>
            <a:lnRef idx="1">
              <a:srgbClr val="6C6D7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94" name="Shape 27532"/>
            <p:cNvSpPr/>
            <p:nvPr/>
          </p:nvSpPr>
          <p:spPr>
            <a:xfrm>
              <a:off x="313334" y="530860"/>
              <a:ext cx="26670" cy="0"/>
            </a:xfrm>
            <a:custGeom>
              <a:avLst/>
              <a:gdLst/>
              <a:ahLst/>
              <a:cxnLst/>
              <a:rect l="0" t="0" r="0" b="0"/>
              <a:pathLst>
                <a:path w="26670">
                  <a:moveTo>
                    <a:pt x="26670" y="0"/>
                  </a:moveTo>
                  <a:lnTo>
                    <a:pt x="0" y="0"/>
                  </a:lnTo>
                </a:path>
              </a:pathLst>
            </a:custGeom>
            <a:ln w="6110" cap="sq">
              <a:round/>
            </a:ln>
          </p:spPr>
          <p:style>
            <a:lnRef idx="1">
              <a:srgbClr val="6C6D7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95" name="Shape 27533"/>
            <p:cNvSpPr/>
            <p:nvPr/>
          </p:nvSpPr>
          <p:spPr>
            <a:xfrm>
              <a:off x="313334" y="1738630"/>
              <a:ext cx="26670" cy="0"/>
            </a:xfrm>
            <a:custGeom>
              <a:avLst/>
              <a:gdLst/>
              <a:ahLst/>
              <a:cxnLst/>
              <a:rect l="0" t="0" r="0" b="0"/>
              <a:pathLst>
                <a:path w="26670">
                  <a:moveTo>
                    <a:pt x="26670" y="0"/>
                  </a:moveTo>
                  <a:lnTo>
                    <a:pt x="0" y="0"/>
                  </a:lnTo>
                </a:path>
              </a:pathLst>
            </a:custGeom>
            <a:ln w="6110" cap="sq">
              <a:round/>
            </a:ln>
          </p:spPr>
          <p:style>
            <a:lnRef idx="1">
              <a:srgbClr val="6C6D7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96" name="Shape 27534"/>
            <p:cNvSpPr/>
            <p:nvPr/>
          </p:nvSpPr>
          <p:spPr>
            <a:xfrm>
              <a:off x="345084" y="166370"/>
              <a:ext cx="0" cy="1572260"/>
            </a:xfrm>
            <a:custGeom>
              <a:avLst/>
              <a:gdLst/>
              <a:ahLst/>
              <a:cxnLst/>
              <a:rect l="0" t="0" r="0" b="0"/>
              <a:pathLst>
                <a:path h="1572260">
                  <a:moveTo>
                    <a:pt x="0" y="1572260"/>
                  </a:moveTo>
                  <a:lnTo>
                    <a:pt x="0" y="0"/>
                  </a:lnTo>
                </a:path>
              </a:pathLst>
            </a:custGeom>
            <a:ln w="6110" cap="sq">
              <a:round/>
            </a:ln>
          </p:spPr>
          <p:style>
            <a:lnRef idx="1">
              <a:srgbClr val="6C6D7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97" name="Shape 27535"/>
            <p:cNvSpPr/>
            <p:nvPr/>
          </p:nvSpPr>
          <p:spPr>
            <a:xfrm>
              <a:off x="1921155" y="1743710"/>
              <a:ext cx="0" cy="26670"/>
            </a:xfrm>
            <a:custGeom>
              <a:avLst/>
              <a:gdLst/>
              <a:ahLst/>
              <a:cxnLst/>
              <a:rect l="0" t="0" r="0" b="0"/>
              <a:pathLst>
                <a:path h="26670">
                  <a:moveTo>
                    <a:pt x="0" y="0"/>
                  </a:moveTo>
                  <a:lnTo>
                    <a:pt x="0" y="26670"/>
                  </a:lnTo>
                </a:path>
              </a:pathLst>
            </a:custGeom>
            <a:ln w="6110" cap="sq">
              <a:round/>
            </a:ln>
          </p:spPr>
          <p:style>
            <a:lnRef idx="1">
              <a:srgbClr val="6C6D7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98" name="Shape 27536"/>
            <p:cNvSpPr/>
            <p:nvPr/>
          </p:nvSpPr>
          <p:spPr>
            <a:xfrm>
              <a:off x="1375055" y="1743710"/>
              <a:ext cx="0" cy="26670"/>
            </a:xfrm>
            <a:custGeom>
              <a:avLst/>
              <a:gdLst/>
              <a:ahLst/>
              <a:cxnLst/>
              <a:rect l="0" t="0" r="0" b="0"/>
              <a:pathLst>
                <a:path h="26670">
                  <a:moveTo>
                    <a:pt x="0" y="0"/>
                  </a:moveTo>
                  <a:lnTo>
                    <a:pt x="0" y="26670"/>
                  </a:lnTo>
                </a:path>
              </a:pathLst>
            </a:custGeom>
            <a:ln w="6110" cap="sq">
              <a:round/>
            </a:ln>
          </p:spPr>
          <p:style>
            <a:lnRef idx="1">
              <a:srgbClr val="6C6D7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99" name="Shape 27537"/>
            <p:cNvSpPr/>
            <p:nvPr/>
          </p:nvSpPr>
          <p:spPr>
            <a:xfrm>
              <a:off x="345084" y="1743710"/>
              <a:ext cx="0" cy="26670"/>
            </a:xfrm>
            <a:custGeom>
              <a:avLst/>
              <a:gdLst/>
              <a:ahLst/>
              <a:cxnLst/>
              <a:rect l="0" t="0" r="0" b="0"/>
              <a:pathLst>
                <a:path h="26670">
                  <a:moveTo>
                    <a:pt x="0" y="0"/>
                  </a:moveTo>
                  <a:lnTo>
                    <a:pt x="0" y="26670"/>
                  </a:lnTo>
                </a:path>
              </a:pathLst>
            </a:custGeom>
            <a:ln w="6110" cap="sq">
              <a:round/>
            </a:ln>
          </p:spPr>
          <p:style>
            <a:lnRef idx="1">
              <a:srgbClr val="6C6D7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400" name="Shape 27538"/>
            <p:cNvSpPr/>
            <p:nvPr/>
          </p:nvSpPr>
          <p:spPr>
            <a:xfrm>
              <a:off x="345084" y="1738630"/>
              <a:ext cx="1576070" cy="0"/>
            </a:xfrm>
            <a:custGeom>
              <a:avLst/>
              <a:gdLst/>
              <a:ahLst/>
              <a:cxnLst/>
              <a:rect l="0" t="0" r="0" b="0"/>
              <a:pathLst>
                <a:path w="1576070">
                  <a:moveTo>
                    <a:pt x="0" y="0"/>
                  </a:moveTo>
                  <a:lnTo>
                    <a:pt x="1576070" y="0"/>
                  </a:lnTo>
                </a:path>
              </a:pathLst>
            </a:custGeom>
            <a:ln w="6110" cap="sq">
              <a:round/>
            </a:ln>
          </p:spPr>
          <p:style>
            <a:lnRef idx="1">
              <a:srgbClr val="6C6D7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401" name="Rectangle 27539"/>
            <p:cNvSpPr/>
            <p:nvPr/>
          </p:nvSpPr>
          <p:spPr>
            <a:xfrm>
              <a:off x="1777644" y="235319"/>
              <a:ext cx="524364" cy="12582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1200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SMS</a:t>
              </a:r>
              <a:r>
                <a:rPr lang="it-IT" sz="1200" spc="5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1200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= SMT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2" name="Rectangle 27540"/>
            <p:cNvSpPr/>
            <p:nvPr/>
          </p:nvSpPr>
          <p:spPr>
            <a:xfrm rot="-5399999">
              <a:off x="43646" y="1176570"/>
              <a:ext cx="67564" cy="15485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1200" b="1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3" name="Rectangle 27541"/>
            <p:cNvSpPr/>
            <p:nvPr/>
          </p:nvSpPr>
          <p:spPr>
            <a:xfrm rot="-5399999">
              <a:off x="54321" y="1136445"/>
              <a:ext cx="46214" cy="15485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1200" b="1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4" name="Rectangle 27542"/>
            <p:cNvSpPr/>
            <p:nvPr/>
          </p:nvSpPr>
          <p:spPr>
            <a:xfrm rot="-5399999">
              <a:off x="40606" y="1087170"/>
              <a:ext cx="73645" cy="15485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1200" b="1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5" name="Rectangle 27543"/>
            <p:cNvSpPr/>
            <p:nvPr/>
          </p:nvSpPr>
          <p:spPr>
            <a:xfrm rot="-5399999">
              <a:off x="59524" y="1050207"/>
              <a:ext cx="35809" cy="15485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1200" b="1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6" name="Rectangle 27544"/>
            <p:cNvSpPr/>
            <p:nvPr/>
          </p:nvSpPr>
          <p:spPr>
            <a:xfrm rot="-5399999">
              <a:off x="40606" y="1003350"/>
              <a:ext cx="73645" cy="15485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1200" b="1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7" name="Rectangle 27545"/>
            <p:cNvSpPr/>
            <p:nvPr/>
          </p:nvSpPr>
          <p:spPr>
            <a:xfrm rot="-5399999">
              <a:off x="61213" y="968077"/>
              <a:ext cx="32430" cy="15485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1200" b="1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8" name="Rectangle 27546"/>
            <p:cNvSpPr/>
            <p:nvPr/>
          </p:nvSpPr>
          <p:spPr>
            <a:xfrm rot="-5399999">
              <a:off x="39254" y="920718"/>
              <a:ext cx="76348" cy="15485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1200" b="1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9" name="Rectangle 27547"/>
            <p:cNvSpPr/>
            <p:nvPr/>
          </p:nvSpPr>
          <p:spPr>
            <a:xfrm rot="-5399999">
              <a:off x="59524" y="883837"/>
              <a:ext cx="35809" cy="15485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1200" b="1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0" name="Rectangle 27548"/>
            <p:cNvSpPr/>
            <p:nvPr/>
          </p:nvSpPr>
          <p:spPr>
            <a:xfrm rot="-5399999">
              <a:off x="61213" y="857586"/>
              <a:ext cx="32430" cy="15485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1200" b="1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1" name="Rectangle 27549"/>
            <p:cNvSpPr/>
            <p:nvPr/>
          </p:nvSpPr>
          <p:spPr>
            <a:xfrm rot="-5399999">
              <a:off x="40539" y="812782"/>
              <a:ext cx="73780" cy="15485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1200" b="1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2" name="Rectangle 27550"/>
            <p:cNvSpPr/>
            <p:nvPr/>
          </p:nvSpPr>
          <p:spPr>
            <a:xfrm rot="-5399999">
              <a:off x="52700" y="769064"/>
              <a:ext cx="49456" cy="15485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1200" b="1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3" name="Rectangle 27551"/>
            <p:cNvSpPr/>
            <p:nvPr/>
          </p:nvSpPr>
          <p:spPr>
            <a:xfrm rot="-5399999">
              <a:off x="40606" y="718870"/>
              <a:ext cx="73645" cy="15485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1200" b="1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4" name="Rectangle 27552"/>
            <p:cNvSpPr/>
            <p:nvPr/>
          </p:nvSpPr>
          <p:spPr>
            <a:xfrm rot="-5399999">
              <a:off x="39795" y="660909"/>
              <a:ext cx="75266" cy="15485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1200" b="1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5" name="Rectangle 27553"/>
            <p:cNvSpPr/>
            <p:nvPr/>
          </p:nvSpPr>
          <p:spPr>
            <a:xfrm rot="-5399999">
              <a:off x="38985" y="604218"/>
              <a:ext cx="76888" cy="15485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1200" b="1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6844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04664"/>
            <a:ext cx="7920880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540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ottotitolo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369368" y="188640"/>
                <a:ext cx="7379096" cy="324036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it-IT" b="1" dirty="0" smtClean="0"/>
                  <a:t>Funzione di produzione</a:t>
                </a:r>
              </a:p>
              <a:p>
                <a:r>
                  <a:rPr lang="it-IT" b="1" dirty="0" smtClean="0"/>
                  <a:t>CONCAVA</a:t>
                </a:r>
              </a:p>
              <a:p>
                <a:r>
                  <a:rPr lang="it-IT" b="1" dirty="0" smtClean="0"/>
                  <a:t>MP ↓</a:t>
                </a:r>
              </a:p>
              <a:p>
                <a:r>
                  <a:rPr lang="it-IT" b="1" dirty="0" smtClean="0"/>
                  <a:t>AP ↓</a:t>
                </a:r>
              </a:p>
              <a:p>
                <a:r>
                  <a:rPr lang="it-IT" sz="4300" b="1" dirty="0" smtClean="0"/>
                  <a:t>V=f(h), </a:t>
                </a:r>
                <a:r>
                  <a:rPr lang="it-IT" sz="4300" b="1" dirty="0"/>
                  <a:t> </a:t>
                </a:r>
                <a:r>
                  <a:rPr lang="it-IT" sz="4300" b="1" dirty="0" smtClean="0"/>
                  <a:t> </a:t>
                </a:r>
                <a:r>
                  <a:rPr lang="it-IT" sz="4300" b="1" dirty="0" err="1" smtClean="0"/>
                  <a:t>dV</a:t>
                </a:r>
                <a:r>
                  <a:rPr lang="it-IT" sz="4300" b="1" dirty="0" smtClean="0"/>
                  <a:t>=</a:t>
                </a:r>
                <a:r>
                  <a:rPr lang="it-IT" sz="4300" b="1" dirty="0" err="1" smtClean="0"/>
                  <a:t>dhf</a:t>
                </a:r>
                <a:r>
                  <a:rPr lang="it-IT" sz="4300" b="1" dirty="0" smtClean="0"/>
                  <a:t>’,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43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4300" b="1" i="1" smtClean="0">
                            <a:latin typeface="Cambria Math" panose="02040503050406030204" pitchFamily="18" charset="0"/>
                          </a:rPr>
                          <m:t>𝒅𝑽</m:t>
                        </m:r>
                      </m:num>
                      <m:den>
                        <m:r>
                          <a:rPr lang="it-IT" sz="4300" b="1" i="1" smtClean="0">
                            <a:latin typeface="Cambria Math" panose="02040503050406030204" pitchFamily="18" charset="0"/>
                          </a:rPr>
                          <m:t>𝒅𝒉</m:t>
                        </m:r>
                      </m:den>
                    </m:f>
                  </m:oMath>
                </a14:m>
                <a:r>
                  <a:rPr lang="it-IT" sz="4300" b="1" dirty="0" smtClean="0"/>
                  <a:t>=f’</a:t>
                </a:r>
              </a:p>
              <a:p>
                <a:r>
                  <a:rPr lang="it-IT" sz="4300" b="1" dirty="0" smtClean="0"/>
                  <a:t>f’&gt;0, f’’&lt;0</a:t>
                </a:r>
                <a:endParaRPr lang="it-IT" sz="4300" b="1" dirty="0"/>
              </a:p>
            </p:txBody>
          </p:sp>
        </mc:Choice>
        <mc:Fallback xmlns="">
          <p:sp>
            <p:nvSpPr>
              <p:cNvPr id="3" name="Sottotitol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369368" y="188640"/>
                <a:ext cx="7379096" cy="3240360"/>
              </a:xfrm>
              <a:blipFill>
                <a:blip r:embed="rId2"/>
                <a:stretch>
                  <a:fillRect t="-3947" b="-169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tangolo 3"/>
              <p:cNvSpPr/>
              <p:nvPr/>
            </p:nvSpPr>
            <p:spPr>
              <a:xfrm>
                <a:off x="755576" y="3573016"/>
                <a:ext cx="7597452" cy="39784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2400" dirty="0" smtClean="0">
                    <a:solidFill>
                      <a:srgbClr val="7030A0"/>
                    </a:solidFill>
                  </a:rPr>
                  <a:t>INSIEME FATTIBILE</a:t>
                </a:r>
              </a:p>
              <a:p>
                <a:endParaRPr lang="it-IT" sz="2400" dirty="0">
                  <a:solidFill>
                    <a:srgbClr val="7030A0"/>
                  </a:solidFill>
                </a:endParaRPr>
              </a:p>
              <a:p>
                <a:r>
                  <a:rPr lang="it-IT" sz="2400" dirty="0" smtClean="0">
                    <a:solidFill>
                      <a:srgbClr val="7030A0"/>
                    </a:solidFill>
                  </a:rPr>
                  <a:t>V=f</a:t>
                </a:r>
                <a:r>
                  <a:rPr lang="it-IT" sz="2400" dirty="0">
                    <a:solidFill>
                      <a:srgbClr val="7030A0"/>
                    </a:solidFill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  <m:r>
                      <a:rPr lang="it-IT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it-IT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2400" dirty="0">
                    <a:solidFill>
                      <a:srgbClr val="7030A0"/>
                    </a:solidFill>
                  </a:rPr>
                  <a:t>, f’&lt;0, f’’&lt;0</a:t>
                </a:r>
                <a:br>
                  <a:rPr lang="it-IT" sz="2400" dirty="0">
                    <a:solidFill>
                      <a:srgbClr val="7030A0"/>
                    </a:solidFill>
                  </a:rPr>
                </a:br>
                <a:r>
                  <a:rPr lang="it-IT" sz="2400" dirty="0">
                    <a:solidFill>
                      <a:srgbClr val="7030A0"/>
                    </a:solidFill>
                  </a:rPr>
                  <a:t>CO di tempo </a:t>
                </a:r>
                <a:r>
                  <a:rPr lang="it-IT" sz="2400" dirty="0" smtClean="0">
                    <a:solidFill>
                      <a:srgbClr val="7030A0"/>
                    </a:solidFill>
                  </a:rPr>
                  <a:t>libero</a:t>
                </a:r>
              </a:p>
              <a:p>
                <a:endParaRPr lang="it-IT" sz="2400" dirty="0">
                  <a:solidFill>
                    <a:srgbClr val="7030A0"/>
                  </a:solidFill>
                </a:endParaRPr>
              </a:p>
              <a:p>
                <a:r>
                  <a:rPr lang="it-IT" sz="2400" dirty="0">
                    <a:solidFill>
                      <a:srgbClr val="7030A0"/>
                    </a:solidFill>
                  </a:rPr>
                  <a:t>(inclinazione negativa e crescente, concava, MP ↓</a:t>
                </a:r>
                <a:r>
                  <a:rPr lang="it-IT" sz="2400" dirty="0" smtClean="0">
                    <a:solidFill>
                      <a:srgbClr val="7030A0"/>
                    </a:solidFill>
                  </a:rPr>
                  <a:t>)</a:t>
                </a:r>
              </a:p>
              <a:p>
                <a:endParaRPr lang="it-IT" sz="2400" dirty="0">
                  <a:solidFill>
                    <a:srgbClr val="7030A0"/>
                  </a:solidFill>
                </a:endParaRPr>
              </a:p>
              <a:p>
                <a:r>
                  <a:rPr lang="it-IT" sz="2400" dirty="0" smtClean="0">
                    <a:solidFill>
                      <a:srgbClr val="7030A0"/>
                    </a:solidFill>
                  </a:rPr>
                  <a:t>SMT</a:t>
                </a:r>
                <a:r>
                  <a:rPr lang="it-IT" sz="2400" dirty="0">
                    <a:solidFill>
                      <a:srgbClr val="7030A0"/>
                    </a:solidFill>
                  </a:rPr>
                  <a:t/>
                </a:r>
                <a:br>
                  <a:rPr lang="it-IT" sz="2400" dirty="0">
                    <a:solidFill>
                      <a:srgbClr val="7030A0"/>
                    </a:solidFill>
                  </a:rPr>
                </a:br>
                <a:r>
                  <a:rPr lang="it-IT" sz="2400" dirty="0">
                    <a:solidFill>
                      <a:srgbClr val="7030A0"/>
                    </a:solidFill>
                  </a:rPr>
                  <a:t/>
                </a:r>
                <a:br>
                  <a:rPr lang="it-IT" sz="2400" dirty="0">
                    <a:solidFill>
                      <a:srgbClr val="7030A0"/>
                    </a:solidFill>
                  </a:rPr>
                </a:br>
                <a:r>
                  <a:rPr lang="it-IT" dirty="0">
                    <a:solidFill>
                      <a:srgbClr val="7030A0"/>
                    </a:solidFill>
                  </a:rPr>
                  <a:t/>
                </a:r>
                <a:br>
                  <a:rPr lang="it-IT" dirty="0">
                    <a:solidFill>
                      <a:srgbClr val="7030A0"/>
                    </a:solidFill>
                  </a:rPr>
                </a:br>
                <a:endParaRPr lang="it-IT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Rettango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573016"/>
                <a:ext cx="7597452" cy="3978461"/>
              </a:xfrm>
              <a:prstGeom prst="rect">
                <a:avLst/>
              </a:prstGeom>
              <a:blipFill>
                <a:blip r:embed="rId3"/>
                <a:stretch>
                  <a:fillRect l="-1284" t="-122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0245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olo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116632"/>
                <a:ext cx="8229600" cy="6741368"/>
              </a:xfrm>
            </p:spPr>
            <p:txBody>
              <a:bodyPr>
                <a:normAutofit fontScale="90000"/>
              </a:bodyPr>
              <a:lstStyle/>
              <a:p>
                <a:pPr/>
                <a:r>
                  <a:rPr lang="it-IT" dirty="0" smtClean="0"/>
                  <a:t/>
                </a:r>
                <a:br>
                  <a:rPr lang="it-IT" dirty="0" smtClean="0"/>
                </a:br>
                <a:r>
                  <a:rPr lang="it-IT" dirty="0"/>
                  <a:t/>
                </a:r>
                <a:br>
                  <a:rPr lang="it-IT" dirty="0"/>
                </a:br>
                <a:r>
                  <a:rPr lang="it-IT" dirty="0" smtClean="0"/>
                  <a:t> </a:t>
                </a:r>
                <a:r>
                  <a:rPr lang="it-IT" sz="3600" dirty="0" smtClean="0"/>
                  <a:t> U=u(V, l), l=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32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</m:oMath>
                </a14:m>
                <a:r>
                  <a:rPr lang="it-IT" sz="3600" i="1" dirty="0" smtClean="0">
                    <a:latin typeface="Cambria Math" panose="02040503050406030204" pitchFamily="18" charset="0"/>
                  </a:rPr>
                  <a:t>-h</a:t>
                </a:r>
                <a:r>
                  <a:rPr lang="it-IT" sz="3600" i="1" dirty="0">
                    <a:latin typeface="Cambria Math" panose="02040503050406030204" pitchFamily="18" charset="0"/>
                  </a:rPr>
                  <a:t/>
                </a:r>
                <a:br>
                  <a:rPr lang="it-IT" sz="3600" i="1" dirty="0">
                    <a:latin typeface="Cambria Math" panose="02040503050406030204" pitchFamily="18" charset="0"/>
                  </a:rPr>
                </a:br>
                <a:r>
                  <a:rPr lang="it-IT" sz="3600" dirty="0" smtClean="0"/>
                  <a:t>u’&gt;0, u’’&lt;0</a:t>
                </a:r>
                <a:br>
                  <a:rPr lang="it-IT" sz="3600" dirty="0" smtClean="0"/>
                </a:br>
                <a:r>
                  <a:rPr lang="it-IT" sz="3600" dirty="0" smtClean="0"/>
                  <a:t>UM ↓</a:t>
                </a:r>
                <a:br>
                  <a:rPr lang="it-IT" sz="3600" dirty="0" smtClean="0"/>
                </a:br>
                <a:r>
                  <a:rPr lang="it-IT" dirty="0" smtClean="0"/>
                  <a:t/>
                </a:r>
                <a:br>
                  <a:rPr lang="it-IT" dirty="0" smtClean="0"/>
                </a:br>
                <a:r>
                  <a:rPr lang="it-IT" dirty="0" smtClean="0"/>
                  <a:t>       </a:t>
                </a:r>
                <a:r>
                  <a:rPr lang="it-IT" sz="3600" dirty="0" smtClean="0"/>
                  <a:t>U(</a:t>
                </a:r>
                <a:r>
                  <a:rPr lang="it-IT" sz="3600" dirty="0" err="1" smtClean="0"/>
                  <a:t>V,l</a:t>
                </a:r>
                <a:r>
                  <a:rPr lang="it-IT" sz="3600" dirty="0" smtClean="0"/>
                  <a:t>)=k</a:t>
                </a:r>
                <a:br>
                  <a:rPr lang="it-IT" sz="3600" dirty="0" smtClean="0"/>
                </a:br>
                <a:r>
                  <a:rPr lang="it-IT" sz="3600" dirty="0" smtClean="0"/>
                  <a:t>  </a:t>
                </a:r>
                <a14:m>
                  <m:oMath xmlns:m="http://schemas.openxmlformats.org/officeDocument/2006/math">
                    <m:r>
                      <a:rPr lang="it-IT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it-IT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it-IT" sz="36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it-IT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num>
                      <m:den>
                        <m:r>
                          <a:rPr lang="it-IT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it-IT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den>
                    </m:f>
                    <m:r>
                      <a:rPr lang="it-IT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it-IT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it-IT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it-IT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it-IT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num>
                      <m:den>
                        <m:r>
                          <a:rPr lang="it-IT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it-IT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den>
                    </m:f>
                    <m:r>
                      <a:rPr lang="it-IT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it-IT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it-IT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it-IT" sz="3600" dirty="0" smtClean="0"/>
                  <a:t/>
                </a:r>
                <a:br>
                  <a:rPr lang="it-IT" sz="36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600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it-IT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3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it-IT" sz="3600" b="0" i="1" smtClean="0">
                              <a:latin typeface="Cambria Math" panose="02040503050406030204" pitchFamily="18" charset="0"/>
                            </a:rPr>
                            <m:t>𝑑𝑙</m:t>
                          </m:r>
                        </m:den>
                      </m:f>
                      <m:r>
                        <a:rPr lang="it-IT" sz="3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it-IT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it-IT" sz="3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360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it-IT" sz="36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num>
                            <m:den>
                              <m:r>
                                <a:rPr lang="it-IT" sz="360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it-IT" sz="36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it-IT" sz="3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360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it-IT" sz="36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num>
                            <m:den>
                              <m:r>
                                <a:rPr lang="it-IT" sz="360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it-IT" sz="36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r>
                  <a:rPr lang="it-IT" sz="3600" dirty="0" smtClean="0"/>
                  <a:t/>
                </a:r>
                <a:br>
                  <a:rPr lang="it-IT" sz="3600" dirty="0" smtClean="0"/>
                </a:br>
                <a:r>
                  <a:rPr lang="it-IT" sz="3600" dirty="0" smtClean="0"/>
                  <a:t>pendenza (rapporto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3600" b="0" i="1" smtClean="0">
                            <a:latin typeface="Cambria Math" panose="02040503050406030204" pitchFamily="18" charset="0"/>
                          </a:rPr>
                          <m:t>𝑈𝑀</m:t>
                        </m:r>
                      </m:e>
                      <m:sub>
                        <m:r>
                          <a:rPr lang="it-IT" sz="3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it-IT" sz="3600" dirty="0" smtClean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3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3600" b="0" i="1" dirty="0" smtClean="0">
                            <a:latin typeface="Cambria Math" panose="02040503050406030204" pitchFamily="18" charset="0"/>
                          </a:rPr>
                          <m:t>𝑈𝑀</m:t>
                        </m:r>
                      </m:e>
                      <m:sub>
                        <m:r>
                          <a:rPr lang="it-IT" sz="3600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it-IT" sz="3600" dirty="0" smtClean="0"/>
                  <a:t>) negativa e decrescente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it-IT" sz="3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it-IT" sz="36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36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it-IT" sz="360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it-IT" sz="36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num>
                          <m:den>
                            <m:r>
                              <a:rPr lang="it-IT" sz="360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it-IT" sz="36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3600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p>
                                <m:r>
                                  <a:rPr lang="it-IT" sz="360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it-IT" sz="3600" b="0" i="1" smtClean="0">
                            <a:latin typeface="Cambria Math" panose="02040503050406030204" pitchFamily="18" charset="0"/>
                          </a:rPr>
                          <m:t>&gt;0 )                  </m:t>
                        </m:r>
                      </m:e>
                      <m:sup/>
                    </m:sSup>
                  </m:oMath>
                </a14:m>
                <a:r>
                  <a:rPr lang="it-IT" dirty="0" smtClean="0">
                    <a:solidFill>
                      <a:srgbClr val="7030A0"/>
                    </a:solidFill>
                  </a:rPr>
                  <a:t>SMS</a:t>
                </a:r>
                <a:br>
                  <a:rPr lang="it-IT" dirty="0" smtClean="0">
                    <a:solidFill>
                      <a:srgbClr val="7030A0"/>
                    </a:solidFill>
                  </a:rPr>
                </a:br>
                <a:r>
                  <a:rPr lang="it-IT" dirty="0"/>
                  <a:t/>
                </a:r>
                <a:br>
                  <a:rPr lang="it-IT" dirty="0"/>
                </a:br>
                <a:endParaRPr lang="it-IT" dirty="0" smtClean="0"/>
              </a:p>
            </p:txBody>
          </p:sp>
        </mc:Choice>
        <mc:Fallback xmlns="">
          <p:sp>
            <p:nvSpPr>
              <p:cNvPr id="2" name="Tito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116632"/>
                <a:ext cx="8229600" cy="6741368"/>
              </a:xfrm>
              <a:blipFill>
                <a:blip r:embed="rId2"/>
                <a:stretch>
                  <a:fillRect r="-96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2384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7772400" cy="4608512"/>
          </a:xfrm>
        </p:spPr>
        <p:txBody>
          <a:bodyPr>
            <a:normAutofit fontScale="90000"/>
          </a:bodyPr>
          <a:lstStyle/>
          <a:p>
            <a:r>
              <a:rPr lang="it-IT" sz="4000" dirty="0" smtClean="0">
                <a:solidFill>
                  <a:srgbClr val="C00000"/>
                </a:solidFill>
              </a:rPr>
              <a:t>‘Dittatore’ (‘schiavitù)</a:t>
            </a:r>
            <a:br>
              <a:rPr lang="it-IT" sz="4000" dirty="0" smtClean="0">
                <a:solidFill>
                  <a:srgbClr val="C00000"/>
                </a:solidFill>
              </a:rPr>
            </a:br>
            <a:r>
              <a:rPr lang="it-IT" sz="4000" dirty="0" smtClean="0"/>
              <a:t>ancora ottimo individuale ma dal punto di vista di Bart (no interazione, Angela potrebbe essere un ‘cavallo’, o una macchina, potere ‘assoluto’)</a:t>
            </a:r>
            <a:br>
              <a:rPr lang="it-IT" sz="4000" dirty="0" smtClean="0"/>
            </a:br>
            <a:r>
              <a:rPr lang="it-IT" sz="4000" dirty="0" smtClean="0"/>
              <a:t/>
            </a:r>
            <a:br>
              <a:rPr lang="it-IT" sz="4000" dirty="0" smtClean="0"/>
            </a:br>
            <a:r>
              <a:rPr lang="it-IT" sz="4000" dirty="0" smtClean="0"/>
              <a:t>massima rendita tecnicamente possibile</a:t>
            </a:r>
            <a:br>
              <a:rPr lang="it-IT" sz="4000" dirty="0" smtClean="0"/>
            </a:br>
            <a:endParaRPr lang="it-IT" sz="4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524328" y="6021288"/>
            <a:ext cx="64096" cy="288032"/>
          </a:xfrm>
        </p:spPr>
        <p:txBody>
          <a:bodyPr>
            <a:normAutofit fontScale="47500" lnSpcReduction="20000"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50109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20185"/>
          <p:cNvPicPr/>
          <p:nvPr/>
        </p:nvPicPr>
        <p:blipFill>
          <a:blip r:embed="rId2"/>
          <a:stretch>
            <a:fillRect/>
          </a:stretch>
        </p:blipFill>
        <p:spPr>
          <a:xfrm>
            <a:off x="1331640" y="332656"/>
            <a:ext cx="5832648" cy="3096344"/>
          </a:xfrm>
          <a:prstGeom prst="rect">
            <a:avLst/>
          </a:prstGeom>
        </p:spPr>
      </p:pic>
      <p:pic>
        <p:nvPicPr>
          <p:cNvPr id="4" name="Picture 920187"/>
          <p:cNvPicPr/>
          <p:nvPr/>
        </p:nvPicPr>
        <p:blipFill>
          <a:blip r:embed="rId3"/>
          <a:stretch>
            <a:fillRect/>
          </a:stretch>
        </p:blipFill>
        <p:spPr>
          <a:xfrm>
            <a:off x="1331640" y="3717032"/>
            <a:ext cx="6048672" cy="256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975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1470025"/>
          </a:xfrm>
        </p:spPr>
        <p:txBody>
          <a:bodyPr/>
          <a:lstStyle/>
          <a:p>
            <a:r>
              <a:rPr lang="it-IT" dirty="0" smtClean="0">
                <a:solidFill>
                  <a:srgbClr val="00B050"/>
                </a:solidFill>
              </a:rPr>
              <a:t>0. PARETO EFFICIENZA e EQUITA’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03648" y="2564904"/>
            <a:ext cx="6400800" cy="3168352"/>
          </a:xfrm>
        </p:spPr>
        <p:txBody>
          <a:bodyPr>
            <a:normAutofit/>
          </a:bodyPr>
          <a:lstStyle/>
          <a:p>
            <a:r>
              <a:rPr lang="it-IT" dirty="0" smtClean="0"/>
              <a:t>Come valutiamo le norme sociali e più in generale le </a:t>
            </a:r>
            <a:r>
              <a:rPr lang="it-IT" dirty="0" smtClean="0">
                <a:solidFill>
                  <a:srgbClr val="0070C0"/>
                </a:solidFill>
              </a:rPr>
              <a:t>allocazioni</a:t>
            </a:r>
            <a:r>
              <a:rPr lang="it-IT" dirty="0" smtClean="0"/>
              <a:t> (risultato delle interazioni economiche; </a:t>
            </a:r>
          </a:p>
          <a:p>
            <a:r>
              <a:rPr lang="it-IT" dirty="0" smtClean="0"/>
              <a:t>chi fa cosa e chi prende cosa)?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02654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352928" cy="2880320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Massima rendita </a:t>
            </a:r>
            <a:r>
              <a:rPr lang="it-IT" dirty="0" smtClean="0"/>
              <a:t>(distanza verticale tra frontiera del consumo possibile e frontiera delle possibilità biologiche) → MB = MC →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31640" y="3356992"/>
            <a:ext cx="6400800" cy="3384376"/>
          </a:xfrm>
        </p:spPr>
        <p:txBody>
          <a:bodyPr/>
          <a:lstStyle/>
          <a:p>
            <a:r>
              <a:rPr lang="it-IT" dirty="0" smtClean="0"/>
              <a:t>Stessa inclinazione</a:t>
            </a:r>
          </a:p>
          <a:p>
            <a:r>
              <a:rPr lang="it-IT" dirty="0" smtClean="0"/>
              <a:t>Saggio marginale di  trasformazione delle ore di lavoro in grano = saggio marginale di sostituzione delle ore di lavoro in requisiti di sussistenza</a:t>
            </a:r>
          </a:p>
          <a:p>
            <a:r>
              <a:rPr lang="it-IT" dirty="0" smtClean="0"/>
              <a:t>(0, 9, 8) → (6, 4, 11)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99785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/>
          <a:lstStyle/>
          <a:p>
            <a:r>
              <a:rPr lang="it-IT" dirty="0" smtClean="0">
                <a:solidFill>
                  <a:srgbClr val="00B050"/>
                </a:solidFill>
              </a:rPr>
              <a:t>3. CONTRATTI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1844824"/>
            <a:ext cx="6400800" cy="4032448"/>
          </a:xfrm>
        </p:spPr>
        <p:txBody>
          <a:bodyPr>
            <a:normAutofit fontScale="85000" lnSpcReduction="10000"/>
          </a:bodyPr>
          <a:lstStyle/>
          <a:p>
            <a:r>
              <a:rPr lang="it-IT" dirty="0" smtClean="0"/>
              <a:t>Accordo o intesa che specifica un insieme di azioni che le parti devono intraprendere (es. affitto, contratto di lavoro)</a:t>
            </a:r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Tempi moderni: volontarietà, </a:t>
            </a:r>
            <a:r>
              <a:rPr lang="it-IT" dirty="0" err="1" smtClean="0"/>
              <a:t>nn</a:t>
            </a:r>
            <a:r>
              <a:rPr lang="it-IT" dirty="0" smtClean="0"/>
              <a:t> violenza fisica</a:t>
            </a:r>
          </a:p>
          <a:p>
            <a:r>
              <a:rPr lang="it-IT" dirty="0" err="1">
                <a:solidFill>
                  <a:srgbClr val="C00000"/>
                </a:solidFill>
              </a:rPr>
              <a:t>Outside</a:t>
            </a:r>
            <a:r>
              <a:rPr lang="it-IT" dirty="0">
                <a:solidFill>
                  <a:srgbClr val="C00000"/>
                </a:solidFill>
              </a:rPr>
              <a:t> option </a:t>
            </a:r>
            <a:r>
              <a:rPr lang="it-IT" dirty="0"/>
              <a:t>(opzione di riserva): sussidio </a:t>
            </a:r>
            <a:r>
              <a:rPr lang="it-IT" dirty="0" smtClean="0"/>
              <a:t>statale o sostegno familiare</a:t>
            </a:r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28880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8352928" cy="5256584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67544" y="5877272"/>
            <a:ext cx="8280920" cy="744488"/>
          </a:xfrm>
        </p:spPr>
        <p:txBody>
          <a:bodyPr/>
          <a:lstStyle/>
          <a:p>
            <a:r>
              <a:rPr lang="it-IT" b="1" dirty="0" smtClean="0"/>
              <a:t>Fig. 6 Allocazioni economicamente possibili</a:t>
            </a:r>
            <a:endParaRPr lang="it-IT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3"/>
            <a:ext cx="8820026" cy="5444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7785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20193"/>
          <p:cNvPicPr/>
          <p:nvPr/>
        </p:nvPicPr>
        <p:blipFill>
          <a:blip r:embed="rId2"/>
          <a:stretch>
            <a:fillRect/>
          </a:stretch>
        </p:blipFill>
        <p:spPr>
          <a:xfrm>
            <a:off x="1187624" y="232447"/>
            <a:ext cx="6408712" cy="3146448"/>
          </a:xfrm>
          <a:prstGeom prst="rect">
            <a:avLst/>
          </a:prstGeom>
        </p:spPr>
      </p:pic>
      <p:pic>
        <p:nvPicPr>
          <p:cNvPr id="3" name="Picture 920195"/>
          <p:cNvPicPr/>
          <p:nvPr/>
        </p:nvPicPr>
        <p:blipFill>
          <a:blip r:embed="rId3"/>
          <a:stretch>
            <a:fillRect/>
          </a:stretch>
        </p:blipFill>
        <p:spPr>
          <a:xfrm>
            <a:off x="1547664" y="3363104"/>
            <a:ext cx="4536504" cy="306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606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772400" cy="1758057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Massima rendita col vincolo che Angela accetti </a:t>
            </a:r>
            <a:r>
              <a:rPr lang="it-IT" dirty="0" smtClean="0"/>
              <a:t>(prendere o lasciare)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55576" y="2060848"/>
            <a:ext cx="7488832" cy="4680520"/>
          </a:xfrm>
        </p:spPr>
        <p:txBody>
          <a:bodyPr>
            <a:normAutofit/>
          </a:bodyPr>
          <a:lstStyle/>
          <a:p>
            <a:r>
              <a:rPr lang="it-IT" dirty="0" smtClean="0"/>
              <a:t>Stessa pendenza tra insieme del consumo possibile e curva di indifferenza di riserva</a:t>
            </a:r>
          </a:p>
          <a:p>
            <a:r>
              <a:rPr lang="it-IT" dirty="0" smtClean="0"/>
              <a:t>MRT=SMS (</a:t>
            </a:r>
            <a:r>
              <a:rPr lang="it-IT" dirty="0" err="1" smtClean="0"/>
              <a:t>max</a:t>
            </a:r>
            <a:r>
              <a:rPr lang="it-IT" dirty="0" smtClean="0"/>
              <a:t> distanza verticale)</a:t>
            </a:r>
          </a:p>
          <a:p>
            <a:endParaRPr lang="it-IT" dirty="0" smtClean="0"/>
          </a:p>
          <a:p>
            <a:r>
              <a:rPr lang="it-IT" dirty="0" smtClean="0"/>
              <a:t>Bart massimizza la sua utilità dato quello che farà Angela, e viceversa → interazione strategica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52159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20191"/>
          <p:cNvPicPr/>
          <p:nvPr/>
        </p:nvPicPr>
        <p:blipFill>
          <a:blip r:embed="rId2"/>
          <a:stretch>
            <a:fillRect/>
          </a:stretch>
        </p:blipFill>
        <p:spPr>
          <a:xfrm>
            <a:off x="683569" y="548680"/>
            <a:ext cx="7488832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0684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2"/>
            <a:ext cx="8676009" cy="638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79865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olo 1"/>
              <p:cNvSpPr>
                <a:spLocks noGrp="1"/>
              </p:cNvSpPr>
              <p:nvPr>
                <p:ph type="ctrTitle"/>
              </p:nvPr>
            </p:nvSpPr>
            <p:spPr>
              <a:xfrm>
                <a:off x="107504" y="116632"/>
                <a:ext cx="8849072" cy="6741368"/>
              </a:xfrm>
            </p:spPr>
            <p:txBody>
              <a:bodyPr>
                <a:normAutofit fontScale="90000"/>
              </a:bodyPr>
              <a:lstStyle/>
              <a:p>
                <a:r>
                  <a:rPr lang="it-IT" sz="3600" b="1" dirty="0" smtClean="0">
                    <a:solidFill>
                      <a:srgbClr val="0070C0"/>
                    </a:solidFill>
                  </a:rPr>
                  <a:t>Allocazione (4,5; 4,5; 8)</a:t>
                </a:r>
                <a:br>
                  <a:rPr lang="it-IT" sz="3600" b="1" dirty="0" smtClean="0">
                    <a:solidFill>
                      <a:srgbClr val="0070C0"/>
                    </a:solidFill>
                  </a:rPr>
                </a:br>
                <a:r>
                  <a:rPr lang="it-IT" sz="3600" b="1" dirty="0" smtClean="0">
                    <a:solidFill>
                      <a:srgbClr val="0070C0"/>
                    </a:solidFill>
                  </a:rPr>
                  <a:t> i vantaggi li prende tutti Bart</a:t>
                </a:r>
                <a:br>
                  <a:rPr lang="it-IT" sz="3600" b="1" dirty="0" smtClean="0">
                    <a:solidFill>
                      <a:srgbClr val="0070C0"/>
                    </a:solidFill>
                  </a:rPr>
                </a:br>
                <a:r>
                  <a:rPr lang="it-IT" sz="3600" b="1" dirty="0" smtClean="0">
                    <a:solidFill>
                      <a:srgbClr val="0070C0"/>
                    </a:solidFill>
                  </a:rPr>
                  <a:t/>
                </a:r>
                <a:br>
                  <a:rPr lang="it-IT" sz="3600" b="1" dirty="0" smtClean="0">
                    <a:solidFill>
                      <a:srgbClr val="0070C0"/>
                    </a:solidFill>
                  </a:rPr>
                </a:br>
                <a:r>
                  <a:rPr lang="it-IT" sz="3600" dirty="0" smtClean="0">
                    <a:solidFill>
                      <a:srgbClr val="C00000"/>
                    </a:solidFill>
                  </a:rPr>
                  <a:t>potere di contrattazione </a:t>
                </a:r>
                <a:r>
                  <a:rPr lang="it-IT" sz="3600" dirty="0" smtClean="0"/>
                  <a:t>(</a:t>
                </a:r>
                <a:r>
                  <a:rPr lang="it-IT" sz="3600" dirty="0" err="1" smtClean="0"/>
                  <a:t>bargaining</a:t>
                </a:r>
                <a:r>
                  <a:rPr lang="it-IT" sz="3600" dirty="0" smtClean="0"/>
                  <a:t> </a:t>
                </a:r>
                <a:r>
                  <a:rPr lang="it-IT" sz="3600" dirty="0" err="1" smtClean="0"/>
                  <a:t>power</a:t>
                </a:r>
                <a:r>
                  <a:rPr lang="it-IT" sz="3600" dirty="0" smtClean="0"/>
                  <a:t>) : vantaggi nella divisione della torta (take or </a:t>
                </a:r>
                <a:r>
                  <a:rPr lang="it-IT" sz="3600" dirty="0" err="1" smtClean="0"/>
                  <a:t>leave</a:t>
                </a:r>
                <a:r>
                  <a:rPr lang="it-IT" sz="3600" dirty="0" smtClean="0"/>
                  <a:t> </a:t>
                </a:r>
                <a:r>
                  <a:rPr lang="it-IT" sz="3600" dirty="0" err="1" smtClean="0"/>
                  <a:t>offers</a:t>
                </a:r>
                <a:r>
                  <a:rPr lang="it-IT" sz="3600" dirty="0" smtClean="0"/>
                  <a:t>) </a:t>
                </a:r>
                <a:br>
                  <a:rPr lang="it-IT" sz="3600" dirty="0" smtClean="0"/>
                </a:br>
                <a:r>
                  <a:rPr lang="it-IT" sz="3600" dirty="0" smtClean="0"/>
                  <a:t>→ posizione nella struttura del gioco (pazienza)</a:t>
                </a:r>
                <a:br>
                  <a:rPr lang="it-IT" sz="3600" dirty="0" smtClean="0"/>
                </a:br>
                <a:r>
                  <a:rPr lang="it-IT" sz="3600" dirty="0" smtClean="0"/>
                  <a:t>→ lato corto del mercato (i proprietari terrieri sono scarsi rispetto ai contadini) </a:t>
                </a:r>
                <a:br>
                  <a:rPr lang="it-IT" sz="3600" dirty="0" smtClean="0"/>
                </a:br>
                <a:r>
                  <a:rPr lang="it-IT" sz="3600" dirty="0" smtClean="0">
                    <a:solidFill>
                      <a:srgbClr val="FF0000"/>
                    </a:solidFill>
                  </a:rPr>
                  <a:t>PE ma INIQUA </a:t>
                </a:r>
                <a:r>
                  <a:rPr lang="it-IT" sz="3600" dirty="0" smtClean="0"/>
                  <a:t>(vita reale, </a:t>
                </a:r>
                <a:r>
                  <a:rPr lang="it-IT" sz="3600" dirty="0" smtClean="0">
                    <a:solidFill>
                      <a:srgbClr val="FF0000"/>
                    </a:solidFill>
                  </a:rPr>
                  <a:t>Bart minimizza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it-IT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it-IT" sz="3600" dirty="0" smtClean="0"/>
                  <a:t>, Angela </a:t>
                </a:r>
                <a:r>
                  <a:rPr lang="it-IT" sz="3600" dirty="0" err="1" smtClean="0"/>
                  <a:t>nn</a:t>
                </a:r>
                <a:r>
                  <a:rPr lang="it-IT" sz="3600" dirty="0" smtClean="0"/>
                  <a:t> rifiuta ma si organizza → domani</a:t>
                </a:r>
                <a:br>
                  <a:rPr lang="it-IT" sz="3600" dirty="0" smtClean="0"/>
                </a:br>
                <a:r>
                  <a:rPr lang="it-IT" sz="3600" dirty="0" smtClean="0"/>
                  <a:t/>
                </a:r>
                <a:br>
                  <a:rPr lang="it-IT" sz="3600" dirty="0" smtClean="0"/>
                </a:br>
                <a:r>
                  <a:rPr lang="it-IT" sz="3600" dirty="0" smtClean="0">
                    <a:solidFill>
                      <a:srgbClr val="7030A0"/>
                    </a:solidFill>
                  </a:rPr>
                  <a:t>* HP COMPORTAMENTALI ≠ IN CONTESTI ≠</a:t>
                </a:r>
                <a:endParaRPr lang="it-IT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" name="Tito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07504" y="116632"/>
                <a:ext cx="8849072" cy="6741368"/>
              </a:xfrm>
              <a:blipFill>
                <a:blip r:embed="rId2"/>
                <a:stretch>
                  <a:fillRect l="-1723" r="-2757" b="-72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748464" y="5733256"/>
            <a:ext cx="208112" cy="504056"/>
          </a:xfrm>
        </p:spPr>
        <p:txBody>
          <a:bodyPr>
            <a:normAutofit fontScale="92500" lnSpcReduction="10000"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51911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60649"/>
            <a:ext cx="8136903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6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260648"/>
            <a:ext cx="9163050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02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336704"/>
          </a:xfrm>
        </p:spPr>
        <p:txBody>
          <a:bodyPr>
            <a:normAutofit/>
          </a:bodyPr>
          <a:lstStyle/>
          <a:p>
            <a:pPr algn="l"/>
            <a:r>
              <a:rPr lang="it-IT" sz="3600" dirty="0">
                <a:solidFill>
                  <a:srgbClr val="0070C0"/>
                </a:solidFill>
              </a:rPr>
              <a:t>P</a:t>
            </a:r>
            <a:r>
              <a:rPr lang="it-IT" sz="3600" dirty="0" smtClean="0">
                <a:solidFill>
                  <a:srgbClr val="0070C0"/>
                </a:solidFill>
              </a:rPr>
              <a:t>areto-inefficienza</a:t>
            </a:r>
            <a:r>
              <a:rPr lang="it-IT" sz="3600" dirty="0" smtClean="0"/>
              <a:t>: esiste un’allocazione preferita da entrambi</a:t>
            </a:r>
            <a:r>
              <a:rPr lang="it-IT" sz="3600" dirty="0" smtClean="0">
                <a:solidFill>
                  <a:srgbClr val="0070C0"/>
                </a:solidFill>
              </a:rPr>
              <a:t>           </a:t>
            </a:r>
            <a:r>
              <a:rPr lang="it-IT" sz="3600" dirty="0" smtClean="0"/>
              <a:t>(2,2)</a:t>
            </a:r>
            <a:br>
              <a:rPr lang="it-IT" sz="3600" dirty="0" smtClean="0"/>
            </a:br>
            <a:r>
              <a:rPr lang="it-IT" sz="3600" dirty="0" smtClean="0">
                <a:solidFill>
                  <a:srgbClr val="0070C0"/>
                </a:solidFill>
              </a:rPr>
              <a:t/>
            </a:r>
            <a:br>
              <a:rPr lang="it-IT" sz="3600" dirty="0" smtClean="0">
                <a:solidFill>
                  <a:srgbClr val="0070C0"/>
                </a:solidFill>
              </a:rPr>
            </a:br>
            <a:r>
              <a:rPr lang="it-IT" sz="3600" dirty="0" smtClean="0">
                <a:solidFill>
                  <a:srgbClr val="0070C0"/>
                </a:solidFill>
              </a:rPr>
              <a:t>Pareto-efficienza</a:t>
            </a:r>
            <a:r>
              <a:rPr lang="it-IT" sz="3600" dirty="0" smtClean="0"/>
              <a:t> (</a:t>
            </a:r>
            <a:r>
              <a:rPr lang="it-IT" sz="3600" dirty="0" smtClean="0">
                <a:solidFill>
                  <a:srgbClr val="0070C0"/>
                </a:solidFill>
              </a:rPr>
              <a:t>≠</a:t>
            </a:r>
            <a:r>
              <a:rPr lang="it-IT" sz="3600" dirty="0" smtClean="0"/>
              <a:t> senso comune): </a:t>
            </a:r>
            <a:r>
              <a:rPr lang="it-IT" sz="3600" dirty="0" err="1" smtClean="0"/>
              <a:t>nn</a:t>
            </a:r>
            <a:r>
              <a:rPr lang="it-IT" sz="3600" dirty="0" smtClean="0"/>
              <a:t> esiste un’allocazione preferita da entrambi (</a:t>
            </a:r>
            <a:r>
              <a:rPr lang="it-IT" sz="3600" dirty="0" err="1" smtClean="0"/>
              <a:t>nn</a:t>
            </a:r>
            <a:r>
              <a:rPr lang="it-IT" sz="3600" dirty="0" smtClean="0"/>
              <a:t> si </a:t>
            </a:r>
            <a:r>
              <a:rPr lang="it-IT" sz="3600" dirty="0"/>
              <a:t>può </a:t>
            </a:r>
            <a:r>
              <a:rPr lang="it-IT" sz="3600" dirty="0" smtClean="0"/>
              <a:t>↑ il benessere di uno senza ↓ quello dell’altro)</a:t>
            </a:r>
            <a:br>
              <a:rPr lang="it-IT" sz="3600" dirty="0" smtClean="0"/>
            </a:br>
            <a:r>
              <a:rPr lang="it-IT" sz="3600" dirty="0" smtClean="0"/>
              <a:t> (3,3,) ma anche (4,1), (1,4)</a:t>
            </a:r>
            <a:br>
              <a:rPr lang="it-IT" sz="3600" dirty="0" smtClean="0"/>
            </a:br>
            <a:r>
              <a:rPr lang="it-IT" sz="3600" dirty="0"/>
              <a:t> </a:t>
            </a:r>
            <a:r>
              <a:rPr lang="it-IT" sz="3600" dirty="0" smtClean="0">
                <a:solidFill>
                  <a:srgbClr val="00B050"/>
                </a:solidFill>
              </a:rPr>
              <a:t>* unanimità ma incompletezza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smtClean="0">
                <a:solidFill>
                  <a:srgbClr val="0070C0"/>
                </a:solidFill>
              </a:rPr>
              <a:t>Pareto-efficienza </a:t>
            </a:r>
            <a:r>
              <a:rPr lang="it-IT" sz="3600" dirty="0">
                <a:solidFill>
                  <a:srgbClr val="0070C0"/>
                </a:solidFill>
              </a:rPr>
              <a:t>≠ </a:t>
            </a:r>
            <a:r>
              <a:rPr lang="it-IT" sz="3600" dirty="0" smtClean="0">
                <a:solidFill>
                  <a:srgbClr val="0070C0"/>
                </a:solidFill>
              </a:rPr>
              <a:t>equità</a:t>
            </a:r>
            <a:r>
              <a:rPr lang="it-IT" sz="3600" dirty="0" smtClean="0"/>
              <a:t> </a:t>
            </a:r>
            <a:r>
              <a:rPr lang="it-IT" sz="3600" dirty="0"/>
              <a:t>(?; ½, </a:t>
            </a:r>
            <a:r>
              <a:rPr lang="it-IT" sz="3600" dirty="0" smtClean="0"/>
              <a:t>½; </a:t>
            </a:r>
            <a:r>
              <a:rPr lang="it-IT" sz="3600" dirty="0" err="1">
                <a:solidFill>
                  <a:srgbClr val="C00000"/>
                </a:solidFill>
              </a:rPr>
              <a:t>Rawls</a:t>
            </a:r>
            <a:r>
              <a:rPr lang="it-IT" sz="3600" dirty="0"/>
              <a:t>)</a:t>
            </a:r>
            <a:br>
              <a:rPr lang="it-IT" sz="3600" dirty="0"/>
            </a:br>
            <a:r>
              <a:rPr lang="it-IT" sz="3600" dirty="0" smtClean="0"/>
              <a:t>   (4,1), (1,4) di certo no →’</a:t>
            </a:r>
            <a:r>
              <a:rPr lang="it-IT" sz="3600" dirty="0" err="1" smtClean="0"/>
              <a:t>sharing</a:t>
            </a:r>
            <a:r>
              <a:rPr lang="it-IT" sz="3600" dirty="0" smtClean="0"/>
              <a:t>’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3437857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832648"/>
          </a:xfrm>
        </p:spPr>
        <p:txBody>
          <a:bodyPr/>
          <a:lstStyle/>
          <a:p>
            <a:r>
              <a:rPr lang="it-IT" dirty="0" smtClean="0">
                <a:solidFill>
                  <a:srgbClr val="0070C0"/>
                </a:solidFill>
              </a:rPr>
              <a:t>EQUITA SOSTANZIALE</a:t>
            </a:r>
            <a:r>
              <a:rPr lang="it-IT" dirty="0" smtClean="0"/>
              <a:t>: reddito, felicità, libertà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>
                <a:solidFill>
                  <a:srgbClr val="0070C0"/>
                </a:solidFill>
              </a:rPr>
              <a:t>EQUITA’ PROCEDURALE</a:t>
            </a:r>
            <a:r>
              <a:rPr lang="it-IT" dirty="0" smtClean="0"/>
              <a:t>: </a:t>
            </a:r>
            <a:r>
              <a:rPr lang="it-IT" dirty="0" err="1" smtClean="0"/>
              <a:t>d.p.</a:t>
            </a:r>
            <a:r>
              <a:rPr lang="it-IT" dirty="0" smtClean="0"/>
              <a:t> nel rispetto della legge, pari opportunità, merito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84988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59D44414-2828-4CF3-A953-1245FFB66737-L0-00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527"/>
            <a:ext cx="9144000" cy="657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28706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4392488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00B050"/>
                </a:solidFill>
              </a:rPr>
              <a:t>1. Angela e Bart</a:t>
            </a:r>
            <a:br>
              <a:rPr lang="it-IT" dirty="0" smtClean="0">
                <a:solidFill>
                  <a:srgbClr val="00B050"/>
                </a:solidFill>
              </a:rPr>
            </a:br>
            <a:r>
              <a:rPr lang="it-IT" dirty="0" smtClean="0">
                <a:solidFill>
                  <a:srgbClr val="00B050"/>
                </a:solidFill>
              </a:rPr>
              <a:t>(cap. 3 modificato)</a:t>
            </a:r>
            <a:br>
              <a:rPr lang="it-IT" dirty="0" smtClean="0">
                <a:solidFill>
                  <a:srgbClr val="00B050"/>
                </a:solidFill>
              </a:rPr>
            </a:br>
            <a:r>
              <a:rPr lang="it-IT" dirty="0">
                <a:solidFill>
                  <a:srgbClr val="00B050"/>
                </a:solidFill>
              </a:rPr>
              <a:t/>
            </a:r>
            <a:br>
              <a:rPr lang="it-IT" dirty="0">
                <a:solidFill>
                  <a:srgbClr val="00B050"/>
                </a:solidFill>
              </a:rPr>
            </a:b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contadino (solo lavoro) e proprietario terriero (solo terra)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259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6741368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7030A0"/>
                </a:solidFill>
              </a:rPr>
              <a:t/>
            </a:r>
            <a:br>
              <a:rPr lang="it-IT" dirty="0" smtClean="0">
                <a:solidFill>
                  <a:srgbClr val="7030A0"/>
                </a:solidFill>
              </a:rPr>
            </a:br>
            <a:r>
              <a:rPr lang="it-IT" dirty="0" smtClean="0">
                <a:solidFill>
                  <a:srgbClr val="7030A0"/>
                </a:solidFill>
              </a:rPr>
              <a:t>Point: Guadagni </a:t>
            </a:r>
            <a:r>
              <a:rPr lang="it-IT" dirty="0">
                <a:solidFill>
                  <a:srgbClr val="7030A0"/>
                </a:solidFill>
              </a:rPr>
              <a:t>dallo scambio </a:t>
            </a:r>
            <a:r>
              <a:rPr lang="it-IT" dirty="0" smtClean="0">
                <a:solidFill>
                  <a:srgbClr val="7030A0"/>
                </a:solidFill>
              </a:rPr>
              <a:t>(≠ in </a:t>
            </a:r>
            <a:r>
              <a:rPr lang="it-IT" dirty="0">
                <a:solidFill>
                  <a:srgbClr val="7030A0"/>
                </a:solidFill>
              </a:rPr>
              <a:t>bisogni, capacità e </a:t>
            </a:r>
            <a:r>
              <a:rPr lang="it-IT" dirty="0" smtClean="0">
                <a:solidFill>
                  <a:srgbClr val="7030A0"/>
                </a:solidFill>
              </a:rPr>
              <a:t>dotazioni (qui proprietà)→ </a:t>
            </a:r>
            <a:r>
              <a:rPr lang="it-IT" dirty="0">
                <a:solidFill>
                  <a:srgbClr val="00B050"/>
                </a:solidFill>
              </a:rPr>
              <a:t>*</a:t>
            </a:r>
            <a:r>
              <a:rPr lang="it-IT" dirty="0" smtClean="0">
                <a:solidFill>
                  <a:srgbClr val="00B050"/>
                </a:solidFill>
              </a:rPr>
              <a:t>DL, CI, ≈ IH</a:t>
            </a:r>
            <a:r>
              <a:rPr lang="it-IT" dirty="0">
                <a:solidFill>
                  <a:srgbClr val="7030A0"/>
                </a:solidFill>
              </a:rPr>
              <a:t/>
            </a:r>
            <a:br>
              <a:rPr lang="it-IT" dirty="0">
                <a:solidFill>
                  <a:srgbClr val="7030A0"/>
                </a:solidFill>
              </a:rPr>
            </a:br>
            <a:r>
              <a:rPr lang="it-IT" dirty="0">
                <a:solidFill>
                  <a:srgbClr val="FF0000"/>
                </a:solidFill>
              </a:rPr>
              <a:t>↓</a:t>
            </a:r>
            <a:r>
              <a:rPr lang="it-IT" dirty="0" smtClean="0">
                <a:solidFill>
                  <a:srgbClr val="7030A0"/>
                </a:solidFill>
              </a:rPr>
              <a:t/>
            </a:r>
            <a:br>
              <a:rPr lang="it-IT" dirty="0" smtClean="0">
                <a:solidFill>
                  <a:srgbClr val="7030A0"/>
                </a:solidFill>
              </a:rPr>
            </a:br>
            <a:r>
              <a:rPr lang="it-IT" dirty="0" smtClean="0">
                <a:solidFill>
                  <a:srgbClr val="7030A0"/>
                </a:solidFill>
              </a:rPr>
              <a:t>Rendita </a:t>
            </a:r>
            <a:r>
              <a:rPr lang="it-IT" dirty="0">
                <a:solidFill>
                  <a:srgbClr val="7030A0"/>
                </a:solidFill>
              </a:rPr>
              <a:t>dell’interazione</a:t>
            </a:r>
            <a:br>
              <a:rPr lang="it-IT" dirty="0">
                <a:solidFill>
                  <a:srgbClr val="7030A0"/>
                </a:solidFill>
              </a:rPr>
            </a:br>
            <a:r>
              <a:rPr lang="it-IT" dirty="0">
                <a:solidFill>
                  <a:srgbClr val="7030A0"/>
                </a:solidFill>
              </a:rPr>
              <a:t>(≠ fornitura bene </a:t>
            </a:r>
            <a:r>
              <a:rPr lang="it-IT" dirty="0" smtClean="0">
                <a:solidFill>
                  <a:srgbClr val="7030A0"/>
                </a:solidFill>
              </a:rPr>
              <a:t>pubblico, ≠ da specializzazione in attività individuali → attività congiunta)</a:t>
            </a:r>
            <a:br>
              <a:rPr lang="it-IT" dirty="0" smtClean="0">
                <a:solidFill>
                  <a:srgbClr val="7030A0"/>
                </a:solidFill>
              </a:rPr>
            </a:br>
            <a:r>
              <a:rPr lang="it-IT" dirty="0" smtClean="0">
                <a:solidFill>
                  <a:srgbClr val="FF0000"/>
                </a:solidFill>
              </a:rPr>
              <a:t>↓</a:t>
            </a:r>
            <a:r>
              <a:rPr lang="it-IT" dirty="0" smtClean="0">
                <a:solidFill>
                  <a:srgbClr val="7030A0"/>
                </a:solidFill>
              </a:rPr>
              <a:t/>
            </a:r>
            <a:br>
              <a:rPr lang="it-IT" dirty="0" smtClean="0">
                <a:solidFill>
                  <a:srgbClr val="7030A0"/>
                </a:solidFill>
              </a:rPr>
            </a:br>
            <a:r>
              <a:rPr lang="it-IT" dirty="0" smtClean="0">
                <a:solidFill>
                  <a:srgbClr val="7030A0"/>
                </a:solidFill>
              </a:rPr>
              <a:t>Conflitti sulla distribuzione → </a:t>
            </a:r>
            <a:r>
              <a:rPr lang="it-IT" dirty="0" smtClean="0">
                <a:solidFill>
                  <a:srgbClr val="C00000"/>
                </a:solidFill>
              </a:rPr>
              <a:t>POTERE</a:t>
            </a:r>
            <a:r>
              <a:rPr lang="it-IT" dirty="0" smtClean="0">
                <a:solidFill>
                  <a:srgbClr val="7030A0"/>
                </a:solidFill>
              </a:rPr>
              <a:t/>
            </a:r>
            <a:br>
              <a:rPr lang="it-IT" dirty="0" smtClean="0">
                <a:solidFill>
                  <a:srgbClr val="7030A0"/>
                </a:solidFill>
              </a:rPr>
            </a:br>
            <a:r>
              <a:rPr lang="it-IT" dirty="0" smtClean="0">
                <a:solidFill>
                  <a:srgbClr val="7030A0"/>
                </a:solidFill>
              </a:rPr>
              <a:t>COMP (cap. 2), RAZ (cap.3), COOP (cap.4)</a:t>
            </a:r>
            <a:r>
              <a:rPr lang="it-IT" dirty="0">
                <a:solidFill>
                  <a:srgbClr val="0070C0"/>
                </a:solidFill>
              </a:rPr>
              <a:t/>
            </a:r>
            <a:br>
              <a:rPr lang="it-IT" dirty="0">
                <a:solidFill>
                  <a:srgbClr val="0070C0"/>
                </a:solidFill>
              </a:rPr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64237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5184577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03648" y="5949280"/>
            <a:ext cx="6400800" cy="766936"/>
          </a:xfrm>
        </p:spPr>
        <p:txBody>
          <a:bodyPr/>
          <a:lstStyle/>
          <a:p>
            <a:r>
              <a:rPr lang="it-IT" b="1" dirty="0" smtClean="0"/>
              <a:t>Fig. 1 guadagni reciproci e conflitto</a:t>
            </a:r>
            <a:endParaRPr lang="it-IT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7594"/>
            <a:ext cx="7753350" cy="518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3548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375</Words>
  <Application>Microsoft Office PowerPoint</Application>
  <PresentationFormat>Presentazione su schermo (4:3)</PresentationFormat>
  <Paragraphs>78</Paragraphs>
  <Slides>28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2" baseType="lpstr">
      <vt:lpstr>Arial</vt:lpstr>
      <vt:lpstr>Calibri</vt:lpstr>
      <vt:lpstr>Cambria Math</vt:lpstr>
      <vt:lpstr>Tema di Office</vt:lpstr>
      <vt:lpstr>ISTITUZIONI (regole scritte e nn scritte che governano l’interazione tra individui) → d.p. e contratti  → norme sociali con appropriati Δ delle regole del gioco (cap. 4)  TECNOLOGIA (cap. 2)  PREFERENZE (cap. 3, 4)</vt:lpstr>
      <vt:lpstr>0. PARETO EFFICIENZA e EQUITA’</vt:lpstr>
      <vt:lpstr>Presentazione standard di PowerPoint</vt:lpstr>
      <vt:lpstr>Pareto-inefficienza: esiste un’allocazione preferita da entrambi           (2,2)  Pareto-efficienza (≠ senso comune): nn esiste un’allocazione preferita da entrambi (nn si può ↑ il benessere di uno senza ↓ quello dell’altro)  (3,3,) ma anche (4,1), (1,4)  * unanimità ma incompletezza Pareto-efficienza ≠ equità (?; ½, ½; Rawls)    (4,1), (1,4) di certo no →’sharing’</vt:lpstr>
      <vt:lpstr>EQUITA SOSTANZIALE: reddito, felicità, libertà  EQUITA’ PROCEDURALE: d.p. nel rispetto della legge, pari opportunità, merito</vt:lpstr>
      <vt:lpstr>Presentazione standard di PowerPoint</vt:lpstr>
      <vt:lpstr>1. Angela e Bart (cap. 3 modificato)  contadino (solo lavoro) e proprietario terriero (solo terra)</vt:lpstr>
      <vt:lpstr> Point: Guadagni dallo scambio (≠ in bisogni, capacità e dotazioni (qui proprietà)→ *DL, CI, ≈ IH ↓ Rendita dell’interazione (≠ fornitura bene pubblico, ≠ da specializzazione in attività individuali → attività congiunta) ↓ Conflitti sulla distribuzione → POTERE COMP (cap. 2), RAZ (cap.3), COOP (cap.4) </vt:lpstr>
      <vt:lpstr>Presentazione standard di PowerPoint</vt:lpstr>
      <vt:lpstr>Frontiera delle possibilità biologiche (‘claim’ di Bart → requisiti minimi per la sopravvivenza di Angela)  convessa (tanto &gt; è il tempo di lavoro, e &lt; il tempo libero, tanto &gt; è la Q di grano necessaria per il sostentamento di Angela</vt:lpstr>
      <vt:lpstr>Presentazione standard di PowerPoint</vt:lpstr>
      <vt:lpstr>Tecnologia e biologia determinano l’insieme fattibile  Istituzioni (regole del gioco come in UG) determinano l’allocazione effettiva   PE: guadagni dallo scambio realizzati?   EQUITA’: guadagni condivisi?  Cooperazione e conflitto (asimmetrie)  *POTERE:  capacità di ottenere cose in opposizione alla volontà degli altri </vt:lpstr>
      <vt:lpstr>2. Proprietà</vt:lpstr>
      <vt:lpstr>FREE LAND (ottimo individuale)</vt:lpstr>
      <vt:lpstr>Presentazione standard di PowerPoint</vt:lpstr>
      <vt:lpstr>Presentazione standard di PowerPoint</vt:lpstr>
      <vt:lpstr>    U=u(V, l), l=h ̅-h u’&gt;0, u’’&lt;0 UM ↓         U(V,l)=k   ∆U=∂U/∂V ∆V+∂U/∂l ∆l=0 -dV/dl=〖∂U/∂l〗∕〖∂U/∂V〗 pendenza (rapporto 〖UM〗_l/〖UM〗_V) negativa e decrescente (〖(d^2 V)/(dl^2 )&gt;0 )                  〗^SMS  </vt:lpstr>
      <vt:lpstr>‘Dittatore’ (‘schiavitù) ancora ottimo individuale ma dal punto di vista di Bart (no interazione, Angela potrebbe essere un ‘cavallo’, o una macchina, potere ‘assoluto’)  massima rendita tecnicamente possibile </vt:lpstr>
      <vt:lpstr>Presentazione standard di PowerPoint</vt:lpstr>
      <vt:lpstr>Massima rendita (distanza verticale tra frontiera del consumo possibile e frontiera delle possibilità biologiche) → MB = MC →</vt:lpstr>
      <vt:lpstr>3. CONTRATTI</vt:lpstr>
      <vt:lpstr>Presentazione standard di PowerPoint</vt:lpstr>
      <vt:lpstr>Presentazione standard di PowerPoint</vt:lpstr>
      <vt:lpstr>Massima rendita col vincolo che Angela accetti (prendere o lasciare)</vt:lpstr>
      <vt:lpstr>Presentazione standard di PowerPoint</vt:lpstr>
      <vt:lpstr>Presentazione standard di PowerPoint</vt:lpstr>
      <vt:lpstr>Allocazione (4,5; 4,5; 8)  i vantaggi li prende tutti Bart  potere di contrattazione (bargaining power) : vantaggi nella divisione della torta (take or leave offers)  → posizione nella struttura del gioco (pazienza) → lato corto del mercato (i proprietari terrieri sono scarsi rispetto ai contadini)  PE ma INIQUA (vita reale, Bart minimizza U^A, Angela nn rifiuta ma si organizza → domani  * HP COMPORTAMENTALI ≠ IN CONTESTI ≠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lezioni</dc:title>
  <dc:creator>battistini</dc:creator>
  <cp:lastModifiedBy>battistini</cp:lastModifiedBy>
  <cp:revision>66</cp:revision>
  <dcterms:created xsi:type="dcterms:W3CDTF">2014-10-06T11:34:06Z</dcterms:created>
  <dcterms:modified xsi:type="dcterms:W3CDTF">2019-03-21T13:45:58Z</dcterms:modified>
</cp:coreProperties>
</file>