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91" r:id="rId3"/>
    <p:sldId id="276" r:id="rId4"/>
    <p:sldId id="259" r:id="rId5"/>
    <p:sldId id="293" r:id="rId6"/>
    <p:sldId id="260" r:id="rId7"/>
    <p:sldId id="261" r:id="rId8"/>
    <p:sldId id="277" r:id="rId9"/>
    <p:sldId id="278" r:id="rId10"/>
    <p:sldId id="286" r:id="rId11"/>
    <p:sldId id="264" r:id="rId12"/>
    <p:sldId id="265" r:id="rId13"/>
    <p:sldId id="289" r:id="rId14"/>
    <p:sldId id="287" r:id="rId15"/>
    <p:sldId id="281" r:id="rId16"/>
    <p:sldId id="269" r:id="rId17"/>
    <p:sldId id="280" r:id="rId18"/>
    <p:sldId id="282" r:id="rId19"/>
    <p:sldId id="290" r:id="rId20"/>
    <p:sldId id="270" r:id="rId21"/>
    <p:sldId id="271" r:id="rId22"/>
    <p:sldId id="292" r:id="rId23"/>
    <p:sldId id="283" r:id="rId24"/>
    <p:sldId id="288" r:id="rId25"/>
    <p:sldId id="284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/>
  </p:normalViewPr>
  <p:slideViewPr>
    <p:cSldViewPr>
      <p:cViewPr>
        <p:scale>
          <a:sx n="53" d="100"/>
          <a:sy n="53" d="100"/>
        </p:scale>
        <p:origin x="112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19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6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33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97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9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00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67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88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00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41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5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10F63-E7B4-437F-AC09-15D255046D31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25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90465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>0. HOCKEY STICK</a:t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>
                <a:solidFill>
                  <a:srgbClr val="7030A0"/>
                </a:solidFill>
              </a:rPr>
              <a:t/>
            </a:r>
            <a:br>
              <a:rPr lang="it-IT" dirty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Perché così tanta crescita?</a:t>
            </a:r>
            <a:b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Perché in Inghilterra?</a:t>
            </a:r>
            <a:b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Modello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(fatti, 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hp</a:t>
            </a: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., equilibrio)</a:t>
            </a:r>
            <a:b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Concetti base 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(incentivi, prezzi relativi, rendita economica)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60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92696"/>
            <a:ext cx="8136904" cy="561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7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2</a:t>
            </a:r>
            <a:r>
              <a:rPr lang="it-IT" dirty="0" smtClean="0">
                <a:solidFill>
                  <a:srgbClr val="00B050"/>
                </a:solidFill>
              </a:rPr>
              <a:t>. Rivoluzione tecnologica permanente - </a:t>
            </a:r>
            <a:r>
              <a:rPr lang="it-IT" dirty="0" err="1" smtClean="0">
                <a:solidFill>
                  <a:srgbClr val="00B050"/>
                </a:solidFill>
              </a:rPr>
              <a:t>kink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Rendita da innovazione </a:t>
            </a:r>
            <a:r>
              <a:rPr lang="it-IT" b="1" dirty="0" err="1" smtClean="0"/>
              <a:t>Schumpeteriana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0416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ECONOMIA </a:t>
            </a:r>
            <a:r>
              <a:rPr lang="it-IT" dirty="0" smtClean="0"/>
              <a:t>INDUSTRIALE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smtClean="0">
                <a:solidFill>
                  <a:srgbClr val="7030A0"/>
                </a:solidFill>
              </a:rPr>
              <a:t>≠ agri: K riproducibile; previdenza: figli più costo  che investimento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88843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2 FATTORI PRODUTTIVI: lavoro e carbone</a:t>
            </a:r>
          </a:p>
          <a:p>
            <a:endParaRPr lang="it-IT" dirty="0"/>
          </a:p>
          <a:p>
            <a:pPr algn="l"/>
            <a:r>
              <a:rPr lang="it-IT" dirty="0" smtClean="0"/>
              <a:t>Tecnologie ad alta intensità di capitale o ad alta intensità di lavoro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Funzioni a due variabili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39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04664"/>
            <a:ext cx="7704856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334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04664"/>
            <a:ext cx="864096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66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4664"/>
            <a:ext cx="8208912" cy="619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11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00B0F0"/>
                </a:solidFill>
              </a:rPr>
              <a:t>ISOCOSTO</a:t>
            </a:r>
            <a:r>
              <a:rPr lang="it-IT" dirty="0" smtClean="0"/>
              <a:t>: diverse combinazioni di C e L che hanno lo stesso costo</a:t>
            </a:r>
            <a:br>
              <a:rPr lang="it-IT" dirty="0" smtClean="0"/>
            </a:br>
            <a:r>
              <a:rPr lang="it-IT" dirty="0" smtClean="0">
                <a:solidFill>
                  <a:srgbClr val="00B0F0"/>
                </a:solidFill>
              </a:rPr>
              <a:t>p=20, w=10</a:t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dirty="0">
                <a:solidFill>
                  <a:srgbClr val="00B0F0"/>
                </a:solidFill>
              </a:rPr>
              <a:t/>
            </a:r>
            <a:br>
              <a:rPr lang="it-IT" dirty="0">
                <a:solidFill>
                  <a:srgbClr val="00B0F0"/>
                </a:solidFill>
              </a:rPr>
            </a:b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c=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wL+pC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(80=10L+20C)</a:t>
            </a:r>
            <a:b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C=c/p-w/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(C=4-1/2L)</a:t>
            </a:r>
            <a:b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intercetta e pendenza (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dC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dL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b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467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76673"/>
            <a:ext cx="8136904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219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208912" cy="295232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C00000"/>
                </a:solidFill>
              </a:rPr>
              <a:t>↑ </a:t>
            </a:r>
            <a:r>
              <a:rPr lang="it-IT" dirty="0" smtClean="0"/>
              <a:t>   </a:t>
            </a:r>
            <a:r>
              <a:rPr lang="it-IT" dirty="0" smtClean="0">
                <a:solidFill>
                  <a:srgbClr val="00B0F0"/>
                </a:solidFill>
              </a:rPr>
              <a:t>Cambiamento prezzi relativi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dirty="0" smtClean="0"/>
              <a:t>p=5, w=10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40=5C+10L        C=8-2L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3168352"/>
          </a:xfrm>
        </p:spPr>
        <p:txBody>
          <a:bodyPr>
            <a:normAutofit fontScale="92500" lnSpcReduction="10000"/>
          </a:bodyPr>
          <a:lstStyle/>
          <a:p>
            <a:endParaRPr lang="it-IT" dirty="0" smtClean="0">
              <a:solidFill>
                <a:srgbClr val="00B0F0"/>
              </a:solidFill>
            </a:endParaRPr>
          </a:p>
          <a:p>
            <a:r>
              <a:rPr lang="it-IT" sz="3600" dirty="0" smtClean="0">
                <a:solidFill>
                  <a:srgbClr val="00B0F0"/>
                </a:solidFill>
              </a:rPr>
              <a:t>RENDITA da INNOVAZIONE</a:t>
            </a:r>
            <a:r>
              <a:rPr lang="it-IT" sz="3600" dirty="0" smtClean="0"/>
              <a:t>: </a:t>
            </a:r>
          </a:p>
          <a:p>
            <a:r>
              <a:rPr lang="it-IT" sz="3600" dirty="0" smtClean="0"/>
              <a:t>50-40=10 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 smtClean="0"/>
              <a:t>(beneficio </a:t>
            </a:r>
            <a:r>
              <a:rPr lang="it-IT" sz="3600" dirty="0"/>
              <a:t>rispetto a migliore alternativa</a:t>
            </a:r>
            <a:r>
              <a:rPr lang="it-IT" sz="3600" dirty="0" smtClean="0"/>
              <a:t>*)</a:t>
            </a:r>
          </a:p>
          <a:p>
            <a:r>
              <a:rPr lang="it-IT" sz="3600" dirty="0">
                <a:solidFill>
                  <a:srgbClr val="C00000"/>
                </a:solidFill>
              </a:rPr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3969749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656"/>
            <a:ext cx="903649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8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8496944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96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08912" cy="252028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Quindi: </a:t>
            </a:r>
            <a:r>
              <a:rPr lang="it-IT" dirty="0" smtClean="0">
                <a:solidFill>
                  <a:srgbClr val="0070C0"/>
                </a:solidFill>
              </a:rPr>
              <a:t>'distruzione creatrice’ </a:t>
            </a:r>
            <a:r>
              <a:rPr lang="it-IT" dirty="0" smtClean="0"/>
              <a:t>capitalismo → </a:t>
            </a:r>
            <a:r>
              <a:rPr lang="it-IT" dirty="0" err="1" smtClean="0"/>
              <a:t>d.p.</a:t>
            </a:r>
            <a:r>
              <a:rPr lang="it-IT" dirty="0" smtClean="0"/>
              <a:t>, </a:t>
            </a:r>
            <a:r>
              <a:rPr lang="it-IT" dirty="0" err="1" smtClean="0"/>
              <a:t>mkt</a:t>
            </a:r>
            <a:r>
              <a:rPr lang="it-IT" dirty="0" smtClean="0"/>
              <a:t>, imprese → bastone e carote →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7052320" cy="3384376"/>
          </a:xfrm>
        </p:spPr>
        <p:txBody>
          <a:bodyPr/>
          <a:lstStyle/>
          <a:p>
            <a:r>
              <a:rPr lang="it-IT" sz="4000" dirty="0" smtClean="0">
                <a:solidFill>
                  <a:srgbClr val="0070C0"/>
                </a:solidFill>
              </a:rPr>
              <a:t>Spiegazione ‘economica’ della </a:t>
            </a:r>
            <a:r>
              <a:rPr lang="it-IT" sz="4000" dirty="0" err="1" smtClean="0">
                <a:solidFill>
                  <a:srgbClr val="0070C0"/>
                </a:solidFill>
              </a:rPr>
              <a:t>Riv</a:t>
            </a:r>
            <a:r>
              <a:rPr lang="it-IT" sz="4000" dirty="0" smtClean="0">
                <a:solidFill>
                  <a:srgbClr val="0070C0"/>
                </a:solidFill>
              </a:rPr>
              <a:t> </a:t>
            </a:r>
            <a:r>
              <a:rPr lang="it-IT" sz="4000" dirty="0" err="1" smtClean="0">
                <a:solidFill>
                  <a:srgbClr val="0070C0"/>
                </a:solidFill>
              </a:rPr>
              <a:t>Ind</a:t>
            </a:r>
            <a:r>
              <a:rPr lang="it-IT" sz="4000" dirty="0" smtClean="0">
                <a:solidFill>
                  <a:srgbClr val="0070C0"/>
                </a:solidFill>
              </a:rPr>
              <a:t> in GB </a:t>
            </a:r>
          </a:p>
          <a:p>
            <a:r>
              <a:rPr lang="it-IT" sz="4000" b="1" dirty="0" smtClean="0"/>
              <a:t>incentivi / prezzi relativi</a:t>
            </a:r>
            <a:r>
              <a:rPr lang="it-IT" sz="4000" dirty="0" smtClean="0"/>
              <a:t>: </a:t>
            </a:r>
            <a:r>
              <a:rPr lang="it-IT" sz="4000" b="1" dirty="0" smtClean="0"/>
              <a:t>lavoro scarso e carbone abbondante in GB (Allen)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20820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6759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*</a:t>
            </a:r>
            <a:r>
              <a:rPr lang="it-IT" dirty="0" smtClean="0">
                <a:solidFill>
                  <a:srgbClr val="00B0F0"/>
                </a:solidFill>
              </a:rPr>
              <a:t> ALTRE SPIEGAZIONI RIVOLUZIONE INDUSTRIALE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4032448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 err="1" smtClean="0"/>
              <a:t>Landes</a:t>
            </a:r>
            <a:r>
              <a:rPr lang="it-IT" dirty="0" smtClean="0"/>
              <a:t> (istituzioni e cultura / Weber)</a:t>
            </a:r>
          </a:p>
          <a:p>
            <a:endParaRPr lang="it-IT" dirty="0"/>
          </a:p>
          <a:p>
            <a:r>
              <a:rPr lang="it-IT" b="1" dirty="0" err="1" smtClean="0"/>
              <a:t>Mokyr</a:t>
            </a:r>
            <a:r>
              <a:rPr lang="it-IT" dirty="0" smtClean="0"/>
              <a:t> (illuminismo; motore e volante)</a:t>
            </a:r>
          </a:p>
          <a:p>
            <a:endParaRPr lang="it-IT" dirty="0"/>
          </a:p>
          <a:p>
            <a:r>
              <a:rPr lang="it-IT" b="1" dirty="0" err="1" smtClean="0"/>
              <a:t>Pomeranz</a:t>
            </a:r>
            <a:r>
              <a:rPr lang="it-IT" dirty="0" smtClean="0"/>
              <a:t> (colonialismo, grano a buon mercato da US vs </a:t>
            </a:r>
            <a:r>
              <a:rPr lang="it-IT" dirty="0" err="1" smtClean="0"/>
              <a:t>rend</a:t>
            </a:r>
            <a:r>
              <a:rPr lang="it-IT" dirty="0" smtClean="0"/>
              <a:t> </a:t>
            </a:r>
            <a:r>
              <a:rPr lang="it-IT" dirty="0" err="1" smtClean="0"/>
              <a:t>decr</a:t>
            </a:r>
            <a:r>
              <a:rPr lang="it-IT" dirty="0" smtClean="0"/>
              <a:t> in agri; cotone dall’India e prodotti tessili in India)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72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core-econ.org/the-economy/book/images/web/figure-02-21-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8092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418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2025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3. MODELLO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7376864" cy="396044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Rappresentazione semplificata della realtà</a:t>
            </a:r>
          </a:p>
          <a:p>
            <a:endParaRPr lang="it-IT" dirty="0"/>
          </a:p>
          <a:p>
            <a:r>
              <a:rPr lang="it-IT" dirty="0" err="1" smtClean="0"/>
              <a:t>Hp</a:t>
            </a:r>
            <a:r>
              <a:rPr lang="it-IT" dirty="0" smtClean="0"/>
              <a:t> su cosa determina le azioni degli i</a:t>
            </a:r>
          </a:p>
          <a:p>
            <a:endParaRPr lang="it-IT" dirty="0"/>
          </a:p>
          <a:p>
            <a:r>
              <a:rPr lang="it-IT" dirty="0" smtClean="0"/>
              <a:t>Risultato di tali azioni (equilibrio)</a:t>
            </a:r>
          </a:p>
          <a:p>
            <a:endParaRPr lang="it-IT" dirty="0"/>
          </a:p>
          <a:p>
            <a:r>
              <a:rPr lang="it-IT" dirty="0" smtClean="0"/>
              <a:t>Cambiamento condizioni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3865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723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048672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>
                <a:solidFill>
                  <a:srgbClr val="7030A0"/>
                </a:solidFill>
              </a:rPr>
              <a:t>Incentivi</a:t>
            </a:r>
            <a:r>
              <a:rPr lang="it-IT" sz="4000" dirty="0" smtClean="0"/>
              <a:t> (razionalità)</a:t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>
                <a:solidFill>
                  <a:srgbClr val="7030A0"/>
                </a:solidFill>
              </a:rPr>
              <a:t>Prezzi relativi </a:t>
            </a:r>
            <a:r>
              <a:rPr lang="it-IT" sz="4000" dirty="0" smtClean="0"/>
              <a:t>(scelta tra alternative)</a:t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>
                <a:solidFill>
                  <a:srgbClr val="7030A0"/>
                </a:solidFill>
              </a:rPr>
              <a:t>Costo opportunità </a:t>
            </a:r>
            <a:r>
              <a:rPr lang="it-IT" sz="4000" dirty="0" smtClean="0"/>
              <a:t>(valore della migliore alternativa)</a:t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>
                <a:solidFill>
                  <a:srgbClr val="7030A0"/>
                </a:solidFill>
              </a:rPr>
              <a:t>Rendita economica 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(beneficio di un’azione – beneficio della migliore alternativa)</a:t>
            </a:r>
            <a:br>
              <a:rPr lang="it-IT" sz="4000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315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548680"/>
            <a:ext cx="7848872" cy="576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8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HOCKEY STICK ANCHE PER: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413925"/>
          </a:xfrm>
        </p:spPr>
        <p:txBody>
          <a:bodyPr/>
          <a:lstStyle/>
          <a:p>
            <a:r>
              <a:rPr lang="it-IT" dirty="0" smtClean="0"/>
              <a:t>Efficienza in illuminazione (energia)</a:t>
            </a:r>
          </a:p>
          <a:p>
            <a:r>
              <a:rPr lang="it-IT" dirty="0" smtClean="0"/>
              <a:t>Trasmissione informazione</a:t>
            </a:r>
          </a:p>
          <a:p>
            <a:r>
              <a:rPr lang="it-IT" dirty="0" smtClean="0"/>
              <a:t>Popolazione e urbanizzazione</a:t>
            </a:r>
          </a:p>
          <a:p>
            <a:r>
              <a:rPr lang="it-IT" dirty="0" smtClean="0"/>
              <a:t>Salari reali</a:t>
            </a:r>
          </a:p>
          <a:p>
            <a:r>
              <a:rPr lang="it-IT" dirty="0" smtClean="0"/>
              <a:t>Inquinamento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10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re-econ.org/the-economy/book/images/web/figure-02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1525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10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1. Stagnazione (parte piatta)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018705"/>
            <a:ext cx="6400800" cy="3930575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Economia agricola: 2 fattori produttivi (terra e lavoro)</a:t>
            </a:r>
          </a:p>
          <a:p>
            <a:endParaRPr lang="it-IT" dirty="0"/>
          </a:p>
          <a:p>
            <a:r>
              <a:rPr lang="it-IT" dirty="0" smtClean="0"/>
              <a:t>Trappola Malthusiana: anche se aumenta la produttività, il tenore di vita (PIL pro capite) resta uguale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it-IT" dirty="0" smtClean="0"/>
              <a:t>Due parti: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6805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b="1" dirty="0" smtClean="0"/>
              <a:t>Rendimenti decrescenti in agricoltura (produttività media ↓)</a:t>
            </a:r>
            <a:r>
              <a:rPr lang="it-IT" dirty="0" smtClean="0"/>
              <a:t>: se aumenta pop, diminuisce w (T e L meno produttivi, terra costante o meno fertile)</a:t>
            </a:r>
          </a:p>
          <a:p>
            <a:pPr algn="l"/>
            <a:endParaRPr lang="it-IT" dirty="0" smtClean="0"/>
          </a:p>
          <a:p>
            <a:pPr algn="l"/>
            <a:r>
              <a:rPr lang="it-IT" b="1" dirty="0" smtClean="0"/>
              <a:t>Demografia</a:t>
            </a:r>
            <a:r>
              <a:rPr lang="it-IT" dirty="0" smtClean="0"/>
              <a:t>: se w&gt;w* (sussistenza), la pop aumenta</a:t>
            </a:r>
          </a:p>
          <a:p>
            <a:pPr algn="l"/>
            <a:endParaRPr lang="it-IT" dirty="0" smtClean="0"/>
          </a:p>
          <a:p>
            <a:pPr algn="l"/>
            <a:r>
              <a:rPr lang="it-IT" dirty="0" smtClean="0">
                <a:solidFill>
                  <a:srgbClr val="0070C0"/>
                </a:solidFill>
              </a:rPr>
              <a:t>*Funzione di produzione y=f(x), </a:t>
            </a:r>
          </a:p>
          <a:p>
            <a:pPr algn="l"/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 f’&gt;0, f’’&lt;0 </a:t>
            </a:r>
            <a:endParaRPr lang="it-IT" dirty="0">
              <a:solidFill>
                <a:srgbClr val="0070C0"/>
              </a:solidFill>
            </a:endParaRP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9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692696"/>
            <a:ext cx="7344816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4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692697"/>
            <a:ext cx="784887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65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268</Words>
  <Application>Microsoft Office PowerPoint</Application>
  <PresentationFormat>Presentazione su schermo (4:3)</PresentationFormat>
  <Paragraphs>51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8" baseType="lpstr">
      <vt:lpstr>Arial</vt:lpstr>
      <vt:lpstr>Calibri</vt:lpstr>
      <vt:lpstr>Tema di Office</vt:lpstr>
      <vt:lpstr>0. HOCKEY STICK  Perché così tanta crescita?  Perché in Inghilterra?  Modello (fatti, hp comp., equilibrio) Concetti base (incentivi, prezzi relativi, rendita economica)</vt:lpstr>
      <vt:lpstr>Presentazione standard di PowerPoint</vt:lpstr>
      <vt:lpstr>Presentazione standard di PowerPoint</vt:lpstr>
      <vt:lpstr>HOCKEY STICK ANCHE PER:</vt:lpstr>
      <vt:lpstr>Presentazione standard di PowerPoint</vt:lpstr>
      <vt:lpstr>1. Stagnazione (parte piatta)</vt:lpstr>
      <vt:lpstr>Due parti:</vt:lpstr>
      <vt:lpstr>Presentazione standard di PowerPoint</vt:lpstr>
      <vt:lpstr>Presentazione standard di PowerPoint</vt:lpstr>
      <vt:lpstr>Presentazione standard di PowerPoint</vt:lpstr>
      <vt:lpstr>2. Rivoluzione tecnologica permanente - kink</vt:lpstr>
      <vt:lpstr>ECONOMIA INDUSTRIALE (≠ agri: K riproducibile; previdenza: figli più costo  che investimento)</vt:lpstr>
      <vt:lpstr>Presentazione standard di PowerPoint</vt:lpstr>
      <vt:lpstr>Presentazione standard di PowerPoint</vt:lpstr>
      <vt:lpstr>Presentazione standard di PowerPoint</vt:lpstr>
      <vt:lpstr>  ISOCOSTO: diverse combinazioni di C e L che hanno lo stesso costo p=20, w=10  c=wL+pC   (80=10L+20C)  C=c/p-w/pL  (C=4-1/2L)  intercetta e pendenza (dC/dL)  </vt:lpstr>
      <vt:lpstr>Presentazione standard di PowerPoint</vt:lpstr>
      <vt:lpstr> ↑    Cambiamento prezzi relativi:  p=5, w=10  40=5C+10L        C=8-2L   </vt:lpstr>
      <vt:lpstr>Presentazione standard di PowerPoint</vt:lpstr>
      <vt:lpstr>Quindi: 'distruzione creatrice’ capitalismo → d.p., mkt, imprese → bastone e carote →</vt:lpstr>
      <vt:lpstr>* ALTRE SPIEGAZIONI RIVOLUZIONE INDUSTRIALE</vt:lpstr>
      <vt:lpstr>Presentazione standard di PowerPoint</vt:lpstr>
      <vt:lpstr>3. MODELLO</vt:lpstr>
      <vt:lpstr>Presentazione standard di PowerPoint</vt:lpstr>
      <vt:lpstr>  Incentivi (razionalità)  Prezzi relativi (scelta tra alternative)  Costo opportunità (valore della migliore alternativa)  Rendita economica  (beneficio di un’azione – beneficio della migliore alternativa)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</dc:title>
  <dc:creator>battistini</dc:creator>
  <cp:lastModifiedBy>battistini</cp:lastModifiedBy>
  <cp:revision>50</cp:revision>
  <dcterms:created xsi:type="dcterms:W3CDTF">2014-10-06T11:34:06Z</dcterms:created>
  <dcterms:modified xsi:type="dcterms:W3CDTF">2019-02-28T10:22:39Z</dcterms:modified>
</cp:coreProperties>
</file>