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73" r:id="rId4"/>
    <p:sldId id="261" r:id="rId5"/>
    <p:sldId id="262" r:id="rId6"/>
    <p:sldId id="280" r:id="rId7"/>
    <p:sldId id="274" r:id="rId8"/>
    <p:sldId id="278" r:id="rId9"/>
    <p:sldId id="281" r:id="rId10"/>
    <p:sldId id="263" r:id="rId11"/>
    <p:sldId id="276" r:id="rId12"/>
    <p:sldId id="265" r:id="rId13"/>
    <p:sldId id="277" r:id="rId14"/>
    <p:sldId id="268" r:id="rId15"/>
    <p:sldId id="269" r:id="rId16"/>
    <p:sldId id="275" r:id="rId17"/>
    <p:sldId id="282" r:id="rId18"/>
    <p:sldId id="272" r:id="rId19"/>
    <p:sldId id="279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 varScale="1">
        <p:scale>
          <a:sx n="61" d="100"/>
          <a:sy n="61" d="100"/>
        </p:scale>
        <p:origin x="143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119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860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4330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397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797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000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2677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088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4009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7413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10F63-E7B4-437F-AC09-15D255046D31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1454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10F63-E7B4-437F-AC09-15D255046D31}" type="datetimeFigureOut">
              <a:rPr lang="it-IT" smtClean="0"/>
              <a:t>07/03/2018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C4EFE-6D45-46BD-A69A-105BF502FE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2250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-387424"/>
            <a:ext cx="8229600" cy="7762874"/>
          </a:xfrm>
        </p:spPr>
        <p:txBody>
          <a:bodyPr>
            <a:normAutofit/>
          </a:bodyPr>
          <a:lstStyle/>
          <a:p>
            <a:pPr algn="l"/>
            <a:r>
              <a:rPr lang="it-IT" sz="3600" dirty="0" smtClean="0">
                <a:solidFill>
                  <a:srgbClr val="7030A0"/>
                </a:solidFill>
              </a:rPr>
              <a:t>•  MODELLO DI COMPORTAMENTO                                             RAZIONALE (</a:t>
            </a:r>
            <a:r>
              <a:rPr lang="it-IT" sz="3600" dirty="0" err="1" smtClean="0">
                <a:solidFill>
                  <a:srgbClr val="7030A0"/>
                </a:solidFill>
              </a:rPr>
              <a:t>def</a:t>
            </a:r>
            <a:r>
              <a:rPr lang="it-IT" sz="3600" dirty="0" smtClean="0">
                <a:solidFill>
                  <a:srgbClr val="7030A0"/>
                </a:solidFill>
              </a:rPr>
              <a:t>. tradizionale)</a:t>
            </a:r>
            <a:br>
              <a:rPr lang="it-IT" sz="3600" dirty="0" smtClean="0">
                <a:solidFill>
                  <a:srgbClr val="7030A0"/>
                </a:solidFill>
              </a:rPr>
            </a:br>
            <a:r>
              <a:rPr lang="it-IT" sz="3600" dirty="0" smtClean="0">
                <a:solidFill>
                  <a:srgbClr val="7030A0"/>
                </a:solidFill>
              </a:rPr>
              <a:t/>
            </a:r>
            <a:br>
              <a:rPr lang="it-IT" sz="3600" dirty="0" smtClean="0">
                <a:solidFill>
                  <a:srgbClr val="7030A0"/>
                </a:solidFill>
              </a:rPr>
            </a:br>
            <a:r>
              <a:rPr lang="it-IT" sz="3600" dirty="0" smtClean="0">
                <a:solidFill>
                  <a:srgbClr val="7030A0"/>
                </a:solidFill>
              </a:rPr>
              <a:t>• OTTIMO VINCOLATO </a:t>
            </a:r>
            <a:br>
              <a:rPr lang="it-IT" sz="3600" dirty="0" smtClean="0">
                <a:solidFill>
                  <a:srgbClr val="7030A0"/>
                </a:solidFill>
              </a:rPr>
            </a:br>
            <a:r>
              <a:rPr lang="it-IT" sz="3600" dirty="0" smtClean="0">
                <a:solidFill>
                  <a:srgbClr val="7030A0"/>
                </a:solidFill>
              </a:rPr>
              <a:t/>
            </a:r>
            <a:br>
              <a:rPr lang="it-IT" sz="3600" dirty="0" smtClean="0">
                <a:solidFill>
                  <a:srgbClr val="7030A0"/>
                </a:solidFill>
              </a:rPr>
            </a:br>
            <a:r>
              <a:rPr lang="it-IT" sz="3600" dirty="0" smtClean="0">
                <a:solidFill>
                  <a:srgbClr val="7030A0"/>
                </a:solidFill>
              </a:rPr>
              <a:t>• SCARSITA’</a:t>
            </a:r>
            <a:br>
              <a:rPr lang="it-IT" sz="3600" dirty="0" smtClean="0">
                <a:solidFill>
                  <a:srgbClr val="7030A0"/>
                </a:solidFill>
              </a:rPr>
            </a:br>
            <a:r>
              <a:rPr lang="it-IT" sz="3600" dirty="0" smtClean="0">
                <a:solidFill>
                  <a:srgbClr val="7030A0"/>
                </a:solidFill>
              </a:rPr>
              <a:t/>
            </a:r>
            <a:br>
              <a:rPr lang="it-IT" sz="3600" dirty="0" smtClean="0">
                <a:solidFill>
                  <a:srgbClr val="7030A0"/>
                </a:solidFill>
              </a:rPr>
            </a:br>
            <a:r>
              <a:rPr lang="it-IT" sz="3600" dirty="0" smtClean="0">
                <a:solidFill>
                  <a:srgbClr val="7030A0"/>
                </a:solidFill>
              </a:rPr>
              <a:t>• COSTO OPPORTUNITA’</a:t>
            </a:r>
            <a:br>
              <a:rPr lang="it-IT" sz="3600" dirty="0" smtClean="0">
                <a:solidFill>
                  <a:srgbClr val="7030A0"/>
                </a:solidFill>
              </a:rPr>
            </a:br>
            <a:r>
              <a:rPr lang="it-IT" sz="3600" dirty="0" smtClean="0">
                <a:solidFill>
                  <a:srgbClr val="7030A0"/>
                </a:solidFill>
              </a:rPr>
              <a:t/>
            </a:r>
            <a:br>
              <a:rPr lang="it-IT" sz="3600" dirty="0" smtClean="0">
                <a:solidFill>
                  <a:srgbClr val="7030A0"/>
                </a:solidFill>
              </a:rPr>
            </a:br>
            <a:r>
              <a:rPr lang="it-IT" sz="3600" dirty="0" smtClean="0">
                <a:solidFill>
                  <a:srgbClr val="7030A0"/>
                </a:solidFill>
              </a:rPr>
              <a:t>• TRADE-OFFS  (rapporti di scambio; dilemmi)</a:t>
            </a:r>
            <a:endParaRPr lang="it-IT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31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4176464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3. </a:t>
            </a:r>
            <a:r>
              <a:rPr lang="it-IT" dirty="0" err="1" smtClean="0">
                <a:solidFill>
                  <a:srgbClr val="00B050"/>
                </a:solidFill>
              </a:rPr>
              <a:t>Trade-offs</a:t>
            </a:r>
            <a:r>
              <a:rPr lang="it-IT" dirty="0" smtClean="0">
                <a:solidFill>
                  <a:srgbClr val="00B050"/>
                </a:solidFill>
              </a:rPr>
              <a:t> 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insieme del consumo possibile (VINCOLO) e curve di indifferenza (OBIETTIVO)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44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476672"/>
            <a:ext cx="8424936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787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olo 1"/>
              <p:cNvSpPr>
                <a:spLocks noGrp="1"/>
              </p:cNvSpPr>
              <p:nvPr>
                <p:ph type="title"/>
              </p:nvPr>
            </p:nvSpPr>
            <p:spPr>
              <a:xfrm>
                <a:off x="107504" y="116632"/>
                <a:ext cx="8856984" cy="6552728"/>
              </a:xfrm>
            </p:spPr>
            <p:txBody>
              <a:bodyPr>
                <a:normAutofit fontScale="90000"/>
              </a:bodyPr>
              <a:lstStyle/>
              <a:p>
                <a:r>
                  <a:rPr lang="it-IT" sz="4000" dirty="0" smtClean="0">
                    <a:solidFill>
                      <a:srgbClr val="00B0F0"/>
                    </a:solidFill>
                  </a:rPr>
                  <a:t/>
                </a:r>
                <a:br>
                  <a:rPr lang="it-IT" sz="4000" dirty="0" smtClean="0">
                    <a:solidFill>
                      <a:srgbClr val="00B0F0"/>
                    </a:solidFill>
                  </a:rPr>
                </a:br>
                <a:r>
                  <a:rPr lang="it-IT" sz="4000" dirty="0" smtClean="0">
                    <a:solidFill>
                      <a:srgbClr val="00B0F0"/>
                    </a:solidFill>
                  </a:rPr>
                  <a:t/>
                </a:r>
                <a:br>
                  <a:rPr lang="it-IT" sz="4000" dirty="0" smtClean="0">
                    <a:solidFill>
                      <a:srgbClr val="00B0F0"/>
                    </a:solidFill>
                  </a:rPr>
                </a:br>
                <a:r>
                  <a:rPr lang="it-IT" sz="4000" dirty="0" smtClean="0">
                    <a:solidFill>
                      <a:srgbClr val="00B0F0"/>
                    </a:solidFill>
                  </a:rPr>
                  <a:t>SAGGIO MARGINALE DI TRASFORMAZIONE </a:t>
                </a:r>
                <a:br>
                  <a:rPr lang="it-IT" sz="4000" dirty="0" smtClean="0">
                    <a:solidFill>
                      <a:srgbClr val="00B0F0"/>
                    </a:solidFill>
                  </a:rPr>
                </a:br>
                <a:r>
                  <a:rPr lang="it-IT" sz="4000" dirty="0" smtClean="0">
                    <a:solidFill>
                      <a:srgbClr val="00B0F0"/>
                    </a:solidFill>
                  </a:rPr>
                  <a:t>(</a:t>
                </a:r>
                <a:r>
                  <a:rPr lang="it-IT" sz="4000" dirty="0" err="1">
                    <a:solidFill>
                      <a:srgbClr val="00B0F0"/>
                    </a:solidFill>
                  </a:rPr>
                  <a:t>trade</a:t>
                </a:r>
                <a:r>
                  <a:rPr lang="it-IT" sz="4000" dirty="0">
                    <a:solidFill>
                      <a:srgbClr val="00B0F0"/>
                    </a:solidFill>
                  </a:rPr>
                  <a:t>-off tecnologico)</a:t>
                </a:r>
                <a:r>
                  <a:rPr lang="it-IT" sz="4000" dirty="0" smtClean="0">
                    <a:solidFill>
                      <a:srgbClr val="00B0F0"/>
                    </a:solidFill>
                  </a:rPr>
                  <a:t> </a:t>
                </a:r>
                <a:r>
                  <a:rPr lang="it-IT" dirty="0" smtClean="0"/>
                  <a:t>:</a:t>
                </a:r>
                <a:br>
                  <a:rPr lang="it-IT" dirty="0" smtClean="0"/>
                </a:br>
                <a:r>
                  <a:rPr lang="it-IT" dirty="0" smtClean="0"/>
                  <a:t/>
                </a:r>
                <a:br>
                  <a:rPr lang="it-IT" dirty="0" smtClean="0"/>
                </a:br>
                <a:r>
                  <a:rPr lang="it-IT" sz="4000" dirty="0" smtClean="0"/>
                  <a:t>DI QUANTO </a:t>
                </a:r>
                <a:r>
                  <a:rPr lang="it-IT" sz="4000" dirty="0" smtClean="0"/>
                  <a:t>DIMINUISCONO I </a:t>
                </a:r>
                <a:r>
                  <a:rPr lang="it-IT" sz="4000" dirty="0" smtClean="0"/>
                  <a:t>VOTI CON UN’UNITA’ DI TEMPO LIBERO IN </a:t>
                </a:r>
                <a:r>
                  <a:rPr lang="it-IT" sz="4000" dirty="0" smtClean="0"/>
                  <a:t>PIU’</a:t>
                </a:r>
                <a:r>
                  <a:rPr lang="it-IT" dirty="0" smtClean="0"/>
                  <a:t/>
                </a:r>
                <a:br>
                  <a:rPr lang="it-IT" dirty="0" smtClean="0"/>
                </a:br>
                <a:r>
                  <a:rPr lang="it-IT" dirty="0" smtClean="0"/>
                  <a:t/>
                </a:r>
                <a:br>
                  <a:rPr lang="it-IT" dirty="0" smtClean="0"/>
                </a:br>
                <a:r>
                  <a:rPr lang="it-IT" dirty="0" smtClean="0"/>
                  <a:t>(inclinazione negativa e crescente, concava, MP ↓)</a:t>
                </a:r>
                <a:br>
                  <a:rPr lang="it-IT" dirty="0" smtClean="0"/>
                </a:br>
                <a:r>
                  <a:rPr lang="it-IT" dirty="0" smtClean="0"/>
                  <a:t/>
                </a:r>
                <a:br>
                  <a:rPr lang="it-IT" dirty="0" smtClean="0"/>
                </a:br>
                <a:r>
                  <a:rPr lang="it-IT" dirty="0" smtClean="0"/>
                  <a:t>V=f(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acc>
                    <m:r>
                      <a:rPr lang="it-IT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it-IT" dirty="0" smtClean="0"/>
                  <a:t>, f’&lt;0, f’’&lt;0</a:t>
                </a:r>
                <a:br>
                  <a:rPr lang="it-IT" dirty="0" smtClean="0"/>
                </a:br>
                <a:r>
                  <a:rPr lang="it-IT" dirty="0" smtClean="0"/>
                  <a:t>CO di tempo libero</a:t>
                </a:r>
                <a:br>
                  <a:rPr lang="it-IT" dirty="0" smtClean="0"/>
                </a:br>
                <a:r>
                  <a:rPr lang="it-IT" dirty="0" smtClean="0"/>
                  <a:t/>
                </a:r>
                <a:br>
                  <a:rPr lang="it-IT" dirty="0" smtClean="0"/>
                </a:br>
                <a:endParaRPr lang="it-IT" dirty="0"/>
              </a:p>
            </p:txBody>
          </p:sp>
        </mc:Choice>
        <mc:Fallback>
          <p:sp>
            <p:nvSpPr>
              <p:cNvPr id="2" name="Tito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7504" y="116632"/>
                <a:ext cx="8856984" cy="6552728"/>
              </a:xfrm>
              <a:blipFill>
                <a:blip r:embed="rId2"/>
                <a:stretch>
                  <a:fillRect t="-2977" b="-362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9268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32657"/>
            <a:ext cx="8424936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269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6394722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B0F0"/>
                </a:solidFill>
              </a:rPr>
              <a:t>SAGGIO MARGINALE DI SOSTITUZIONE </a:t>
            </a:r>
            <a:br>
              <a:rPr lang="it-IT" dirty="0" smtClean="0">
                <a:solidFill>
                  <a:srgbClr val="00B0F0"/>
                </a:solidFill>
              </a:rPr>
            </a:br>
            <a:r>
              <a:rPr lang="it-IT" dirty="0" smtClean="0">
                <a:solidFill>
                  <a:srgbClr val="00B0F0"/>
                </a:solidFill>
              </a:rPr>
              <a:t>(</a:t>
            </a:r>
            <a:r>
              <a:rPr lang="it-IT" dirty="0" err="1" smtClean="0">
                <a:solidFill>
                  <a:srgbClr val="00B0F0"/>
                </a:solidFill>
              </a:rPr>
              <a:t>trade</a:t>
            </a:r>
            <a:r>
              <a:rPr lang="it-IT" dirty="0" smtClean="0">
                <a:solidFill>
                  <a:srgbClr val="00B0F0"/>
                </a:solidFill>
              </a:rPr>
              <a:t>-off nelle preferenze):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QUANTI VOTI IN MENO SEI DISPOSTO AD ACCETTARE PER UN’ORA IN PIU’ DI TEMPO LIBERO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(inclinazione negativa e decrescente, </a:t>
            </a:r>
            <a:br>
              <a:rPr lang="it-IT" dirty="0" smtClean="0"/>
            </a:br>
            <a:r>
              <a:rPr lang="it-IT" dirty="0" smtClean="0"/>
              <a:t>UM ↓ )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7148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264696"/>
          </a:xfrm>
        </p:spPr>
        <p:txBody>
          <a:bodyPr>
            <a:normAutofit fontScale="90000"/>
          </a:bodyPr>
          <a:lstStyle/>
          <a:p>
            <a:r>
              <a:rPr lang="it-IT" sz="4000" dirty="0" smtClean="0">
                <a:solidFill>
                  <a:srgbClr val="00B050"/>
                </a:solidFill>
              </a:rPr>
              <a:t>4. Equilibrio (scelta ottima)</a:t>
            </a: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/>
              <a:t>la </a:t>
            </a:r>
            <a:r>
              <a:rPr lang="it-IT" sz="4000" dirty="0"/>
              <a:t>più alta cdi possibile (ottimo vincolato) </a:t>
            </a: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/>
              <a:t/>
            </a:r>
            <a:br>
              <a:rPr lang="it-IT" sz="4000" dirty="0"/>
            </a:br>
            <a:r>
              <a:rPr lang="it-IT" sz="4000" dirty="0" smtClean="0"/>
              <a:t>tangenza curva di indifferenza e insieme del consumo possibile (SMT=SMS)</a:t>
            </a:r>
            <a:br>
              <a:rPr lang="it-IT" sz="4000" dirty="0" smtClean="0"/>
            </a:b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/>
              <a:t>stessa inclinazione (</a:t>
            </a:r>
            <a:r>
              <a:rPr lang="it-IT" sz="4000" dirty="0" err="1" smtClean="0"/>
              <a:t>trade-offs</a:t>
            </a:r>
            <a:r>
              <a:rPr lang="it-IT" sz="4000" dirty="0" smtClean="0"/>
              <a:t> bilanciati)</a:t>
            </a:r>
            <a:br>
              <a:rPr lang="it-IT" sz="4000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731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04664"/>
            <a:ext cx="7920880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9829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620688"/>
            <a:ext cx="8064896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151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0"/>
          </a:xfrm>
        </p:spPr>
        <p:txBody>
          <a:bodyPr>
            <a:normAutofit fontScale="90000"/>
          </a:bodyPr>
          <a:lstStyle/>
          <a:p>
            <a:pPr algn="l"/>
            <a:r>
              <a:rPr lang="it-IT" sz="4000" dirty="0" smtClean="0">
                <a:solidFill>
                  <a:srgbClr val="00B050"/>
                </a:solidFill>
              </a:rPr>
              <a:t/>
            </a:r>
            <a:br>
              <a:rPr lang="it-IT" sz="4000" dirty="0" smtClean="0">
                <a:solidFill>
                  <a:srgbClr val="00B050"/>
                </a:solidFill>
              </a:rPr>
            </a:br>
            <a:r>
              <a:rPr lang="it-IT" sz="4000" dirty="0" smtClean="0">
                <a:solidFill>
                  <a:srgbClr val="00B050"/>
                </a:solidFill>
              </a:rPr>
              <a:t>* Friedman, fisica e biliardo</a:t>
            </a:r>
            <a:br>
              <a:rPr lang="it-IT" sz="4000" dirty="0" smtClean="0">
                <a:solidFill>
                  <a:srgbClr val="00B050"/>
                </a:solidFill>
              </a:rPr>
            </a:br>
            <a:r>
              <a:rPr lang="it-IT" sz="4000" dirty="0">
                <a:solidFill>
                  <a:srgbClr val="00B050"/>
                </a:solidFill>
              </a:rPr>
              <a:t/>
            </a:r>
            <a:br>
              <a:rPr lang="it-IT" sz="4000" dirty="0">
                <a:solidFill>
                  <a:srgbClr val="00B050"/>
                </a:solidFill>
              </a:rPr>
            </a:br>
            <a:r>
              <a:rPr lang="it-IT" sz="4000" dirty="0" smtClean="0">
                <a:solidFill>
                  <a:srgbClr val="00B050"/>
                </a:solidFill>
              </a:rPr>
              <a:t/>
            </a:r>
            <a:br>
              <a:rPr lang="it-IT" sz="4000" dirty="0" smtClean="0">
                <a:solidFill>
                  <a:srgbClr val="00B050"/>
                </a:solidFill>
              </a:rPr>
            </a:br>
            <a:r>
              <a:rPr lang="it-IT" sz="4000" dirty="0" smtClean="0">
                <a:solidFill>
                  <a:srgbClr val="00B050"/>
                </a:solidFill>
              </a:rPr>
              <a:t>** Costo opportunità (valore della migliore alternativa cui si è rinunciato)</a:t>
            </a: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→ rendita </a:t>
            </a:r>
            <a:r>
              <a:rPr lang="it-IT" dirty="0" smtClean="0">
                <a:solidFill>
                  <a:srgbClr val="00B050"/>
                </a:solidFill>
              </a:rPr>
              <a:t>economica (valore di un’attività – valore della miglior alternativa)</a:t>
            </a:r>
            <a:r>
              <a:rPr lang="it-IT" dirty="0" smtClean="0">
                <a:solidFill>
                  <a:srgbClr val="00B050"/>
                </a:solidFill>
              </a:rPr>
              <a:t/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 </a:t>
            </a:r>
            <a:br>
              <a:rPr lang="it-IT" dirty="0" smtClean="0">
                <a:solidFill>
                  <a:srgbClr val="00B050"/>
                </a:solidFill>
              </a:rPr>
            </a:b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135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836712"/>
            <a:ext cx="7920879" cy="6037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310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2115667"/>
          </a:xfrm>
        </p:spPr>
        <p:txBody>
          <a:bodyPr/>
          <a:lstStyle/>
          <a:p>
            <a:r>
              <a:rPr lang="it-IT" dirty="0" smtClean="0">
                <a:solidFill>
                  <a:srgbClr val="00B050"/>
                </a:solidFill>
              </a:rPr>
              <a:t>1. Funzione di produzione (quanto rende lo studio in termini di voti?)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69368" y="3212976"/>
            <a:ext cx="6400800" cy="3096344"/>
          </a:xfrm>
        </p:spPr>
        <p:txBody>
          <a:bodyPr>
            <a:normAutofit/>
          </a:bodyPr>
          <a:lstStyle/>
          <a:p>
            <a:r>
              <a:rPr lang="it-IT" b="1" dirty="0" smtClean="0"/>
              <a:t>CONCAVA</a:t>
            </a:r>
          </a:p>
          <a:p>
            <a:r>
              <a:rPr lang="it-IT" b="1" dirty="0" smtClean="0"/>
              <a:t>MP ↓</a:t>
            </a:r>
          </a:p>
          <a:p>
            <a:r>
              <a:rPr lang="it-IT" b="1" dirty="0" smtClean="0"/>
              <a:t>AP ↓</a:t>
            </a:r>
          </a:p>
          <a:p>
            <a:endParaRPr lang="it-IT" b="1" dirty="0" smtClean="0"/>
          </a:p>
          <a:p>
            <a:r>
              <a:rPr lang="it-IT" b="1" dirty="0" smtClean="0"/>
              <a:t>V=f(h), f’&gt;0, f’’&lt;0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595230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332656"/>
            <a:ext cx="8640960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18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3168352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2. Funzioni di utilità parziale e curve di indifferenza</a:t>
            </a:r>
            <a:br>
              <a:rPr lang="it-IT" dirty="0" smtClean="0">
                <a:solidFill>
                  <a:srgbClr val="00B050"/>
                </a:solidFill>
              </a:rPr>
            </a:br>
            <a:r>
              <a:rPr lang="it-IT" dirty="0" smtClean="0">
                <a:solidFill>
                  <a:srgbClr val="00B050"/>
                </a:solidFill>
              </a:rPr>
              <a:t>(come vengono valutati voti e tempo libero?)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484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DE91BA0A-CD7B-4331-9149-77521AE92A92-L0-001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45165"/>
            <a:ext cx="8117408" cy="530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5593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olo 1"/>
              <p:cNvSpPr>
                <a:spLocks noGrp="1"/>
              </p:cNvSpPr>
              <p:nvPr>
                <p:ph type="title"/>
              </p:nvPr>
            </p:nvSpPr>
            <p:spPr>
              <a:xfrm>
                <a:off x="467544" y="116632"/>
                <a:ext cx="8229600" cy="6741368"/>
              </a:xfrm>
            </p:spPr>
            <p:txBody>
              <a:bodyPr>
                <a:normAutofit fontScale="90000"/>
              </a:bodyPr>
              <a:lstStyle/>
              <a:p>
                <a:pPr/>
                <a:r>
                  <a:rPr lang="it-IT" dirty="0" smtClean="0"/>
                  <a:t/>
                </a:r>
                <a:br>
                  <a:rPr lang="it-IT" dirty="0" smtClean="0"/>
                </a:br>
                <a:r>
                  <a:rPr lang="it-IT" dirty="0"/>
                  <a:t/>
                </a:r>
                <a:br>
                  <a:rPr lang="it-IT" dirty="0"/>
                </a:br>
                <a:r>
                  <a:rPr lang="it-IT" dirty="0" smtClean="0"/>
                  <a:t>  </a:t>
                </a:r>
                <a:r>
                  <a:rPr lang="it-IT" sz="3600" dirty="0" smtClean="0">
                    <a:solidFill>
                      <a:srgbClr val="FF0000"/>
                    </a:solidFill>
                  </a:rPr>
                  <a:t>↑</a:t>
                </a:r>
                <a:r>
                  <a:rPr lang="it-IT" sz="3600" dirty="0" smtClean="0"/>
                  <a:t>  U=u(V, l), l=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it-IT" sz="32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32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acc>
                  </m:oMath>
                </a14:m>
                <a:r>
                  <a:rPr lang="it-IT" sz="3600" i="1" dirty="0" smtClean="0">
                    <a:latin typeface="Cambria Math" panose="02040503050406030204" pitchFamily="18" charset="0"/>
                  </a:rPr>
                  <a:t>-h</a:t>
                </a:r>
                <a:r>
                  <a:rPr lang="it-IT" sz="3600" i="1" dirty="0">
                    <a:latin typeface="Cambria Math" panose="02040503050406030204" pitchFamily="18" charset="0"/>
                  </a:rPr>
                  <a:t/>
                </a:r>
                <a:br>
                  <a:rPr lang="it-IT" sz="3600" i="1" dirty="0">
                    <a:latin typeface="Cambria Math" panose="02040503050406030204" pitchFamily="18" charset="0"/>
                  </a:rPr>
                </a:br>
                <a:r>
                  <a:rPr lang="it-IT" sz="3600" dirty="0" smtClean="0"/>
                  <a:t>u’&gt;0, u’’&lt;0</a:t>
                </a:r>
                <a:br>
                  <a:rPr lang="it-IT" sz="3600" dirty="0" smtClean="0"/>
                </a:br>
                <a:r>
                  <a:rPr lang="it-IT" sz="3600" dirty="0" smtClean="0"/>
                  <a:t>UM ↓</a:t>
                </a:r>
                <a:br>
                  <a:rPr lang="it-IT" sz="3600" dirty="0" smtClean="0"/>
                </a:br>
                <a:r>
                  <a:rPr lang="it-IT" dirty="0" smtClean="0"/>
                  <a:t/>
                </a:r>
                <a:br>
                  <a:rPr lang="it-IT" dirty="0" smtClean="0"/>
                </a:br>
                <a:r>
                  <a:rPr lang="it-IT" dirty="0" smtClean="0"/>
                  <a:t>       </a:t>
                </a:r>
                <a:r>
                  <a:rPr lang="it-IT" sz="3600" dirty="0" smtClean="0"/>
                  <a:t>U(</a:t>
                </a:r>
                <a:r>
                  <a:rPr lang="it-IT" sz="3600" dirty="0" err="1" smtClean="0"/>
                  <a:t>V,l</a:t>
                </a:r>
                <a:r>
                  <a:rPr lang="it-IT" sz="3600" dirty="0" smtClean="0"/>
                  <a:t>)=k</a:t>
                </a:r>
                <a:br>
                  <a:rPr lang="it-IT" sz="3600" dirty="0" smtClean="0"/>
                </a:br>
                <a:r>
                  <a:rPr lang="it-IT" sz="3600" dirty="0" smtClean="0"/>
                  <a:t>  </a:t>
                </a:r>
                <a14:m>
                  <m:oMath xmlns:m="http://schemas.openxmlformats.org/officeDocument/2006/math">
                    <m:r>
                      <a:rPr lang="it-IT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it-IT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r>
                      <a:rPr lang="it-IT" sz="36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num>
                      <m:den>
                        <m:r>
                          <a:rPr lang="it-IT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it-IT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it-IT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it-IT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it-IT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num>
                      <m:den>
                        <m:r>
                          <a:rPr lang="it-IT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𝜕</m:t>
                        </m:r>
                        <m:r>
                          <a:rPr lang="it-IT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den>
                    </m:f>
                    <m:r>
                      <a:rPr lang="it-IT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it-IT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it-IT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it-IT" sz="3600" dirty="0" smtClean="0"/>
                  <a:t/>
                </a:r>
                <a:br>
                  <a:rPr lang="it-IT" sz="360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600" b="0" i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t-IT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3600" b="0" i="1" smtClean="0">
                              <a:latin typeface="Cambria Math" panose="02040503050406030204" pitchFamily="18" charset="0"/>
                            </a:rPr>
                            <m:t>𝑑𝑉</m:t>
                          </m:r>
                        </m:num>
                        <m:den>
                          <m:r>
                            <a:rPr lang="it-IT" sz="3600" b="0" i="1" smtClean="0">
                              <a:latin typeface="Cambria Math" panose="02040503050406030204" pitchFamily="18" charset="0"/>
                            </a:rPr>
                            <m:t>𝑑𝑙</m:t>
                          </m:r>
                        </m:den>
                      </m:f>
                      <m:r>
                        <a:rPr lang="it-IT" sz="36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it-IT" sz="3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it-IT" sz="3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60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sz="3600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it-IT" sz="360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sz="3600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it-IT" sz="3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360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sz="3600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num>
                            <m:den>
                              <m:r>
                                <a:rPr lang="it-IT" sz="3600" i="1" smtClean="0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it-IT" sz="36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r>
                  <a:rPr lang="it-IT" sz="3600" dirty="0" smtClean="0"/>
                  <a:t/>
                </a:r>
                <a:br>
                  <a:rPr lang="it-IT" sz="3600" dirty="0" smtClean="0"/>
                </a:br>
                <a:r>
                  <a:rPr lang="it-IT" sz="3600" dirty="0" smtClean="0"/>
                  <a:t>pendenza (rapporto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3600" b="0" i="1" smtClean="0">
                            <a:latin typeface="Cambria Math" panose="02040503050406030204" pitchFamily="18" charset="0"/>
                          </a:rPr>
                          <m:t>𝑈𝑀</m:t>
                        </m:r>
                      </m:e>
                      <m:sub>
                        <m:r>
                          <a:rPr lang="it-IT" sz="36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it-IT" sz="3600" dirty="0" smtClean="0"/>
                  <a:t>/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36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sz="3600" b="0" i="1" dirty="0" smtClean="0">
                            <a:latin typeface="Cambria Math" panose="02040503050406030204" pitchFamily="18" charset="0"/>
                          </a:rPr>
                          <m:t>𝑈𝑀</m:t>
                        </m:r>
                      </m:e>
                      <m:sub>
                        <m:r>
                          <a:rPr lang="it-IT" sz="3600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</m:oMath>
                </a14:m>
                <a:r>
                  <a:rPr lang="it-IT" sz="3600" dirty="0" smtClean="0"/>
                  <a:t>) negativa e decrescente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it-IT" sz="3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it-IT" sz="36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36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p>
                                <m:r>
                                  <a:rPr lang="it-IT" sz="360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it-IT" sz="36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num>
                          <m:den>
                            <m:r>
                              <a:rPr lang="it-IT" sz="360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sSup>
                              <m:sSupPr>
                                <m:ctrlPr>
                                  <a:rPr lang="it-IT" sz="36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3600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e>
                              <m:sup>
                                <m:r>
                                  <a:rPr lang="it-IT" sz="360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it-IT" sz="3600" b="0" i="1" smtClean="0">
                            <a:latin typeface="Cambria Math" panose="02040503050406030204" pitchFamily="18" charset="0"/>
                          </a:rPr>
                          <m:t>&gt;0 )                  </m:t>
                        </m:r>
                      </m:e>
                      <m:sup/>
                    </m:sSup>
                  </m:oMath>
                </a14:m>
                <a:r>
                  <a:rPr lang="it-IT" sz="3600" dirty="0"/>
                  <a:t/>
                </a:r>
                <a:br>
                  <a:rPr lang="it-IT" sz="3600" dirty="0"/>
                </a:br>
                <a:r>
                  <a:rPr lang="it-IT" sz="3600" dirty="0" smtClean="0">
                    <a:solidFill>
                      <a:srgbClr val="FF0000"/>
                    </a:solidFill>
                  </a:rPr>
                  <a:t>↓</a:t>
                </a:r>
                <a:r>
                  <a:rPr lang="it-IT" dirty="0" smtClean="0"/>
                  <a:t/>
                </a:r>
                <a:br>
                  <a:rPr lang="it-IT" dirty="0" smtClean="0"/>
                </a:br>
                <a:r>
                  <a:rPr lang="it-IT" dirty="0"/>
                  <a:t/>
                </a:r>
                <a:br>
                  <a:rPr lang="it-IT" dirty="0"/>
                </a:br>
                <a:endParaRPr lang="it-IT" dirty="0" smtClean="0"/>
              </a:p>
            </p:txBody>
          </p:sp>
        </mc:Choice>
        <mc:Fallback xmlns="">
          <p:sp>
            <p:nvSpPr>
              <p:cNvPr id="2" name="Tito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67544" y="116632"/>
                <a:ext cx="8229600" cy="6741368"/>
              </a:xfrm>
              <a:blipFill rotWithShape="0">
                <a:blip r:embed="rId2"/>
                <a:stretch>
                  <a:fillRect r="-296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7664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476673"/>
            <a:ext cx="7381056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014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579296" cy="648072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Proprietà curve di indifferenza (convesse)</a:t>
            </a:r>
            <a:br>
              <a:rPr lang="it-IT" dirty="0" smtClean="0"/>
            </a:b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in alto a dx → ↑ utilità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verso dx su una stessa cdi → ↓ </a:t>
            </a:r>
            <a:r>
              <a:rPr lang="it-IT" dirty="0" err="1" smtClean="0"/>
              <a:t>incl</a:t>
            </a:r>
            <a:r>
              <a:rPr lang="it-IT" dirty="0" smtClean="0"/>
              <a:t>.</a:t>
            </a:r>
            <a:br>
              <a:rPr lang="it-IT" dirty="0" smtClean="0"/>
            </a:br>
            <a:r>
              <a:rPr lang="it-IT" dirty="0" smtClean="0"/>
              <a:t>‘lisce’ (no scelte o tutto o niente)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non si incrociano (</a:t>
            </a:r>
            <a:r>
              <a:rPr lang="it-IT" dirty="0" smtClean="0">
                <a:solidFill>
                  <a:srgbClr val="FF0000"/>
                </a:solidFill>
              </a:rPr>
              <a:t>↓</a:t>
            </a:r>
            <a:r>
              <a:rPr lang="it-IT" dirty="0" smtClean="0"/>
              <a:t>)</a:t>
            </a:r>
            <a:br>
              <a:rPr lang="it-IT" dirty="0" smtClean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89377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60648"/>
            <a:ext cx="6192688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2370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70</Words>
  <Application>Microsoft Office PowerPoint</Application>
  <PresentationFormat>Presentazione su schermo (4:3)</PresentationFormat>
  <Paragraphs>15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3" baseType="lpstr">
      <vt:lpstr>Arial</vt:lpstr>
      <vt:lpstr>Calibri</vt:lpstr>
      <vt:lpstr>Cambria Math</vt:lpstr>
      <vt:lpstr>Tema di Office</vt:lpstr>
      <vt:lpstr>•  MODELLO DI COMPORTAMENTO                                             RAZIONALE (def. tradizionale)  • OTTIMO VINCOLATO   • SCARSITA’  • COSTO OPPORTUNITA’  • TRADE-OFFS  (rapporti di scambio; dilemmi)</vt:lpstr>
      <vt:lpstr>1. Funzione di produzione (quanto rende lo studio in termini di voti?)</vt:lpstr>
      <vt:lpstr>Presentazione standard di PowerPoint</vt:lpstr>
      <vt:lpstr>2. Funzioni di utilità parziale e curve di indifferenza (come vengono valutati voti e tempo libero?)</vt:lpstr>
      <vt:lpstr>Presentazione standard di PowerPoint</vt:lpstr>
      <vt:lpstr>    ↑  U=u(V, l), l=h ̅-h u’&gt;0, u’’&lt;0 UM ↓         U(V,l)=k   ∆U=∂U/∂V ∆V+∂U/∂l ∆l=0 -dV/dl=〖∂U/∂l〗∕〖∂U/∂V〗 pendenza (rapporto 〖UM〗_l/〖UM〗_V) negativa e decrescente (〖(d^2 V)/(dl^2 )&gt;0 )                  〗^ ↓  </vt:lpstr>
      <vt:lpstr>Presentazione standard di PowerPoint</vt:lpstr>
      <vt:lpstr>Proprietà curve di indifferenza (convesse)  in alto a dx → ↑ utilità  verso dx su una stessa cdi → ↓ incl. ‘lisce’ (no scelte o tutto o niente)  non si incrociano (↓) </vt:lpstr>
      <vt:lpstr>Presentazione standard di PowerPoint</vt:lpstr>
      <vt:lpstr>3. Trade-offs  insieme del consumo possibile (VINCOLO) e curve di indifferenza (OBIETTIVO)</vt:lpstr>
      <vt:lpstr>Presentazione standard di PowerPoint</vt:lpstr>
      <vt:lpstr>  SAGGIO MARGINALE DI TRASFORMAZIONE  (trade-off tecnologico) :  DI QUANTO DIMINUISCONO I VOTI CON UN’UNITA’ DI TEMPO LIBERO IN PIU’  (inclinazione negativa e crescente, concava, MP ↓)  V=f(h ̅-l), f’&lt;0, f’’&lt;0 CO di tempo libero  </vt:lpstr>
      <vt:lpstr>Presentazione standard di PowerPoint</vt:lpstr>
      <vt:lpstr>SAGGIO MARGINALE DI SOSTITUZIONE  (trade-off nelle preferenze):  QUANTI VOTI IN MENO SEI DISPOSTO AD ACCETTARE PER UN’ORA IN PIU’ DI TEMPO LIBERO  (inclinazione negativa e decrescente,  UM ↓ ) </vt:lpstr>
      <vt:lpstr>4. Equilibrio (scelta ottima)  la più alta cdi possibile (ottimo vincolato)   tangenza curva di indifferenza e insieme del consumo possibile (SMT=SMS)  stessa inclinazione (trade-offs bilanciati) </vt:lpstr>
      <vt:lpstr>Presentazione standard di PowerPoint</vt:lpstr>
      <vt:lpstr>Presentazione standard di PowerPoint</vt:lpstr>
      <vt:lpstr> * Friedman, fisica e biliardo   ** Costo opportunità (valore della migliore alternativa cui si è rinunciato)  → rendita economica (valore di un’attività – valore della miglior alternativa)  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lezioni</dc:title>
  <dc:creator>battistini</dc:creator>
  <cp:lastModifiedBy>User</cp:lastModifiedBy>
  <cp:revision>43</cp:revision>
  <dcterms:created xsi:type="dcterms:W3CDTF">2014-10-06T11:34:06Z</dcterms:created>
  <dcterms:modified xsi:type="dcterms:W3CDTF">2018-03-07T13:10:16Z</dcterms:modified>
</cp:coreProperties>
</file>