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5" r:id="rId2"/>
    <p:sldId id="267" r:id="rId3"/>
    <p:sldId id="268" r:id="rId4"/>
    <p:sldId id="266" r:id="rId5"/>
    <p:sldId id="257" r:id="rId6"/>
    <p:sldId id="269" r:id="rId7"/>
    <p:sldId id="293" r:id="rId8"/>
    <p:sldId id="258" r:id="rId9"/>
    <p:sldId id="259" r:id="rId10"/>
    <p:sldId id="270" r:id="rId11"/>
    <p:sldId id="288" r:id="rId12"/>
    <p:sldId id="294" r:id="rId13"/>
    <p:sldId id="289" r:id="rId14"/>
    <p:sldId id="290" r:id="rId15"/>
    <p:sldId id="291" r:id="rId16"/>
    <p:sldId id="292" r:id="rId17"/>
    <p:sldId id="261" r:id="rId18"/>
    <p:sldId id="262" r:id="rId19"/>
    <p:sldId id="271" r:id="rId20"/>
    <p:sldId id="275" r:id="rId21"/>
    <p:sldId id="283" r:id="rId22"/>
    <p:sldId id="285" r:id="rId23"/>
    <p:sldId id="287"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84" y="-9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AF97B-A7EE-4ED7-99C3-0C6166756956}" type="datetimeFigureOut">
              <a:rPr lang="it-IT" smtClean="0"/>
              <a:t>20/05/2019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D90FB-6BFF-44E5-A4A5-F1E7D1BB46B2}" type="slidenum">
              <a:rPr lang="it-IT" smtClean="0"/>
              <a:t>‹N›</a:t>
            </a:fld>
            <a:endParaRPr lang="it-IT"/>
          </a:p>
        </p:txBody>
      </p:sp>
    </p:spTree>
    <p:extLst>
      <p:ext uri="{BB962C8B-B14F-4D97-AF65-F5344CB8AC3E}">
        <p14:creationId xmlns:p14="http://schemas.microsoft.com/office/powerpoint/2010/main" val="3742625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4B10F63-E7B4-437F-AC09-15D255046D31}" type="datetimeFigureOut">
              <a:rPr lang="it-IT" smtClean="0"/>
              <a:t>20/05/2019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248119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B10F63-E7B4-437F-AC09-15D255046D31}" type="datetimeFigureOut">
              <a:rPr lang="it-IT" smtClean="0"/>
              <a:t>20/05/2019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203860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B10F63-E7B4-437F-AC09-15D255046D31}" type="datetimeFigureOut">
              <a:rPr lang="it-IT" smtClean="0"/>
              <a:t>20/05/2019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2784330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Rectangle 8"/>
          <p:cNvSpPr/>
          <p:nvPr userDrawn="1"/>
        </p:nvSpPr>
        <p:spPr>
          <a:xfrm>
            <a:off x="6553200" y="1513"/>
            <a:ext cx="2590800" cy="888651"/>
          </a:xfrm>
          <a:prstGeom prst="rect">
            <a:avLst/>
          </a:prstGeom>
          <a:solidFill>
            <a:srgbClr val="F0F0F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rgbClr val="787878"/>
              </a:solidFill>
            </a:endParaRPr>
          </a:p>
        </p:txBody>
      </p:sp>
      <p:sp>
        <p:nvSpPr>
          <p:cNvPr id="4" name="Rectangle 3"/>
          <p:cNvSpPr/>
          <p:nvPr userDrawn="1"/>
        </p:nvSpPr>
        <p:spPr>
          <a:xfrm>
            <a:off x="0" y="1513"/>
            <a:ext cx="7220676" cy="888651"/>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800" dirty="0">
              <a:solidFill>
                <a:srgbClr val="E64017"/>
              </a:solidFill>
            </a:endParaRPr>
          </a:p>
        </p:txBody>
      </p:sp>
      <p:sp>
        <p:nvSpPr>
          <p:cNvPr id="7" name="Title 1"/>
          <p:cNvSpPr>
            <a:spLocks noGrp="1"/>
          </p:cNvSpPr>
          <p:nvPr>
            <p:ph type="title" hasCustomPrompt="1"/>
          </p:nvPr>
        </p:nvSpPr>
        <p:spPr>
          <a:xfrm>
            <a:off x="287872" y="272113"/>
            <a:ext cx="5985933" cy="347448"/>
          </a:xfrm>
          <a:noFill/>
          <a:ln>
            <a:noFill/>
          </a:ln>
        </p:spPr>
        <p:txBody>
          <a:bodyPr>
            <a:noAutofit/>
          </a:bodyPr>
          <a:lstStyle>
            <a:lvl1pPr algn="l">
              <a:defRPr sz="2000">
                <a:ln>
                  <a:noFill/>
                </a:ln>
                <a:solidFill>
                  <a:schemeClr val="bg1"/>
                </a:solidFill>
              </a:defRPr>
            </a:lvl1pPr>
          </a:lstStyle>
          <a:p>
            <a:r>
              <a:rPr lang="en-US" dirty="0" smtClean="0"/>
              <a:t>CLICK TO EDIT MASTER TITLE STYLE</a:t>
            </a:r>
            <a:endParaRPr lang="en-US" dirty="0"/>
          </a:p>
        </p:txBody>
      </p:sp>
      <p:pic>
        <p:nvPicPr>
          <p:cNvPr id="6" name="Picture 5" descr="Core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676" y="9062"/>
            <a:ext cx="1923324" cy="881103"/>
          </a:xfrm>
          <a:prstGeom prst="rect">
            <a:avLst/>
          </a:prstGeom>
        </p:spPr>
      </p:pic>
    </p:spTree>
    <p:extLst>
      <p:ext uri="{BB962C8B-B14F-4D97-AF65-F5344CB8AC3E}">
        <p14:creationId xmlns:p14="http://schemas.microsoft.com/office/powerpoint/2010/main" val="219349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ertical Title and Text">
    <p:bg>
      <p:bgRef idx="1001">
        <a:schemeClr val="bg2"/>
      </p:bgRef>
    </p:bg>
    <p:spTree>
      <p:nvGrpSpPr>
        <p:cNvPr id="1" name=""/>
        <p:cNvGrpSpPr/>
        <p:nvPr/>
      </p:nvGrpSpPr>
      <p:grpSpPr>
        <a:xfrm>
          <a:off x="0" y="0"/>
          <a:ext cx="0" cy="0"/>
          <a:chOff x="0" y="0"/>
          <a:chExt cx="0" cy="0"/>
        </a:xfrm>
      </p:grpSpPr>
      <p:sp>
        <p:nvSpPr>
          <p:cNvPr id="2" name="Rectangle 1"/>
          <p:cNvSpPr/>
          <p:nvPr userDrawn="1"/>
        </p:nvSpPr>
        <p:spPr>
          <a:xfrm>
            <a:off x="5" y="890166"/>
            <a:ext cx="9144000" cy="904569"/>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800" dirty="0">
              <a:solidFill>
                <a:srgbClr val="E64017"/>
              </a:solidFill>
            </a:endParaRPr>
          </a:p>
        </p:txBody>
      </p:sp>
      <p:sp>
        <p:nvSpPr>
          <p:cNvPr id="4" name="Title 1"/>
          <p:cNvSpPr>
            <a:spLocks noGrp="1"/>
          </p:cNvSpPr>
          <p:nvPr>
            <p:ph type="title" hasCustomPrompt="1"/>
          </p:nvPr>
        </p:nvSpPr>
        <p:spPr>
          <a:xfrm>
            <a:off x="287871" y="1043025"/>
            <a:ext cx="8181727" cy="508699"/>
          </a:xfrm>
          <a:noFill/>
          <a:ln>
            <a:noFill/>
          </a:ln>
        </p:spPr>
        <p:txBody>
          <a:bodyPr>
            <a:noAutofit/>
          </a:bodyPr>
          <a:lstStyle>
            <a:lvl1pPr algn="l">
              <a:defRPr sz="2000" baseline="0">
                <a:ln>
                  <a:noFill/>
                </a:ln>
                <a:solidFill>
                  <a:schemeClr val="bg1"/>
                </a:solidFill>
              </a:defRPr>
            </a:lvl1pPr>
          </a:lstStyle>
          <a:p>
            <a:r>
              <a:rPr lang="en-US" dirty="0" smtClean="0"/>
              <a:t>SECTION TITLE</a:t>
            </a:r>
            <a:endParaRPr lang="en-US" dirty="0"/>
          </a:p>
        </p:txBody>
      </p:sp>
      <p:sp>
        <p:nvSpPr>
          <p:cNvPr id="5" name="Rectangle 4"/>
          <p:cNvSpPr/>
          <p:nvPr userDrawn="1"/>
        </p:nvSpPr>
        <p:spPr>
          <a:xfrm>
            <a:off x="6553200" y="1513"/>
            <a:ext cx="2590800" cy="888651"/>
          </a:xfrm>
          <a:prstGeom prst="rect">
            <a:avLst/>
          </a:prstGeom>
          <a:solidFill>
            <a:srgbClr val="F0F0F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rgbClr val="787878"/>
              </a:solidFill>
            </a:endParaRPr>
          </a:p>
        </p:txBody>
      </p:sp>
      <p:sp>
        <p:nvSpPr>
          <p:cNvPr id="11" name="Picture Placeholder 2"/>
          <p:cNvSpPr>
            <a:spLocks noGrp="1"/>
          </p:cNvSpPr>
          <p:nvPr>
            <p:ph type="pic" idx="1"/>
          </p:nvPr>
        </p:nvSpPr>
        <p:spPr>
          <a:xfrm>
            <a:off x="7" y="1794734"/>
            <a:ext cx="9143999" cy="506326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7" name="Picture 6" descr="Core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676" y="9062"/>
            <a:ext cx="1923324" cy="881103"/>
          </a:xfrm>
          <a:prstGeom prst="rect">
            <a:avLst/>
          </a:prstGeom>
        </p:spPr>
      </p:pic>
    </p:spTree>
    <p:extLst>
      <p:ext uri="{BB962C8B-B14F-4D97-AF65-F5344CB8AC3E}">
        <p14:creationId xmlns:p14="http://schemas.microsoft.com/office/powerpoint/2010/main" val="17872353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B10F63-E7B4-437F-AC09-15D255046D31}" type="datetimeFigureOut">
              <a:rPr lang="it-IT" smtClean="0"/>
              <a:t>20/05/2019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335397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4B10F63-E7B4-437F-AC09-15D255046D31}" type="datetimeFigureOut">
              <a:rPr lang="it-IT" smtClean="0"/>
              <a:t>20/05/2019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36079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4B10F63-E7B4-437F-AC09-15D255046D31}" type="datetimeFigureOut">
              <a:rPr lang="it-IT" smtClean="0"/>
              <a:t>20/05/2019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276000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4B10F63-E7B4-437F-AC09-15D255046D31}" type="datetimeFigureOut">
              <a:rPr lang="it-IT" smtClean="0"/>
              <a:t>20/05/2019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381267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4B10F63-E7B4-437F-AC09-15D255046D31}" type="datetimeFigureOut">
              <a:rPr lang="it-IT" smtClean="0"/>
              <a:t>20/05/2019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63088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4B10F63-E7B4-437F-AC09-15D255046D31}" type="datetimeFigureOut">
              <a:rPr lang="it-IT" smtClean="0"/>
              <a:t>20/05/2019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338400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4B10F63-E7B4-437F-AC09-15D255046D31}" type="datetimeFigureOut">
              <a:rPr lang="it-IT" smtClean="0"/>
              <a:t>20/05/2019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1167413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4B10F63-E7B4-437F-AC09-15D255046D31}" type="datetimeFigureOut">
              <a:rPr lang="it-IT" smtClean="0"/>
              <a:t>20/05/2019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6C4EFE-6D45-46BD-A69A-105BF502FEB3}" type="slidenum">
              <a:rPr lang="it-IT" smtClean="0"/>
              <a:t>‹N›</a:t>
            </a:fld>
            <a:endParaRPr lang="it-IT"/>
          </a:p>
        </p:txBody>
      </p:sp>
    </p:spTree>
    <p:extLst>
      <p:ext uri="{BB962C8B-B14F-4D97-AF65-F5344CB8AC3E}">
        <p14:creationId xmlns:p14="http://schemas.microsoft.com/office/powerpoint/2010/main" val="123145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10F63-E7B4-437F-AC09-15D255046D31}" type="datetimeFigureOut">
              <a:rPr lang="it-IT" smtClean="0"/>
              <a:t>20/05/2019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C4EFE-6D45-46BD-A69A-105BF502FEB3}" type="slidenum">
              <a:rPr lang="it-IT" smtClean="0"/>
              <a:t>‹N›</a:t>
            </a:fld>
            <a:endParaRPr lang="it-IT"/>
          </a:p>
        </p:txBody>
      </p:sp>
    </p:spTree>
    <p:extLst>
      <p:ext uri="{BB962C8B-B14F-4D97-AF65-F5344CB8AC3E}">
        <p14:creationId xmlns:p14="http://schemas.microsoft.com/office/powerpoint/2010/main" val="4072250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476672"/>
            <a:ext cx="8229600" cy="6034682"/>
          </a:xfrm>
        </p:spPr>
        <p:txBody>
          <a:bodyPr>
            <a:normAutofit/>
          </a:bodyPr>
          <a:lstStyle/>
          <a:p>
            <a:r>
              <a:rPr lang="it-IT" dirty="0" smtClean="0">
                <a:solidFill>
                  <a:srgbClr val="00B050"/>
                </a:solidFill>
              </a:rPr>
              <a:t>1.SUCCESSI E FALLIMENTI DEL MERCATO</a:t>
            </a:r>
            <a:br>
              <a:rPr lang="it-IT" dirty="0" smtClean="0">
                <a:solidFill>
                  <a:srgbClr val="00B050"/>
                </a:solidFill>
              </a:rPr>
            </a:br>
            <a:r>
              <a:rPr lang="it-IT" dirty="0" smtClean="0">
                <a:solidFill>
                  <a:srgbClr val="00B050"/>
                </a:solidFill>
              </a:rPr>
              <a:t>(CAP. 6-12) </a:t>
            </a:r>
            <a:br>
              <a:rPr lang="it-IT" dirty="0" smtClean="0">
                <a:solidFill>
                  <a:srgbClr val="00B050"/>
                </a:solidFill>
              </a:rPr>
            </a:br>
            <a:r>
              <a:rPr lang="it-IT" dirty="0">
                <a:solidFill>
                  <a:srgbClr val="00B050"/>
                </a:solidFill>
              </a:rPr>
              <a:t/>
            </a:r>
            <a:br>
              <a:rPr lang="it-IT" dirty="0">
                <a:solidFill>
                  <a:srgbClr val="00B050"/>
                </a:solidFill>
              </a:rPr>
            </a:br>
            <a:r>
              <a:rPr lang="it-IT" dirty="0" smtClean="0">
                <a:solidFill>
                  <a:srgbClr val="00B050"/>
                </a:solidFill>
              </a:rPr>
              <a:t/>
            </a:r>
            <a:br>
              <a:rPr lang="it-IT" dirty="0" smtClean="0">
                <a:solidFill>
                  <a:srgbClr val="00B050"/>
                </a:solidFill>
              </a:rPr>
            </a:br>
            <a:r>
              <a:rPr lang="it-IT" dirty="0" smtClean="0">
                <a:solidFill>
                  <a:srgbClr val="0070C0"/>
                </a:solidFill>
              </a:rPr>
              <a:t>PE e EQUITA’</a:t>
            </a:r>
            <a:br>
              <a:rPr lang="it-IT" dirty="0" smtClean="0">
                <a:solidFill>
                  <a:srgbClr val="0070C0"/>
                </a:solidFill>
              </a:rPr>
            </a:br>
            <a:r>
              <a:rPr lang="it-IT" dirty="0" smtClean="0">
                <a:solidFill>
                  <a:srgbClr val="0070C0"/>
                </a:solidFill>
              </a:rPr>
              <a:t>EFFICIENZA STATICA E DINAMICA</a:t>
            </a:r>
            <a:endParaRPr lang="it-IT" dirty="0">
              <a:solidFill>
                <a:srgbClr val="0070C0"/>
              </a:solidFill>
            </a:endParaRPr>
          </a:p>
        </p:txBody>
      </p:sp>
    </p:spTree>
    <p:extLst>
      <p:ext uri="{BB962C8B-B14F-4D97-AF65-F5344CB8AC3E}">
        <p14:creationId xmlns:p14="http://schemas.microsoft.com/office/powerpoint/2010/main" val="65599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6480720"/>
          </a:xfrm>
        </p:spPr>
        <p:txBody>
          <a:bodyPr>
            <a:normAutofit fontScale="90000"/>
          </a:bodyPr>
          <a:lstStyle/>
          <a:p>
            <a:r>
              <a:rPr lang="it-IT" sz="3600" dirty="0" smtClean="0"/>
              <a:t>Scarsità ‘sociale’…eccesso di competizione (es. </a:t>
            </a:r>
            <a:r>
              <a:rPr lang="it-IT" sz="3600" dirty="0" smtClean="0">
                <a:solidFill>
                  <a:srgbClr val="0070C0"/>
                </a:solidFill>
              </a:rPr>
              <a:t>Corsa agli armamenti</a:t>
            </a:r>
            <a:r>
              <a:rPr lang="it-IT" sz="3600" dirty="0" smtClean="0"/>
              <a:t>, </a:t>
            </a:r>
            <a:r>
              <a:rPr lang="it-IT" sz="3600" dirty="0" smtClean="0">
                <a:solidFill>
                  <a:srgbClr val="0070C0"/>
                </a:solidFill>
              </a:rPr>
              <a:t>Coda del pavone</a:t>
            </a:r>
            <a:r>
              <a:rPr lang="it-IT" sz="3600" dirty="0" smtClean="0"/>
              <a:t>) </a:t>
            </a:r>
            <a:br>
              <a:rPr lang="it-IT" sz="3600" dirty="0" smtClean="0"/>
            </a:br>
            <a:r>
              <a:rPr lang="it-IT" sz="3600" dirty="0"/>
              <a:t/>
            </a:r>
            <a:br>
              <a:rPr lang="it-IT" sz="3600" dirty="0"/>
            </a:br>
            <a:r>
              <a:rPr lang="it-IT" sz="3600" dirty="0" smtClean="0"/>
              <a:t>Poche soluzioni..</a:t>
            </a:r>
            <a:br>
              <a:rPr lang="it-IT" sz="3600" dirty="0" smtClean="0"/>
            </a:br>
            <a:r>
              <a:rPr lang="it-IT" sz="3600" dirty="0" smtClean="0"/>
              <a:t>..fenomeni spiegati:</a:t>
            </a:r>
            <a:br>
              <a:rPr lang="it-IT" sz="3600" dirty="0" smtClean="0"/>
            </a:br>
            <a:r>
              <a:rPr lang="it-IT" sz="3600" dirty="0"/>
              <a:t/>
            </a:r>
            <a:br>
              <a:rPr lang="it-IT" sz="3600" dirty="0"/>
            </a:br>
            <a:r>
              <a:rPr lang="it-IT" sz="3600" dirty="0" smtClean="0">
                <a:solidFill>
                  <a:srgbClr val="0070C0"/>
                </a:solidFill>
              </a:rPr>
              <a:t>Si lavora di più dove c’è più diseguaglianza </a:t>
            </a:r>
            <a:r>
              <a:rPr lang="it-IT" sz="3600" dirty="0" smtClean="0"/>
              <a:t>(USA)</a:t>
            </a:r>
            <a:br>
              <a:rPr lang="it-IT" sz="3600" dirty="0" smtClean="0"/>
            </a:br>
            <a:r>
              <a:rPr lang="it-IT" sz="3600" dirty="0"/>
              <a:t/>
            </a:r>
            <a:br>
              <a:rPr lang="it-IT" sz="3600" dirty="0"/>
            </a:br>
            <a:r>
              <a:rPr lang="it-IT" sz="3600" dirty="0" smtClean="0">
                <a:solidFill>
                  <a:srgbClr val="0070C0"/>
                </a:solidFill>
              </a:rPr>
              <a:t>L’aumento del PIL </a:t>
            </a:r>
            <a:r>
              <a:rPr lang="it-IT" sz="3600" dirty="0" err="1" smtClean="0">
                <a:solidFill>
                  <a:srgbClr val="0070C0"/>
                </a:solidFill>
              </a:rPr>
              <a:t>nn</a:t>
            </a:r>
            <a:r>
              <a:rPr lang="it-IT" sz="3600" dirty="0" smtClean="0">
                <a:solidFill>
                  <a:srgbClr val="0070C0"/>
                </a:solidFill>
              </a:rPr>
              <a:t> porta necessariamente a &gt; felicità</a:t>
            </a:r>
            <a:r>
              <a:rPr lang="it-IT" sz="3600" dirty="0" smtClean="0"/>
              <a:t> (</a:t>
            </a:r>
            <a:r>
              <a:rPr lang="it-IT" sz="3600" smtClean="0"/>
              <a:t>USA)</a:t>
            </a:r>
            <a:endParaRPr lang="it-IT" sz="3600" dirty="0"/>
          </a:p>
        </p:txBody>
      </p:sp>
    </p:spTree>
    <p:extLst>
      <p:ext uri="{BB962C8B-B14F-4D97-AF65-F5344CB8AC3E}">
        <p14:creationId xmlns:p14="http://schemas.microsoft.com/office/powerpoint/2010/main" val="272611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466730"/>
          </a:xfrm>
        </p:spPr>
        <p:txBody>
          <a:bodyPr/>
          <a:lstStyle/>
          <a:p>
            <a:r>
              <a:rPr lang="it-IT" dirty="0" smtClean="0">
                <a:solidFill>
                  <a:srgbClr val="00B050"/>
                </a:solidFill>
              </a:rPr>
              <a:t>4. ASIMMETRIA INFORMATIVA</a:t>
            </a:r>
            <a:br>
              <a:rPr lang="it-IT" dirty="0" smtClean="0">
                <a:solidFill>
                  <a:srgbClr val="00B050"/>
                </a:solidFill>
              </a:rPr>
            </a:br>
            <a:r>
              <a:rPr lang="it-IT" dirty="0" smtClean="0">
                <a:solidFill>
                  <a:srgbClr val="00B050"/>
                </a:solidFill>
              </a:rPr>
              <a:t>(causa di contratti e mercati incompleti)</a:t>
            </a:r>
            <a:r>
              <a:rPr lang="it-IT" dirty="0" smtClean="0"/>
              <a:t/>
            </a:r>
            <a:br>
              <a:rPr lang="it-IT" dirty="0" smtClean="0"/>
            </a:br>
            <a:r>
              <a:rPr lang="it-IT" dirty="0"/>
              <a:t/>
            </a:r>
            <a:br>
              <a:rPr lang="it-IT" dirty="0"/>
            </a:br>
            <a:r>
              <a:rPr lang="it-IT" dirty="0" smtClean="0">
                <a:solidFill>
                  <a:srgbClr val="FF0000"/>
                </a:solidFill>
              </a:rPr>
              <a:t>AZZARDO MORALE</a:t>
            </a:r>
            <a:r>
              <a:rPr lang="it-IT" dirty="0" smtClean="0"/>
              <a:t>: azione nascosta (lavoro, cap. 6)</a:t>
            </a:r>
            <a:br>
              <a:rPr lang="it-IT" dirty="0" smtClean="0"/>
            </a:br>
            <a:r>
              <a:rPr lang="it-IT" dirty="0" smtClean="0">
                <a:solidFill>
                  <a:srgbClr val="FF0000"/>
                </a:solidFill>
              </a:rPr>
              <a:t>SELEZIONE AVVERSA</a:t>
            </a:r>
            <a:r>
              <a:rPr lang="it-IT" dirty="0" smtClean="0"/>
              <a:t>: caratteristica nascosta</a:t>
            </a:r>
            <a:br>
              <a:rPr lang="it-IT" dirty="0" smtClean="0"/>
            </a:br>
            <a:r>
              <a:rPr lang="it-IT" dirty="0" smtClean="0">
                <a:solidFill>
                  <a:srgbClr val="7030A0"/>
                </a:solidFill>
              </a:rPr>
              <a:t>* modelli Principale - Agente</a:t>
            </a:r>
            <a:endParaRPr lang="it-IT" dirty="0">
              <a:solidFill>
                <a:srgbClr val="7030A0"/>
              </a:solidFill>
            </a:endParaRPr>
          </a:p>
        </p:txBody>
      </p:sp>
    </p:spTree>
    <p:extLst>
      <p:ext uri="{BB962C8B-B14F-4D97-AF65-F5344CB8AC3E}">
        <p14:creationId xmlns:p14="http://schemas.microsoft.com/office/powerpoint/2010/main" val="1379929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2181074336"/>
              </p:ext>
            </p:extLst>
          </p:nvPr>
        </p:nvGraphicFramePr>
        <p:xfrm>
          <a:off x="539552" y="116632"/>
          <a:ext cx="8064897" cy="6336704"/>
        </p:xfrm>
        <a:graphic>
          <a:graphicData uri="http://schemas.openxmlformats.org/drawingml/2006/table">
            <a:tbl>
              <a:tblPr firstRow="1" firstCol="1" bandRow="1">
                <a:tableStyleId>{5C22544A-7EE6-4342-B048-85BDC9FD1C3A}</a:tableStyleId>
              </a:tblPr>
              <a:tblGrid>
                <a:gridCol w="2409669">
                  <a:extLst>
                    <a:ext uri="{9D8B030D-6E8A-4147-A177-3AD203B41FA5}">
                      <a16:colId xmlns:a16="http://schemas.microsoft.com/office/drawing/2014/main" val="1559546416"/>
                    </a:ext>
                  </a:extLst>
                </a:gridCol>
                <a:gridCol w="1819353">
                  <a:extLst>
                    <a:ext uri="{9D8B030D-6E8A-4147-A177-3AD203B41FA5}">
                      <a16:colId xmlns:a16="http://schemas.microsoft.com/office/drawing/2014/main" val="393278539"/>
                    </a:ext>
                  </a:extLst>
                </a:gridCol>
                <a:gridCol w="3835875">
                  <a:extLst>
                    <a:ext uri="{9D8B030D-6E8A-4147-A177-3AD203B41FA5}">
                      <a16:colId xmlns:a16="http://schemas.microsoft.com/office/drawing/2014/main" val="1244201937"/>
                    </a:ext>
                  </a:extLst>
                </a:gridCol>
              </a:tblGrid>
              <a:tr h="705110">
                <a:tc>
                  <a:txBody>
                    <a:bodyPr/>
                    <a:lstStyle/>
                    <a:p>
                      <a:pPr marL="76200" marR="227965" indent="-2540" algn="l">
                        <a:lnSpc>
                          <a:spcPct val="107000"/>
                        </a:lnSpc>
                        <a:spcAft>
                          <a:spcPts val="0"/>
                        </a:spcAft>
                      </a:pPr>
                      <a:r>
                        <a:rPr lang="it-IT" sz="1800" dirty="0">
                          <a:effectLst/>
                        </a:rPr>
                        <a:t>Principale</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a:effectLst/>
                        </a:rPr>
                        <a:t>Agente</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a:effectLst/>
                        </a:rPr>
                        <a:t>Azione nascosta e non inclusa nel contratto</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extLst>
                  <a:ext uri="{0D108BD9-81ED-4DB2-BD59-A6C34878D82A}">
                    <a16:rowId xmlns:a16="http://schemas.microsoft.com/office/drawing/2014/main" val="3969177389"/>
                  </a:ext>
                </a:extLst>
              </a:tr>
              <a:tr h="705110">
                <a:tc>
                  <a:txBody>
                    <a:bodyPr/>
                    <a:lstStyle/>
                    <a:p>
                      <a:pPr marL="76200" marR="227965" indent="-2540" algn="l">
                        <a:lnSpc>
                          <a:spcPct val="107000"/>
                        </a:lnSpc>
                        <a:spcAft>
                          <a:spcPts val="0"/>
                        </a:spcAft>
                      </a:pPr>
                      <a:r>
                        <a:rPr lang="it-IT" sz="1800" dirty="0">
                          <a:effectLst/>
                        </a:rPr>
                        <a:t>Proprietario dell’impresa</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a:effectLst/>
                        </a:rPr>
                        <a:t>Dipendente</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a:effectLst/>
                        </a:rPr>
                        <a:t>Qualità e quantità del lavoro</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extLst>
                  <a:ext uri="{0D108BD9-81ED-4DB2-BD59-A6C34878D82A}">
                    <a16:rowId xmlns:a16="http://schemas.microsoft.com/office/drawing/2014/main" val="4217607231"/>
                  </a:ext>
                </a:extLst>
              </a:tr>
              <a:tr h="705110">
                <a:tc>
                  <a:txBody>
                    <a:bodyPr/>
                    <a:lstStyle/>
                    <a:p>
                      <a:pPr marL="76200" marR="227965" indent="-2540" algn="l">
                        <a:lnSpc>
                          <a:spcPct val="107000"/>
                        </a:lnSpc>
                        <a:spcAft>
                          <a:spcPts val="0"/>
                        </a:spcAft>
                      </a:pPr>
                      <a:r>
                        <a:rPr lang="it-IT" sz="1800" dirty="0">
                          <a:effectLst/>
                        </a:rPr>
                        <a:t>Banchiere</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dirty="0">
                          <a:effectLst/>
                        </a:rPr>
                        <a:t>Debitore</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a:effectLst/>
                        </a:rPr>
                        <a:t>Restituzione del debito, condotta prudente</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extLst>
                  <a:ext uri="{0D108BD9-81ED-4DB2-BD59-A6C34878D82A}">
                    <a16:rowId xmlns:a16="http://schemas.microsoft.com/office/drawing/2014/main" val="4161333060"/>
                  </a:ext>
                </a:extLst>
              </a:tr>
              <a:tr h="705110">
                <a:tc>
                  <a:txBody>
                    <a:bodyPr/>
                    <a:lstStyle/>
                    <a:p>
                      <a:pPr marL="76200" marR="227965" indent="-2540" algn="l">
                        <a:lnSpc>
                          <a:spcPct val="107000"/>
                        </a:lnSpc>
                        <a:spcAft>
                          <a:spcPts val="0"/>
                        </a:spcAft>
                      </a:pPr>
                      <a:r>
                        <a:rPr lang="it-IT" sz="1800">
                          <a:effectLst/>
                        </a:rPr>
                        <a:t>Proprietario</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dirty="0">
                          <a:effectLst/>
                        </a:rPr>
                        <a:t>Manager</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a:effectLst/>
                        </a:rPr>
                        <a:t>Massimizzazione dei profitti per il proprietario</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extLst>
                  <a:ext uri="{0D108BD9-81ED-4DB2-BD59-A6C34878D82A}">
                    <a16:rowId xmlns:a16="http://schemas.microsoft.com/office/drawing/2014/main" val="2393154585"/>
                  </a:ext>
                </a:extLst>
              </a:tr>
              <a:tr h="354452">
                <a:tc>
                  <a:txBody>
                    <a:bodyPr/>
                    <a:lstStyle/>
                    <a:p>
                      <a:pPr marL="76200" marR="227965" indent="-2540" algn="l">
                        <a:lnSpc>
                          <a:spcPct val="107000"/>
                        </a:lnSpc>
                        <a:spcAft>
                          <a:spcPts val="0"/>
                        </a:spcAft>
                      </a:pPr>
                      <a:r>
                        <a:rPr lang="it-IT" sz="1800">
                          <a:effectLst/>
                        </a:rPr>
                        <a:t>Padrone di casa</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dirty="0">
                          <a:effectLst/>
                        </a:rPr>
                        <a:t>Inquilino</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a:effectLst/>
                        </a:rPr>
                        <a:t>Cura dell’appartamento</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extLst>
                  <a:ext uri="{0D108BD9-81ED-4DB2-BD59-A6C34878D82A}">
                    <a16:rowId xmlns:a16="http://schemas.microsoft.com/office/drawing/2014/main" val="1331570503"/>
                  </a:ext>
                </a:extLst>
              </a:tr>
              <a:tr h="705110">
                <a:tc>
                  <a:txBody>
                    <a:bodyPr/>
                    <a:lstStyle/>
                    <a:p>
                      <a:pPr marL="76200" marR="227965" indent="-2540" algn="l">
                        <a:lnSpc>
                          <a:spcPct val="107000"/>
                        </a:lnSpc>
                        <a:spcAft>
                          <a:spcPts val="0"/>
                        </a:spcAft>
                      </a:pPr>
                      <a:r>
                        <a:rPr lang="it-IT" sz="1800">
                          <a:effectLst/>
                        </a:rPr>
                        <a:t>Compagnia assicurativa</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dirty="0">
                          <a:effectLst/>
                        </a:rPr>
                        <a:t>Assicurato</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a:effectLst/>
                        </a:rPr>
                        <a:t>Comportamento prudente</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extLst>
                  <a:ext uri="{0D108BD9-81ED-4DB2-BD59-A6C34878D82A}">
                    <a16:rowId xmlns:a16="http://schemas.microsoft.com/office/drawing/2014/main" val="3073220656"/>
                  </a:ext>
                </a:extLst>
              </a:tr>
              <a:tr h="705110">
                <a:tc>
                  <a:txBody>
                    <a:bodyPr/>
                    <a:lstStyle/>
                    <a:p>
                      <a:pPr marL="76200" marR="227965" indent="-2540" algn="l">
                        <a:lnSpc>
                          <a:spcPct val="107000"/>
                        </a:lnSpc>
                        <a:spcAft>
                          <a:spcPts val="0"/>
                        </a:spcAft>
                      </a:pPr>
                      <a:r>
                        <a:rPr lang="it-IT" sz="1800">
                          <a:effectLst/>
                        </a:rPr>
                        <a:t>Genitori</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a:effectLst/>
                        </a:rPr>
                        <a:t>Insegnante/dottore</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dirty="0">
                          <a:effectLst/>
                        </a:rPr>
                        <a:t>Qualità del servizio</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extLst>
                  <a:ext uri="{0D108BD9-81ED-4DB2-BD59-A6C34878D82A}">
                    <a16:rowId xmlns:a16="http://schemas.microsoft.com/office/drawing/2014/main" val="172810945"/>
                  </a:ext>
                </a:extLst>
              </a:tr>
              <a:tr h="1751592">
                <a:tc>
                  <a:txBody>
                    <a:bodyPr/>
                    <a:lstStyle/>
                    <a:p>
                      <a:pPr marL="76200" marR="227965" indent="-2540" algn="l">
                        <a:lnSpc>
                          <a:spcPct val="107000"/>
                        </a:lnSpc>
                        <a:spcAft>
                          <a:spcPts val="0"/>
                        </a:spcAft>
                      </a:pPr>
                      <a:r>
                        <a:rPr lang="it-IT" sz="1800" dirty="0">
                          <a:effectLst/>
                        </a:rPr>
                        <a:t>Genitori</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a:effectLst/>
                        </a:rPr>
                        <a:t>Figli</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tc>
                  <a:txBody>
                    <a:bodyPr/>
                    <a:lstStyle/>
                    <a:p>
                      <a:pPr marL="2540" marR="227965" indent="-2540" algn="l">
                        <a:lnSpc>
                          <a:spcPct val="107000"/>
                        </a:lnSpc>
                        <a:spcAft>
                          <a:spcPts val="0"/>
                        </a:spcAft>
                      </a:pPr>
                      <a:r>
                        <a:rPr lang="it-IT" sz="1800" dirty="0">
                          <a:effectLst/>
                        </a:rPr>
                        <a:t>Cura da anziani</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3175" marB="0"/>
                </a:tc>
                <a:extLst>
                  <a:ext uri="{0D108BD9-81ED-4DB2-BD59-A6C34878D82A}">
                    <a16:rowId xmlns:a16="http://schemas.microsoft.com/office/drawing/2014/main" val="3598119346"/>
                  </a:ext>
                </a:extLst>
              </a:tr>
            </a:tbl>
          </a:graphicData>
        </a:graphic>
      </p:graphicFrame>
    </p:spTree>
    <p:extLst>
      <p:ext uri="{BB962C8B-B14F-4D97-AF65-F5344CB8AC3E}">
        <p14:creationId xmlns:p14="http://schemas.microsoft.com/office/powerpoint/2010/main" val="59054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784976" cy="6624736"/>
          </a:xfrm>
        </p:spPr>
        <p:txBody>
          <a:bodyPr>
            <a:normAutofit fontScale="90000"/>
          </a:bodyPr>
          <a:lstStyle/>
          <a:p>
            <a:r>
              <a:rPr lang="it-IT" dirty="0" smtClean="0">
                <a:solidFill>
                  <a:srgbClr val="FF0000"/>
                </a:solidFill>
              </a:rPr>
              <a:t>SELEZIONE AVVERSA (</a:t>
            </a:r>
            <a:r>
              <a:rPr lang="it-IT" dirty="0" err="1" smtClean="0">
                <a:solidFill>
                  <a:srgbClr val="FF0000"/>
                </a:solidFill>
              </a:rPr>
              <a:t>Akerlof</a:t>
            </a:r>
            <a:r>
              <a:rPr lang="it-IT" dirty="0" smtClean="0">
                <a:solidFill>
                  <a:srgbClr val="FF0000"/>
                </a:solidFill>
              </a:rPr>
              <a:t>)</a:t>
            </a:r>
            <a:r>
              <a:rPr lang="it-IT" dirty="0" smtClean="0"/>
              <a:t>:  </a:t>
            </a:r>
            <a:br>
              <a:rPr lang="it-IT" dirty="0" smtClean="0"/>
            </a:br>
            <a:r>
              <a:rPr lang="it-IT" dirty="0" smtClean="0"/>
              <a:t/>
            </a:r>
            <a:br>
              <a:rPr lang="it-IT" dirty="0" smtClean="0"/>
            </a:br>
            <a:r>
              <a:rPr lang="it-IT" sz="4000" dirty="0" smtClean="0">
                <a:solidFill>
                  <a:srgbClr val="7030A0"/>
                </a:solidFill>
              </a:rPr>
              <a:t>AUTO USATE</a:t>
            </a:r>
            <a:r>
              <a:rPr lang="it-IT" sz="4000" dirty="0" smtClean="0"/>
              <a:t>: la qualità </a:t>
            </a:r>
            <a:r>
              <a:rPr lang="it-IT" sz="4000" dirty="0" err="1" smtClean="0"/>
              <a:t>nn</a:t>
            </a:r>
            <a:r>
              <a:rPr lang="it-IT" sz="4000" dirty="0" smtClean="0"/>
              <a:t> è osservabile senza costi → se ½ macchine valgono 3000 e ½ 7000, il prezzo medio è 5000.</a:t>
            </a:r>
            <a:br>
              <a:rPr lang="it-IT" sz="4000" dirty="0" smtClean="0"/>
            </a:br>
            <a:r>
              <a:rPr lang="it-IT" sz="4000" dirty="0" smtClean="0"/>
              <a:t>Ma allora vengono messe in vendita solo le auto che valgono 3000 e nessuno le compra perché la qualità media è &lt; del prezzo e così via (</a:t>
            </a:r>
            <a:r>
              <a:rPr lang="it-IT" sz="4000" dirty="0" smtClean="0">
                <a:solidFill>
                  <a:srgbClr val="7030A0"/>
                </a:solidFill>
              </a:rPr>
              <a:t>al prezzo di 3000 la qualità media è 1500</a:t>
            </a:r>
            <a:r>
              <a:rPr lang="it-IT" sz="4000" dirty="0" smtClean="0"/>
              <a:t>) </a:t>
            </a:r>
            <a:r>
              <a:rPr lang="it-IT" sz="4000" dirty="0" err="1" smtClean="0"/>
              <a:t>finchè</a:t>
            </a:r>
            <a:r>
              <a:rPr lang="it-IT" sz="4000" dirty="0" smtClean="0"/>
              <a:t> il mercato scompare (‘si sgonfia’) </a:t>
            </a:r>
            <a:br>
              <a:rPr lang="it-IT" sz="4000" dirty="0" smtClean="0"/>
            </a:br>
            <a:r>
              <a:rPr lang="it-IT" sz="4000" dirty="0" smtClean="0"/>
              <a:t>→ </a:t>
            </a:r>
            <a:r>
              <a:rPr lang="it-IT" sz="4000" dirty="0" smtClean="0">
                <a:solidFill>
                  <a:srgbClr val="FF0000"/>
                </a:solidFill>
              </a:rPr>
              <a:t>garanzie, assistenza (</a:t>
            </a:r>
            <a:r>
              <a:rPr lang="it-IT" sz="4000" dirty="0" err="1" smtClean="0">
                <a:solidFill>
                  <a:srgbClr val="FF0000"/>
                </a:solidFill>
              </a:rPr>
              <a:t>nn</a:t>
            </a:r>
            <a:r>
              <a:rPr lang="it-IT" sz="4000" dirty="0" smtClean="0">
                <a:solidFill>
                  <a:srgbClr val="FF0000"/>
                </a:solidFill>
              </a:rPr>
              <a:t> solo p)</a:t>
            </a:r>
            <a:endParaRPr lang="it-IT" sz="4000" dirty="0">
              <a:solidFill>
                <a:srgbClr val="FF0000"/>
              </a:solidFill>
            </a:endParaRPr>
          </a:p>
        </p:txBody>
      </p:sp>
    </p:spTree>
    <p:extLst>
      <p:ext uri="{BB962C8B-B14F-4D97-AF65-F5344CB8AC3E}">
        <p14:creationId xmlns:p14="http://schemas.microsoft.com/office/powerpoint/2010/main" val="54238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24534"/>
            <a:ext cx="8229600" cy="6633466"/>
          </a:xfrm>
        </p:spPr>
        <p:txBody>
          <a:bodyPr/>
          <a:lstStyle/>
          <a:p>
            <a:r>
              <a:rPr lang="it-IT" dirty="0" smtClean="0">
                <a:solidFill>
                  <a:srgbClr val="FF0000"/>
                </a:solidFill>
              </a:rPr>
              <a:t>Assicurazioni</a:t>
            </a:r>
            <a:r>
              <a:rPr lang="it-IT" dirty="0" smtClean="0"/>
              <a:t>: il premio riflette le condizioni medie di salute della pop.</a:t>
            </a:r>
            <a:br>
              <a:rPr lang="it-IT" dirty="0" smtClean="0"/>
            </a:br>
            <a:r>
              <a:rPr lang="it-IT" dirty="0" smtClean="0"/>
              <a:t>Ma allora si assicurano solo quelli più ‘malati’ della media e il premio deve salire </a:t>
            </a:r>
            <a:r>
              <a:rPr lang="it-IT" dirty="0" err="1" smtClean="0"/>
              <a:t>finchè</a:t>
            </a:r>
            <a:r>
              <a:rPr lang="it-IT" dirty="0" smtClean="0"/>
              <a:t> </a:t>
            </a:r>
            <a:r>
              <a:rPr lang="it-IT" dirty="0" err="1" smtClean="0"/>
              <a:t>nn</a:t>
            </a:r>
            <a:r>
              <a:rPr lang="it-IT" dirty="0" smtClean="0"/>
              <a:t> si </a:t>
            </a:r>
            <a:r>
              <a:rPr lang="it-IT" dirty="0" err="1" smtClean="0"/>
              <a:t>asicura</a:t>
            </a:r>
            <a:r>
              <a:rPr lang="it-IT" dirty="0" smtClean="0"/>
              <a:t> più nessuno → </a:t>
            </a:r>
            <a:r>
              <a:rPr lang="it-IT" dirty="0" smtClean="0">
                <a:solidFill>
                  <a:srgbClr val="FF0000"/>
                </a:solidFill>
              </a:rPr>
              <a:t>assicurazione obbligatoria</a:t>
            </a:r>
            <a:br>
              <a:rPr lang="it-IT" dirty="0" smtClean="0">
                <a:solidFill>
                  <a:srgbClr val="FF0000"/>
                </a:solidFill>
              </a:rPr>
            </a:br>
            <a:r>
              <a:rPr lang="it-IT" dirty="0" smtClean="0">
                <a:solidFill>
                  <a:srgbClr val="7030A0"/>
                </a:solidFill>
              </a:rPr>
              <a:t>(tabella 12.5 con anche MH)</a:t>
            </a:r>
            <a:endParaRPr lang="it-IT" dirty="0">
              <a:solidFill>
                <a:srgbClr val="7030A0"/>
              </a:solidFill>
            </a:endParaRPr>
          </a:p>
        </p:txBody>
      </p:sp>
    </p:spTree>
    <p:extLst>
      <p:ext uri="{BB962C8B-B14F-4D97-AF65-F5344CB8AC3E}">
        <p14:creationId xmlns:p14="http://schemas.microsoft.com/office/powerpoint/2010/main" val="377928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7146032"/>
          </a:xfrm>
        </p:spPr>
        <p:txBody>
          <a:bodyPr>
            <a:normAutofit fontScale="90000"/>
          </a:bodyPr>
          <a:lstStyle/>
          <a:p>
            <a:r>
              <a:rPr lang="it-IT" dirty="0" smtClean="0">
                <a:solidFill>
                  <a:srgbClr val="FF0000"/>
                </a:solidFill>
              </a:rPr>
              <a:t>MERCATO DEL CREDITO (tabella 12.6)</a:t>
            </a:r>
            <a:r>
              <a:rPr lang="it-IT" dirty="0" smtClean="0"/>
              <a:t>:</a:t>
            </a:r>
            <a:br>
              <a:rPr lang="it-IT" dirty="0" smtClean="0"/>
            </a:br>
            <a:r>
              <a:rPr lang="it-IT" dirty="0" smtClean="0"/>
              <a:t/>
            </a:r>
            <a:br>
              <a:rPr lang="it-IT" dirty="0" smtClean="0"/>
            </a:br>
            <a:r>
              <a:rPr lang="it-IT" sz="4000" dirty="0" smtClean="0">
                <a:solidFill>
                  <a:srgbClr val="7030A0"/>
                </a:solidFill>
              </a:rPr>
              <a:t>AS</a:t>
            </a:r>
            <a:r>
              <a:rPr lang="it-IT" sz="4000" dirty="0" smtClean="0"/>
              <a:t>: se la banca deve aumentare il prezzo dei prestiti attira solo progetti altamente rischiosi che pagano l’interesse solo se vanno bene → </a:t>
            </a:r>
            <a:r>
              <a:rPr lang="it-IT" sz="4000" dirty="0" smtClean="0">
                <a:solidFill>
                  <a:srgbClr val="FF0000"/>
                </a:solidFill>
              </a:rPr>
              <a:t>razionamento</a:t>
            </a:r>
            <a:r>
              <a:rPr lang="it-IT" sz="4000" dirty="0" smtClean="0"/>
              <a:t/>
            </a:r>
            <a:br>
              <a:rPr lang="it-IT" sz="4000" dirty="0" smtClean="0"/>
            </a:br>
            <a:r>
              <a:rPr lang="it-IT" sz="4000" dirty="0" smtClean="0">
                <a:solidFill>
                  <a:srgbClr val="7030A0"/>
                </a:solidFill>
              </a:rPr>
              <a:t>MH</a:t>
            </a:r>
            <a:r>
              <a:rPr lang="it-IT" sz="4000" dirty="0" smtClean="0"/>
              <a:t>: l’impegno del creditore individuale </a:t>
            </a:r>
            <a:r>
              <a:rPr lang="it-IT" sz="4000" dirty="0" err="1" smtClean="0"/>
              <a:t>nn</a:t>
            </a:r>
            <a:r>
              <a:rPr lang="it-IT" sz="4000" dirty="0" smtClean="0"/>
              <a:t> è osservabile → </a:t>
            </a:r>
            <a:r>
              <a:rPr lang="it-IT" sz="4000" dirty="0" smtClean="0">
                <a:solidFill>
                  <a:srgbClr val="FF0000"/>
                </a:solidFill>
              </a:rPr>
              <a:t>garanzie</a:t>
            </a:r>
            <a:br>
              <a:rPr lang="it-IT" sz="4000" dirty="0" smtClean="0">
                <a:solidFill>
                  <a:srgbClr val="FF0000"/>
                </a:solidFill>
              </a:rPr>
            </a:br>
            <a:r>
              <a:rPr lang="it-IT" sz="4000" dirty="0" smtClean="0"/>
              <a:t>l’impegno e la prudenza delle banche ‘</a:t>
            </a:r>
            <a:r>
              <a:rPr lang="it-IT" sz="4000" dirty="0" err="1" smtClean="0"/>
              <a:t>too</a:t>
            </a:r>
            <a:r>
              <a:rPr lang="it-IT" sz="4000" dirty="0" smtClean="0"/>
              <a:t> big to </a:t>
            </a:r>
            <a:r>
              <a:rPr lang="it-IT" sz="4000" dirty="0" err="1" smtClean="0"/>
              <a:t>fail</a:t>
            </a:r>
            <a:r>
              <a:rPr lang="it-IT" sz="4000" dirty="0" smtClean="0"/>
              <a:t>’ </a:t>
            </a:r>
            <a:r>
              <a:rPr lang="it-IT" sz="4000" dirty="0" err="1" smtClean="0"/>
              <a:t>nn</a:t>
            </a:r>
            <a:r>
              <a:rPr lang="it-IT" sz="4000" dirty="0" smtClean="0"/>
              <a:t> è osservabile </a:t>
            </a:r>
            <a:r>
              <a:rPr lang="it-IT" sz="4000" dirty="0" smtClean="0">
                <a:solidFill>
                  <a:srgbClr val="FF0000"/>
                </a:solidFill>
              </a:rPr>
              <a:t>→ regolazione, </a:t>
            </a:r>
            <a:r>
              <a:rPr lang="it-IT" sz="4000" dirty="0" err="1" smtClean="0">
                <a:solidFill>
                  <a:srgbClr val="FF0000"/>
                </a:solidFill>
              </a:rPr>
              <a:t>sep</a:t>
            </a:r>
            <a:r>
              <a:rPr lang="it-IT" sz="4000" dirty="0" smtClean="0">
                <a:solidFill>
                  <a:srgbClr val="FF0000"/>
                </a:solidFill>
              </a:rPr>
              <a:t>. banche commerciali banche d’investimento</a:t>
            </a:r>
            <a:br>
              <a:rPr lang="it-IT" sz="4000" dirty="0" smtClean="0">
                <a:solidFill>
                  <a:srgbClr val="FF0000"/>
                </a:solidFill>
              </a:rPr>
            </a:br>
            <a:endParaRPr lang="it-IT" sz="4000" dirty="0">
              <a:solidFill>
                <a:srgbClr val="FF0000"/>
              </a:solidFill>
            </a:endParaRPr>
          </a:p>
        </p:txBody>
      </p:sp>
    </p:spTree>
    <p:extLst>
      <p:ext uri="{BB962C8B-B14F-4D97-AF65-F5344CB8AC3E}">
        <p14:creationId xmlns:p14="http://schemas.microsoft.com/office/powerpoint/2010/main" val="3895994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6741368"/>
          </a:xfrm>
        </p:spPr>
        <p:txBody>
          <a:bodyPr>
            <a:normAutofit fontScale="90000"/>
          </a:bodyPr>
          <a:lstStyle/>
          <a:p>
            <a:r>
              <a:rPr lang="it-IT" dirty="0" smtClean="0">
                <a:solidFill>
                  <a:srgbClr val="00B050"/>
                </a:solidFill>
              </a:rPr>
              <a:t>* AS E MH ASSIEME NEI MERCATI REGOLATI (MONOPOLI NATURALI)</a:t>
            </a:r>
            <a:br>
              <a:rPr lang="it-IT" dirty="0" smtClean="0">
                <a:solidFill>
                  <a:srgbClr val="00B050"/>
                </a:solidFill>
              </a:rPr>
            </a:br>
            <a:r>
              <a:rPr lang="it-IT" dirty="0"/>
              <a:t/>
            </a:r>
            <a:br>
              <a:rPr lang="it-IT" dirty="0"/>
            </a:br>
            <a:r>
              <a:rPr lang="it-IT" dirty="0" smtClean="0">
                <a:solidFill>
                  <a:srgbClr val="FF0000"/>
                </a:solidFill>
              </a:rPr>
              <a:t>PRICE-CAP</a:t>
            </a:r>
            <a:r>
              <a:rPr lang="it-IT" dirty="0" smtClean="0"/>
              <a:t>: risolve </a:t>
            </a:r>
            <a:r>
              <a:rPr lang="it-IT" dirty="0" smtClean="0">
                <a:solidFill>
                  <a:srgbClr val="FF0000"/>
                </a:solidFill>
              </a:rPr>
              <a:t>MH</a:t>
            </a:r>
            <a:r>
              <a:rPr lang="it-IT" dirty="0" smtClean="0"/>
              <a:t> perché l’impresa regolata si tiene i guadagni ma fa nascere </a:t>
            </a:r>
            <a:r>
              <a:rPr lang="it-IT" dirty="0" smtClean="0">
                <a:solidFill>
                  <a:srgbClr val="FF0000"/>
                </a:solidFill>
              </a:rPr>
              <a:t>AS</a:t>
            </a:r>
            <a:r>
              <a:rPr lang="it-IT" dirty="0" smtClean="0"/>
              <a:t> perché si presentano solo gli ‘specialisti del </a:t>
            </a:r>
            <a:r>
              <a:rPr lang="it-IT" dirty="0" err="1" smtClean="0"/>
              <a:t>ribasso’</a:t>
            </a:r>
            <a:r>
              <a:rPr lang="it-IT" dirty="0"/>
              <a:t/>
            </a:r>
            <a:br>
              <a:rPr lang="it-IT" dirty="0"/>
            </a:br>
            <a:r>
              <a:rPr lang="it-IT" dirty="0" smtClean="0">
                <a:solidFill>
                  <a:srgbClr val="FF0000"/>
                </a:solidFill>
              </a:rPr>
              <a:t>COST-PLUS</a:t>
            </a:r>
            <a:r>
              <a:rPr lang="it-IT" dirty="0" smtClean="0"/>
              <a:t>: risolve </a:t>
            </a:r>
            <a:r>
              <a:rPr lang="it-IT" dirty="0" smtClean="0">
                <a:solidFill>
                  <a:srgbClr val="FF0000"/>
                </a:solidFill>
              </a:rPr>
              <a:t>AS</a:t>
            </a:r>
            <a:r>
              <a:rPr lang="it-IT" dirty="0" smtClean="0"/>
              <a:t> (↑) ma dà luogo a </a:t>
            </a:r>
            <a:r>
              <a:rPr lang="it-IT" dirty="0" smtClean="0">
                <a:solidFill>
                  <a:srgbClr val="FF0000"/>
                </a:solidFill>
              </a:rPr>
              <a:t>MH</a:t>
            </a:r>
            <a:r>
              <a:rPr lang="it-IT" dirty="0" smtClean="0"/>
              <a:t> perché </a:t>
            </a:r>
            <a:r>
              <a:rPr lang="it-IT" dirty="0" err="1" smtClean="0"/>
              <a:t>nn</a:t>
            </a:r>
            <a:r>
              <a:rPr lang="it-IT" dirty="0" smtClean="0"/>
              <a:t> c’è incentivo a ridurre i costi</a:t>
            </a:r>
            <a:endParaRPr lang="it-IT" dirty="0"/>
          </a:p>
        </p:txBody>
      </p:sp>
    </p:spTree>
    <p:extLst>
      <p:ext uri="{BB962C8B-B14F-4D97-AF65-F5344CB8AC3E}">
        <p14:creationId xmlns:p14="http://schemas.microsoft.com/office/powerpoint/2010/main" val="2863713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818658"/>
          </a:xfrm>
        </p:spPr>
        <p:txBody>
          <a:bodyPr>
            <a:normAutofit/>
          </a:bodyPr>
          <a:lstStyle/>
          <a:p>
            <a:r>
              <a:rPr lang="it-IT" dirty="0" smtClean="0">
                <a:solidFill>
                  <a:srgbClr val="00B050"/>
                </a:solidFill>
              </a:rPr>
              <a:t>4. FALLIMENTI DEL MERCATO E ‘SOLUZIONI’</a:t>
            </a:r>
            <a:br>
              <a:rPr lang="it-IT" dirty="0" smtClean="0">
                <a:solidFill>
                  <a:srgbClr val="00B050"/>
                </a:solidFill>
              </a:rPr>
            </a:br>
            <a:r>
              <a:rPr lang="it-IT" dirty="0" smtClean="0">
                <a:solidFill>
                  <a:srgbClr val="00B050"/>
                </a:solidFill>
              </a:rPr>
              <a:t>(TASSONOMIA)</a:t>
            </a:r>
            <a:br>
              <a:rPr lang="it-IT" dirty="0" smtClean="0">
                <a:solidFill>
                  <a:srgbClr val="00B050"/>
                </a:solidFill>
              </a:rPr>
            </a:br>
            <a:r>
              <a:rPr lang="it-IT" dirty="0">
                <a:solidFill>
                  <a:srgbClr val="00B050"/>
                </a:solidFill>
              </a:rPr>
              <a:t/>
            </a:r>
            <a:br>
              <a:rPr lang="it-IT" dirty="0">
                <a:solidFill>
                  <a:srgbClr val="00B050"/>
                </a:solidFill>
              </a:rPr>
            </a:br>
            <a:r>
              <a:rPr lang="it-IT" dirty="0" smtClean="0">
                <a:solidFill>
                  <a:srgbClr val="00B050"/>
                </a:solidFill>
              </a:rPr>
              <a:t/>
            </a:r>
            <a:br>
              <a:rPr lang="it-IT" dirty="0" smtClean="0">
                <a:solidFill>
                  <a:srgbClr val="00B050"/>
                </a:solidFill>
              </a:rPr>
            </a:br>
            <a:r>
              <a:rPr lang="it-IT" dirty="0" smtClean="0">
                <a:solidFill>
                  <a:srgbClr val="FF0000"/>
                </a:solidFill>
              </a:rPr>
              <a:t>manca AS</a:t>
            </a:r>
            <a:endParaRPr lang="it-IT" dirty="0">
              <a:solidFill>
                <a:srgbClr val="FF0000"/>
              </a:solidFill>
            </a:endParaRPr>
          </a:p>
        </p:txBody>
      </p:sp>
    </p:spTree>
    <p:extLst>
      <p:ext uri="{BB962C8B-B14F-4D97-AF65-F5344CB8AC3E}">
        <p14:creationId xmlns:p14="http://schemas.microsoft.com/office/powerpoint/2010/main" val="60184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2"/>
            <a:ext cx="8748017" cy="659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74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6858000"/>
          </a:xfrm>
        </p:spPr>
        <p:txBody>
          <a:bodyPr>
            <a:normAutofit/>
          </a:bodyPr>
          <a:lstStyle/>
          <a:p>
            <a:r>
              <a:rPr lang="it-IT" sz="3600" dirty="0" smtClean="0">
                <a:solidFill>
                  <a:srgbClr val="0070C0"/>
                </a:solidFill>
              </a:rPr>
              <a:t>*IMPOSTAZIONE TRADIZIONALE</a:t>
            </a:r>
            <a:r>
              <a:rPr lang="it-IT" sz="3600" dirty="0" smtClean="0"/>
              <a:t>: prima mercati perfetti (EEG) e poi i fallimenti come casi particolari</a:t>
            </a:r>
            <a:br>
              <a:rPr lang="it-IT" sz="3600" dirty="0" smtClean="0"/>
            </a:br>
            <a:r>
              <a:rPr lang="it-IT" sz="3600" dirty="0"/>
              <a:t/>
            </a:r>
            <a:br>
              <a:rPr lang="it-IT" sz="3600" dirty="0"/>
            </a:br>
            <a:r>
              <a:rPr lang="it-IT" sz="3600" dirty="0" smtClean="0">
                <a:solidFill>
                  <a:srgbClr val="0070C0"/>
                </a:solidFill>
              </a:rPr>
              <a:t>IMPOSTAZIONE DEL LIBRO</a:t>
            </a:r>
            <a:r>
              <a:rPr lang="it-IT" sz="3600" dirty="0" smtClean="0"/>
              <a:t>: prima i fallimenti poi la concorrenza perfetta (nel mercato dei beni) come caso particolare</a:t>
            </a:r>
            <a:br>
              <a:rPr lang="it-IT" sz="3600" dirty="0" smtClean="0"/>
            </a:br>
            <a:r>
              <a:rPr lang="it-IT" sz="3600" dirty="0" smtClean="0"/>
              <a:t>(ed. 2018 più </a:t>
            </a:r>
            <a:r>
              <a:rPr lang="it-IT" sz="3600" dirty="0" smtClean="0">
                <a:solidFill>
                  <a:srgbClr val="FF0000"/>
                </a:solidFill>
              </a:rPr>
              <a:t>MACRO </a:t>
            </a:r>
            <a:r>
              <a:rPr lang="it-IT" sz="3600" dirty="0" smtClean="0"/>
              <a:t>→ </a:t>
            </a:r>
            <a:r>
              <a:rPr lang="it-IT" sz="3600" dirty="0" smtClean="0">
                <a:solidFill>
                  <a:srgbClr val="FF0000"/>
                </a:solidFill>
              </a:rPr>
              <a:t>MKT G, L, K</a:t>
            </a:r>
            <a:r>
              <a:rPr lang="it-IT" sz="3600" dirty="0" smtClean="0"/>
              <a:t>)</a:t>
            </a:r>
            <a:br>
              <a:rPr lang="it-IT" sz="3600" dirty="0" smtClean="0"/>
            </a:br>
            <a:r>
              <a:rPr lang="it-IT" sz="3600" dirty="0"/>
              <a:t/>
            </a:r>
            <a:br>
              <a:rPr lang="it-IT" sz="3600" dirty="0"/>
            </a:br>
            <a:r>
              <a:rPr lang="it-IT" sz="3600" dirty="0" smtClean="0">
                <a:solidFill>
                  <a:srgbClr val="0070C0"/>
                </a:solidFill>
              </a:rPr>
              <a:t>CAP. 10</a:t>
            </a:r>
            <a:r>
              <a:rPr lang="it-IT" sz="3600" dirty="0" smtClean="0"/>
              <a:t>: </a:t>
            </a:r>
            <a:r>
              <a:rPr lang="it-IT" sz="3600" dirty="0" err="1" smtClean="0"/>
              <a:t>mkt</a:t>
            </a:r>
            <a:r>
              <a:rPr lang="it-IT" sz="3600" dirty="0" smtClean="0"/>
              <a:t> del credito, il prezzo è </a:t>
            </a:r>
            <a:r>
              <a:rPr lang="it-IT" sz="3600" i="1" dirty="0" smtClean="0">
                <a:solidFill>
                  <a:srgbClr val="C00000"/>
                </a:solidFill>
              </a:rPr>
              <a:t>i</a:t>
            </a:r>
            <a:r>
              <a:rPr lang="it-IT" sz="3600" dirty="0" smtClean="0"/>
              <a:t> → fallimenti, contratti incompleti </a:t>
            </a:r>
            <a:r>
              <a:rPr lang="it-IT" sz="3600" dirty="0" smtClean="0">
                <a:solidFill>
                  <a:srgbClr val="FF0000"/>
                </a:solidFill>
              </a:rPr>
              <a:t>(POA), </a:t>
            </a:r>
            <a:r>
              <a:rPr lang="it-IT" sz="3600" dirty="0" smtClean="0"/>
              <a:t>asimmetria informativa (MH e AS)</a:t>
            </a:r>
            <a:endParaRPr lang="it-IT" sz="3600" dirty="0"/>
          </a:p>
        </p:txBody>
      </p:sp>
    </p:spTree>
    <p:extLst>
      <p:ext uri="{BB962C8B-B14F-4D97-AF65-F5344CB8AC3E}">
        <p14:creationId xmlns:p14="http://schemas.microsoft.com/office/powerpoint/2010/main" val="51700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332656"/>
            <a:ext cx="8915400" cy="616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605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5606"/>
          <a:stretch/>
        </p:blipFill>
        <p:spPr>
          <a:xfrm>
            <a:off x="0" y="2201864"/>
            <a:ext cx="9144000" cy="3798887"/>
          </a:xfrm>
        </p:spPr>
      </p:pic>
      <p:sp>
        <p:nvSpPr>
          <p:cNvPr id="2" name="Rectangle 1"/>
          <p:cNvSpPr/>
          <p:nvPr/>
        </p:nvSpPr>
        <p:spPr>
          <a:xfrm>
            <a:off x="7668344" y="5805264"/>
            <a:ext cx="1475656" cy="195486"/>
          </a:xfrm>
          <a:prstGeom prst="rect">
            <a:avLst/>
          </a:prstGeom>
          <a:solidFill>
            <a:schemeClr val="tx2">
              <a:lumMod val="60000"/>
              <a:lumOff val="40000"/>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 name="TextBox 2"/>
          <p:cNvSpPr txBox="1"/>
          <p:nvPr/>
        </p:nvSpPr>
        <p:spPr>
          <a:xfrm>
            <a:off x="7668345" y="5762364"/>
            <a:ext cx="1595309" cy="230832"/>
          </a:xfrm>
          <a:prstGeom prst="rect">
            <a:avLst/>
          </a:prstGeom>
          <a:noFill/>
        </p:spPr>
        <p:txBody>
          <a:bodyPr wrap="none" rtlCol="0">
            <a:spAutoFit/>
          </a:bodyPr>
          <a:lstStyle/>
          <a:p>
            <a:r>
              <a:rPr lang="en-US" sz="900" dirty="0">
                <a:solidFill>
                  <a:srgbClr val="000000"/>
                </a:solidFill>
                <a:latin typeface="Source sans pro"/>
                <a:cs typeface="Source sans pro"/>
              </a:rPr>
              <a:t>Courtesy of US Coastguard</a:t>
            </a:r>
          </a:p>
        </p:txBody>
      </p:sp>
      <p:sp>
        <p:nvSpPr>
          <p:cNvPr id="8" name="Title 1"/>
          <p:cNvSpPr>
            <a:spLocks noGrp="1"/>
          </p:cNvSpPr>
          <p:nvPr>
            <p:ph type="title"/>
          </p:nvPr>
        </p:nvSpPr>
        <p:spPr>
          <a:xfrm>
            <a:off x="287871" y="1196752"/>
            <a:ext cx="8181727" cy="813572"/>
          </a:xfrm>
        </p:spPr>
        <p:txBody>
          <a:bodyPr/>
          <a:lstStyle/>
          <a:p>
            <a:pPr>
              <a:lnSpc>
                <a:spcPct val="120000"/>
              </a:lnSpc>
            </a:pPr>
            <a:r>
              <a:rPr lang="en-US" dirty="0"/>
              <a:t>UNIT 10. MARKETS, CONTRACTS AND INFORMATION</a:t>
            </a:r>
          </a:p>
        </p:txBody>
      </p:sp>
    </p:spTree>
    <p:extLst>
      <p:ext uri="{BB962C8B-B14F-4D97-AF65-F5344CB8AC3E}">
        <p14:creationId xmlns:p14="http://schemas.microsoft.com/office/powerpoint/2010/main" val="2713811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585" y="814279"/>
            <a:ext cx="5985933" cy="765402"/>
          </a:xfrm>
        </p:spPr>
        <p:txBody>
          <a:bodyPr vert="horz" lIns="0" tIns="252000" rIns="252000" bIns="252000" rtlCol="0" anchor="ctr">
            <a:spAutoFit/>
          </a:bodyPr>
          <a:lstStyle/>
          <a:p>
            <a:pPr>
              <a:lnSpc>
                <a:spcPct val="80000"/>
              </a:lnSpc>
            </a:pPr>
            <a:r>
              <a:rPr lang="en-US" dirty="0"/>
              <a:t>T10.1 Negative production external effects</a:t>
            </a:r>
          </a:p>
        </p:txBody>
      </p:sp>
      <p:sp>
        <p:nvSpPr>
          <p:cNvPr id="5" name="Text Placeholder 4"/>
          <p:cNvSpPr>
            <a:spLocks noGrp="1"/>
          </p:cNvSpPr>
          <p:nvPr>
            <p:ph type="body" sz="half" idx="4294967295"/>
          </p:nvPr>
        </p:nvSpPr>
        <p:spPr>
          <a:xfrm>
            <a:off x="244326" y="3565405"/>
            <a:ext cx="4320000" cy="3558988"/>
          </a:xfrm>
        </p:spPr>
        <p:txBody>
          <a:bodyPr vert="horz" wrap="square" lIns="252000" tIns="252000" rIns="252000" bIns="252000" rtlCol="0">
            <a:spAutoFit/>
          </a:bodyPr>
          <a:lstStyle/>
          <a:p>
            <a:pPr marL="0" indent="0">
              <a:lnSpc>
                <a:spcPct val="120000"/>
              </a:lnSpc>
              <a:buNone/>
            </a:pPr>
            <a:r>
              <a:rPr lang="en-US" sz="1000" dirty="0">
                <a:solidFill>
                  <a:srgbClr val="E64017"/>
                </a:solidFill>
              </a:rPr>
              <a:t>Select one answer</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400" dirty="0"/>
              <a:t>The efficient level of output is 120 where the factory is profit-maximising.</a:t>
            </a:r>
          </a:p>
          <a:p>
            <a:pPr>
              <a:lnSpc>
                <a:spcPct val="120000"/>
              </a:lnSpc>
              <a:buFont typeface="+mj-lt"/>
              <a:buAutoNum type="alphaLcPeriod"/>
            </a:pPr>
            <a:r>
              <a:rPr lang="en-US" sz="1400" dirty="0"/>
              <a:t>The efficient level of output is 0 where there is zero marginal external cost to the nurses. </a:t>
            </a:r>
          </a:p>
          <a:p>
            <a:pPr>
              <a:lnSpc>
                <a:spcPct val="120000"/>
              </a:lnSpc>
              <a:buFont typeface="+mj-lt"/>
              <a:buAutoNum type="alphaLcPeriod"/>
            </a:pPr>
            <a:r>
              <a:rPr lang="en-US" sz="1400" dirty="0"/>
              <a:t>At </a:t>
            </a:r>
            <a:r>
              <a:rPr lang="en-US" sz="1400" i="1" dirty="0"/>
              <a:t>Q = 120 </a:t>
            </a:r>
            <a:r>
              <a:rPr lang="en-US" sz="1400" dirty="0"/>
              <a:t>both the factory and the nurses would benefit from the nurses paying a fee less than 120 to the factory to reduce output. </a:t>
            </a:r>
          </a:p>
          <a:p>
            <a:pPr>
              <a:lnSpc>
                <a:spcPct val="120000"/>
              </a:lnSpc>
              <a:buFont typeface="+mj-lt"/>
              <a:buAutoNum type="alphaLcPeriod"/>
            </a:pPr>
            <a:r>
              <a:rPr lang="en-US" sz="1400" dirty="0"/>
              <a:t>At </a:t>
            </a:r>
            <a:r>
              <a:rPr lang="en-US" sz="1400" i="1" dirty="0"/>
              <a:t>Q = 80 </a:t>
            </a:r>
            <a:r>
              <a:rPr lang="en-US" sz="1400" dirty="0"/>
              <a:t>both the factory and the nurses would benefit from the factory paying a fee less than 80 to the nurses to increase output.</a:t>
            </a:r>
          </a:p>
        </p:txBody>
      </p:sp>
      <p:sp>
        <p:nvSpPr>
          <p:cNvPr id="6" name="Content Placeholder 5"/>
          <p:cNvSpPr>
            <a:spLocks noGrp="1"/>
          </p:cNvSpPr>
          <p:nvPr>
            <p:ph sz="quarter" idx="4294967295"/>
          </p:nvPr>
        </p:nvSpPr>
        <p:spPr>
          <a:xfrm>
            <a:off x="234086" y="908720"/>
            <a:ext cx="4320000" cy="2835713"/>
          </a:xfrm>
          <a:solidFill>
            <a:srgbClr val="F0F0F0"/>
          </a:solidFill>
        </p:spPr>
        <p:txBody>
          <a:bodyPr vert="horz" wrap="square" lIns="252000" tIns="252000" rIns="252000" bIns="252000" rtlCol="0">
            <a:spAutoFit/>
          </a:bodyPr>
          <a:lstStyle/>
          <a:p>
            <a:pPr marL="0" indent="0">
              <a:lnSpc>
                <a:spcPct val="120000"/>
              </a:lnSpc>
              <a:buNone/>
            </a:pPr>
            <a:r>
              <a:rPr lang="en-US" sz="1400" dirty="0"/>
              <a:t>A factory is situated next to a dormitory for nurses who work night shifts. The factory produces 120 units of humanoid robots a day. The production process is rather noisy, and the nurses often complain that their sleep is disturbed. The following graph depicts the MPC and MSC of the robot factory production. The robot market is competitive and the market price is £340. Based on this information, which of the following statements is correct?</a:t>
            </a:r>
          </a:p>
        </p:txBody>
      </p:sp>
      <p:sp>
        <p:nvSpPr>
          <p:cNvPr id="12" name="Content Placeholder 5"/>
          <p:cNvSpPr txBox="1">
            <a:spLocks/>
          </p:cNvSpPr>
          <p:nvPr/>
        </p:nvSpPr>
        <p:spPr>
          <a:xfrm>
            <a:off x="7854620" y="5344899"/>
            <a:ext cx="1289380" cy="67050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None/>
            </a:pPr>
            <a:r>
              <a:rPr lang="en-US" sz="900" dirty="0"/>
              <a:t>Section 10.1</a:t>
            </a:r>
          </a:p>
        </p:txBody>
      </p:sp>
      <p:pic>
        <p:nvPicPr>
          <p:cNvPr id="2" name="Picture 1" descr="INET-CORE_T10.1.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757066"/>
            <a:ext cx="3960000" cy="2465660"/>
          </a:xfrm>
          <a:prstGeom prst="rect">
            <a:avLst/>
          </a:prstGeom>
        </p:spPr>
      </p:pic>
    </p:spTree>
    <p:extLst>
      <p:ext uri="{BB962C8B-B14F-4D97-AF65-F5344CB8AC3E}">
        <p14:creationId xmlns:p14="http://schemas.microsoft.com/office/powerpoint/2010/main" val="3981726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585" y="814279"/>
            <a:ext cx="5985933" cy="765402"/>
          </a:xfrm>
        </p:spPr>
        <p:txBody>
          <a:bodyPr vert="horz" lIns="0" tIns="252000" rIns="252000" bIns="252000" rtlCol="0" anchor="ctr">
            <a:spAutoFit/>
          </a:bodyPr>
          <a:lstStyle/>
          <a:p>
            <a:pPr>
              <a:lnSpc>
                <a:spcPct val="80000"/>
              </a:lnSpc>
            </a:pPr>
            <a:r>
              <a:rPr lang="en-US" dirty="0"/>
              <a:t>T10.2 Bargaining and negative external effects</a:t>
            </a:r>
          </a:p>
        </p:txBody>
      </p:sp>
      <p:sp>
        <p:nvSpPr>
          <p:cNvPr id="5" name="Text Placeholder 4"/>
          <p:cNvSpPr>
            <a:spLocks noGrp="1"/>
          </p:cNvSpPr>
          <p:nvPr>
            <p:ph type="body" sz="half" idx="4294967295"/>
          </p:nvPr>
        </p:nvSpPr>
        <p:spPr>
          <a:xfrm>
            <a:off x="263584" y="3397380"/>
            <a:ext cx="4320000" cy="3300455"/>
          </a:xfrm>
        </p:spPr>
        <p:txBody>
          <a:bodyPr vert="horz" lIns="252000" tIns="252000" rIns="252000" bIns="252000" rtlCol="0">
            <a:spAutoFit/>
          </a:bodyPr>
          <a:lstStyle/>
          <a:p>
            <a:pPr marL="0" indent="0">
              <a:lnSpc>
                <a:spcPct val="120000"/>
              </a:lnSpc>
              <a:buNone/>
            </a:pPr>
            <a:r>
              <a:rPr lang="en-US" sz="1000" dirty="0">
                <a:solidFill>
                  <a:srgbClr val="E64017"/>
                </a:solidFill>
              </a:rPr>
              <a:t>Select all correct answers</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400" dirty="0"/>
              <a:t>The Pareto efficient output is 80.</a:t>
            </a:r>
          </a:p>
          <a:p>
            <a:pPr>
              <a:lnSpc>
                <a:spcPct val="120000"/>
              </a:lnSpc>
              <a:buFont typeface="+mj-lt"/>
              <a:buAutoNum type="alphaLcPeriod"/>
            </a:pPr>
            <a:r>
              <a:rPr lang="en-US" sz="1400" dirty="0"/>
              <a:t>The nurses’ minimum acceptable payment from the factory to produce the efficient outcome is £4,000.</a:t>
            </a:r>
          </a:p>
          <a:p>
            <a:pPr>
              <a:lnSpc>
                <a:spcPct val="120000"/>
              </a:lnSpc>
              <a:buFont typeface="+mj-lt"/>
              <a:buAutoNum type="alphaLcPeriod"/>
            </a:pPr>
            <a:r>
              <a:rPr lang="en-US" sz="1400" dirty="0"/>
              <a:t>The maximum that the factory is willing to pay to increase the output to the efficient level is £6,400.</a:t>
            </a:r>
          </a:p>
          <a:p>
            <a:pPr>
              <a:lnSpc>
                <a:spcPct val="120000"/>
              </a:lnSpc>
              <a:buFont typeface="+mj-lt"/>
              <a:buAutoNum type="alphaLcPeriod"/>
            </a:pPr>
            <a:r>
              <a:rPr lang="en-US" sz="1400" dirty="0"/>
              <a:t>The net social gain from attaining the efficient output level is £9,600.</a:t>
            </a:r>
          </a:p>
        </p:txBody>
      </p:sp>
      <p:sp>
        <p:nvSpPr>
          <p:cNvPr id="6" name="Content Placeholder 5"/>
          <p:cNvSpPr>
            <a:spLocks noGrp="1"/>
          </p:cNvSpPr>
          <p:nvPr>
            <p:ph sz="quarter" idx="4294967295"/>
          </p:nvPr>
        </p:nvSpPr>
        <p:spPr>
          <a:xfrm>
            <a:off x="258286" y="1754814"/>
            <a:ext cx="4320000" cy="1838517"/>
          </a:xfrm>
          <a:solidFill>
            <a:srgbClr val="F0F0F0"/>
          </a:solidFill>
        </p:spPr>
        <p:txBody>
          <a:bodyPr vert="horz" wrap="square" lIns="252000" tIns="252000" rIns="252000" bIns="252000" rtlCol="0">
            <a:spAutoFit/>
          </a:bodyPr>
          <a:lstStyle/>
          <a:p>
            <a:pPr marL="0" indent="0">
              <a:lnSpc>
                <a:spcPct val="120000"/>
              </a:lnSpc>
              <a:buNone/>
            </a:pPr>
            <a:r>
              <a:rPr lang="en-US" sz="1200" dirty="0"/>
              <a:t>The following graph depicts the MPC and MSC of the robot factory production. The robot market is competitive and the market price is £340. The local authority has now passed a law that ensures that the nurses have the right to undisturbed sleep (meaning zero production). Based on this information, which of the following statements are correct?</a:t>
            </a:r>
          </a:p>
        </p:txBody>
      </p:sp>
      <p:sp>
        <p:nvSpPr>
          <p:cNvPr id="12" name="Content Placeholder 5"/>
          <p:cNvSpPr txBox="1">
            <a:spLocks/>
          </p:cNvSpPr>
          <p:nvPr/>
        </p:nvSpPr>
        <p:spPr>
          <a:xfrm>
            <a:off x="7854620" y="5335763"/>
            <a:ext cx="1289380" cy="67050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None/>
            </a:pPr>
            <a:r>
              <a:rPr lang="en-US" sz="900" dirty="0"/>
              <a:t>Section 10.2</a:t>
            </a:r>
          </a:p>
        </p:txBody>
      </p:sp>
      <p:pic>
        <p:nvPicPr>
          <p:cNvPr id="2" name="Picture 1" descr="INET-CORE_T10.2.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755428"/>
            <a:ext cx="3960000" cy="2465660"/>
          </a:xfrm>
          <a:prstGeom prst="rect">
            <a:avLst/>
          </a:prstGeom>
        </p:spPr>
      </p:pic>
    </p:spTree>
    <p:extLst>
      <p:ext uri="{BB962C8B-B14F-4D97-AF65-F5344CB8AC3E}">
        <p14:creationId xmlns:p14="http://schemas.microsoft.com/office/powerpoint/2010/main" val="3163602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585" y="814279"/>
            <a:ext cx="5985933" cy="765402"/>
          </a:xfrm>
        </p:spPr>
        <p:txBody>
          <a:bodyPr vert="horz" lIns="0" tIns="252000" rIns="252000" bIns="252000" rtlCol="0" anchor="ctr">
            <a:spAutoFit/>
          </a:bodyPr>
          <a:lstStyle/>
          <a:p>
            <a:pPr>
              <a:lnSpc>
                <a:spcPct val="80000"/>
              </a:lnSpc>
            </a:pPr>
            <a:r>
              <a:rPr lang="en-US" dirty="0"/>
              <a:t>T10.3 Enforced compensation</a:t>
            </a:r>
          </a:p>
        </p:txBody>
      </p:sp>
      <p:sp>
        <p:nvSpPr>
          <p:cNvPr id="5" name="Text Placeholder 4"/>
          <p:cNvSpPr>
            <a:spLocks noGrp="1"/>
          </p:cNvSpPr>
          <p:nvPr>
            <p:ph type="body" sz="half" idx="4294967295"/>
          </p:nvPr>
        </p:nvSpPr>
        <p:spPr>
          <a:xfrm>
            <a:off x="395536" y="3990067"/>
            <a:ext cx="4320000" cy="2783391"/>
          </a:xfrm>
        </p:spPr>
        <p:txBody>
          <a:bodyPr vert="horz" lIns="252000" tIns="252000" rIns="252000" bIns="252000" rtlCol="0">
            <a:spAutoFit/>
          </a:bodyPr>
          <a:lstStyle/>
          <a:p>
            <a:pPr marL="0" indent="0">
              <a:lnSpc>
                <a:spcPct val="120000"/>
              </a:lnSpc>
              <a:buNone/>
            </a:pPr>
            <a:r>
              <a:rPr lang="en-US" sz="1000" dirty="0">
                <a:solidFill>
                  <a:srgbClr val="E64017"/>
                </a:solidFill>
              </a:rPr>
              <a:t>Select one answer</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400" dirty="0"/>
              <a:t>The factory’s marginal private cost now equals the marginal social cost.</a:t>
            </a:r>
          </a:p>
          <a:p>
            <a:pPr>
              <a:lnSpc>
                <a:spcPct val="120000"/>
              </a:lnSpc>
              <a:buFont typeface="+mj-lt"/>
              <a:buAutoNum type="alphaLcPeriod"/>
            </a:pPr>
            <a:r>
              <a:rPr lang="en-US" sz="1400" dirty="0"/>
              <a:t>The total compensation paid will be £6,400.</a:t>
            </a:r>
          </a:p>
          <a:p>
            <a:pPr>
              <a:lnSpc>
                <a:spcPct val="120000"/>
              </a:lnSpc>
              <a:buFont typeface="+mj-lt"/>
              <a:buAutoNum type="alphaLcPeriod"/>
            </a:pPr>
            <a:r>
              <a:rPr lang="en-US" sz="1400" dirty="0"/>
              <a:t>The nurses are worse off than they would be under the Pigouvian tax.</a:t>
            </a:r>
          </a:p>
          <a:p>
            <a:pPr>
              <a:lnSpc>
                <a:spcPct val="120000"/>
              </a:lnSpc>
              <a:buFont typeface="+mj-lt"/>
              <a:buAutoNum type="alphaLcPeriod"/>
            </a:pPr>
            <a:r>
              <a:rPr lang="en-US" sz="1400" dirty="0"/>
              <a:t>The factory’s profit would be the same as under the Pigouvian tax.</a:t>
            </a:r>
          </a:p>
        </p:txBody>
      </p:sp>
      <p:sp>
        <p:nvSpPr>
          <p:cNvPr id="6" name="Content Placeholder 5"/>
          <p:cNvSpPr>
            <a:spLocks noGrp="1"/>
          </p:cNvSpPr>
          <p:nvPr>
            <p:ph sz="quarter" idx="4294967295"/>
          </p:nvPr>
        </p:nvSpPr>
        <p:spPr>
          <a:xfrm>
            <a:off x="258289" y="1754816"/>
            <a:ext cx="4320000" cy="2060116"/>
          </a:xfrm>
          <a:solidFill>
            <a:srgbClr val="F0F0F0"/>
          </a:solidFill>
        </p:spPr>
        <p:txBody>
          <a:bodyPr vert="horz" wrap="square" lIns="252000" tIns="252000" rIns="252000" bIns="252000" rtlCol="0">
            <a:spAutoFit/>
          </a:bodyPr>
          <a:lstStyle/>
          <a:p>
            <a:pPr marL="0" indent="0">
              <a:lnSpc>
                <a:spcPct val="120000"/>
              </a:lnSpc>
              <a:buNone/>
            </a:pPr>
            <a:r>
              <a:rPr lang="en-US" sz="1400" dirty="0" smtClean="0"/>
              <a:t>Consider </a:t>
            </a:r>
            <a:r>
              <a:rPr lang="en-US" sz="1400" dirty="0"/>
              <a:t>again the factory and </a:t>
            </a:r>
            <a:r>
              <a:rPr lang="en-US" sz="1400" dirty="0" smtClean="0"/>
              <a:t>the </a:t>
            </a:r>
            <a:r>
              <a:rPr lang="en-US" sz="1400" dirty="0"/>
              <a:t>nurses. Instead of the Pigouvian tax, the government is now considering implementing an enforced compensation from the factory to the nurses for the costs imposed. Based on this information, which of the following statements is correct?</a:t>
            </a:r>
          </a:p>
        </p:txBody>
      </p:sp>
      <p:sp>
        <p:nvSpPr>
          <p:cNvPr id="12" name="Content Placeholder 5"/>
          <p:cNvSpPr txBox="1">
            <a:spLocks/>
          </p:cNvSpPr>
          <p:nvPr/>
        </p:nvSpPr>
        <p:spPr>
          <a:xfrm>
            <a:off x="7854620" y="5335796"/>
            <a:ext cx="1289380" cy="67050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None/>
            </a:pPr>
            <a:r>
              <a:rPr lang="en-US" sz="900" dirty="0"/>
              <a:t>Section 10.3</a:t>
            </a:r>
          </a:p>
        </p:txBody>
      </p:sp>
    </p:spTree>
    <p:extLst>
      <p:ext uri="{BB962C8B-B14F-4D97-AF65-F5344CB8AC3E}">
        <p14:creationId xmlns:p14="http://schemas.microsoft.com/office/powerpoint/2010/main" val="2726322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856984" cy="6336704"/>
          </a:xfrm>
        </p:spPr>
        <p:txBody>
          <a:bodyPr>
            <a:normAutofit fontScale="90000"/>
          </a:bodyPr>
          <a:lstStyle/>
          <a:p>
            <a:r>
              <a:rPr lang="it-IT" dirty="0" smtClean="0">
                <a:solidFill>
                  <a:srgbClr val="00B050"/>
                </a:solidFill>
              </a:rPr>
              <a:t>Point (</a:t>
            </a:r>
            <a:r>
              <a:rPr lang="it-IT" dirty="0" err="1" smtClean="0">
                <a:solidFill>
                  <a:srgbClr val="00B050"/>
                </a:solidFill>
              </a:rPr>
              <a:t>Th</a:t>
            </a:r>
            <a:r>
              <a:rPr lang="it-IT" dirty="0" smtClean="0">
                <a:solidFill>
                  <a:srgbClr val="00B050"/>
                </a:solidFill>
              </a:rPr>
              <a:t> di </a:t>
            </a:r>
            <a:r>
              <a:rPr lang="it-IT" dirty="0" err="1" smtClean="0">
                <a:solidFill>
                  <a:srgbClr val="00B050"/>
                </a:solidFill>
              </a:rPr>
              <a:t>Coase</a:t>
            </a:r>
            <a:r>
              <a:rPr lang="it-IT" dirty="0" smtClean="0">
                <a:solidFill>
                  <a:srgbClr val="00B050"/>
                </a:solidFill>
              </a:rPr>
              <a:t>): </a:t>
            </a:r>
            <a:r>
              <a:rPr lang="it-IT" dirty="0" smtClean="0"/>
              <a:t>K è formato da un mix di istituzioni → teoria del ‘</a:t>
            </a:r>
            <a:r>
              <a:rPr lang="it-IT" dirty="0" err="1" smtClean="0"/>
              <a:t>second</a:t>
            </a:r>
            <a:r>
              <a:rPr lang="it-IT" dirty="0" smtClean="0"/>
              <a:t> best’</a:t>
            </a:r>
            <a:br>
              <a:rPr lang="it-IT" dirty="0" smtClean="0"/>
            </a:br>
            <a:r>
              <a:rPr lang="it-IT" dirty="0"/>
              <a:t/>
            </a:r>
            <a:br>
              <a:rPr lang="it-IT" dirty="0"/>
            </a:br>
            <a:r>
              <a:rPr lang="it-IT" dirty="0" smtClean="0"/>
              <a:t>Es. innovazione e brevetti (*CAP. 2)</a:t>
            </a:r>
            <a:br>
              <a:rPr lang="it-IT" dirty="0" smtClean="0"/>
            </a:br>
            <a:r>
              <a:rPr lang="it-IT" dirty="0"/>
              <a:t/>
            </a:r>
            <a:br>
              <a:rPr lang="it-IT" dirty="0"/>
            </a:br>
            <a:r>
              <a:rPr lang="it-IT" dirty="0" err="1" smtClean="0">
                <a:solidFill>
                  <a:srgbClr val="C00000"/>
                </a:solidFill>
              </a:rPr>
              <a:t>trade</a:t>
            </a:r>
            <a:r>
              <a:rPr lang="it-IT" dirty="0" smtClean="0">
                <a:solidFill>
                  <a:srgbClr val="C00000"/>
                </a:solidFill>
              </a:rPr>
              <a:t>-off efficienza statica e dinamica </a:t>
            </a:r>
            <a:r>
              <a:rPr lang="it-IT" dirty="0" smtClean="0"/>
              <a:t>(*</a:t>
            </a:r>
            <a:r>
              <a:rPr lang="it-IT" dirty="0" err="1" smtClean="0"/>
              <a:t>Schumpeter</a:t>
            </a:r>
            <a:r>
              <a:rPr lang="it-IT" dirty="0" smtClean="0"/>
              <a:t> → distruzione creatrice)</a:t>
            </a:r>
            <a:br>
              <a:rPr lang="it-IT" dirty="0" smtClean="0"/>
            </a:br>
            <a:r>
              <a:rPr lang="it-IT" dirty="0" smtClean="0"/>
              <a:t/>
            </a:r>
            <a:br>
              <a:rPr lang="it-IT" dirty="0" smtClean="0"/>
            </a:br>
            <a:r>
              <a:rPr lang="it-IT" dirty="0" smtClean="0">
                <a:solidFill>
                  <a:srgbClr val="C00000"/>
                </a:solidFill>
              </a:rPr>
              <a:t>‘tragedia degli anti-</a:t>
            </a:r>
            <a:r>
              <a:rPr lang="it-IT" dirty="0" err="1" smtClean="0">
                <a:solidFill>
                  <a:srgbClr val="C00000"/>
                </a:solidFill>
              </a:rPr>
              <a:t>commons</a:t>
            </a:r>
            <a:r>
              <a:rPr lang="it-IT" dirty="0" smtClean="0">
                <a:solidFill>
                  <a:srgbClr val="C00000"/>
                </a:solidFill>
              </a:rPr>
              <a:t>’ </a:t>
            </a:r>
            <a:r>
              <a:rPr lang="it-IT" dirty="0" smtClean="0"/>
              <a:t>(1995) </a:t>
            </a:r>
            <a:r>
              <a:rPr lang="it-IT" sz="4900" dirty="0" smtClean="0">
                <a:solidFill>
                  <a:srgbClr val="FF0000"/>
                </a:solidFill>
              </a:rPr>
              <a:t>↓</a:t>
            </a:r>
            <a:endParaRPr lang="it-IT" sz="4900" dirty="0">
              <a:solidFill>
                <a:srgbClr val="FF0000"/>
              </a:solidFill>
            </a:endParaRPr>
          </a:p>
        </p:txBody>
      </p:sp>
    </p:spTree>
    <p:extLst>
      <p:ext uri="{BB962C8B-B14F-4D97-AF65-F5344CB8AC3E}">
        <p14:creationId xmlns:p14="http://schemas.microsoft.com/office/powerpoint/2010/main" val="171519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9252520" cy="6741368"/>
          </a:xfrm>
        </p:spPr>
        <p:txBody>
          <a:bodyPr>
            <a:normAutofit fontScale="90000"/>
          </a:bodyPr>
          <a:lstStyle/>
          <a:p>
            <a:r>
              <a:rPr lang="it-IT" dirty="0" smtClean="0">
                <a:solidFill>
                  <a:srgbClr val="00B050"/>
                </a:solidFill>
              </a:rPr>
              <a:t/>
            </a:r>
            <a:br>
              <a:rPr lang="it-IT" dirty="0" smtClean="0">
                <a:solidFill>
                  <a:srgbClr val="00B050"/>
                </a:solidFill>
              </a:rPr>
            </a:br>
            <a:r>
              <a:rPr lang="it-IT" dirty="0">
                <a:solidFill>
                  <a:srgbClr val="00B050"/>
                </a:solidFill>
              </a:rPr>
              <a:t/>
            </a:r>
            <a:br>
              <a:rPr lang="it-IT" dirty="0">
                <a:solidFill>
                  <a:srgbClr val="00B050"/>
                </a:solidFill>
              </a:rPr>
            </a:br>
            <a:r>
              <a:rPr lang="it-IT" dirty="0" smtClean="0">
                <a:solidFill>
                  <a:srgbClr val="00B050"/>
                </a:solidFill>
              </a:rPr>
              <a:t>2.BENI PUBBLICI</a:t>
            </a:r>
            <a:br>
              <a:rPr lang="it-IT" dirty="0" smtClean="0">
                <a:solidFill>
                  <a:srgbClr val="00B050"/>
                </a:solidFill>
              </a:rPr>
            </a:br>
            <a:r>
              <a:rPr lang="it-IT" dirty="0" smtClean="0">
                <a:solidFill>
                  <a:srgbClr val="00B050"/>
                </a:solidFill>
              </a:rPr>
              <a:t/>
            </a:r>
            <a:br>
              <a:rPr lang="it-IT" dirty="0" smtClean="0">
                <a:solidFill>
                  <a:srgbClr val="00B050"/>
                </a:solidFill>
              </a:rPr>
            </a:br>
            <a:r>
              <a:rPr lang="it-IT" dirty="0" err="1" smtClean="0">
                <a:solidFill>
                  <a:srgbClr val="FF0000"/>
                </a:solidFill>
              </a:rPr>
              <a:t>nn</a:t>
            </a:r>
            <a:r>
              <a:rPr lang="it-IT" dirty="0" smtClean="0">
                <a:solidFill>
                  <a:srgbClr val="FF0000"/>
                </a:solidFill>
              </a:rPr>
              <a:t> escludibilità </a:t>
            </a:r>
            <a:r>
              <a:rPr lang="it-IT" dirty="0" smtClean="0">
                <a:solidFill>
                  <a:srgbClr val="00B050"/>
                </a:solidFill>
              </a:rPr>
              <a:t>→ </a:t>
            </a:r>
            <a:r>
              <a:rPr lang="it-IT" dirty="0" smtClean="0">
                <a:solidFill>
                  <a:srgbClr val="FF0000"/>
                </a:solidFill>
              </a:rPr>
              <a:t>free-</a:t>
            </a:r>
            <a:r>
              <a:rPr lang="it-IT" dirty="0" err="1" smtClean="0">
                <a:solidFill>
                  <a:srgbClr val="FF0000"/>
                </a:solidFill>
              </a:rPr>
              <a:t>riding</a:t>
            </a:r>
            <a:r>
              <a:rPr lang="it-IT" dirty="0" smtClean="0">
                <a:solidFill>
                  <a:srgbClr val="00B050"/>
                </a:solidFill>
              </a:rPr>
              <a:t> → </a:t>
            </a:r>
            <a:r>
              <a:rPr lang="it-IT" dirty="0" smtClean="0">
                <a:solidFill>
                  <a:srgbClr val="FF0000"/>
                </a:solidFill>
              </a:rPr>
              <a:t>beni comuni </a:t>
            </a:r>
            <a:r>
              <a:rPr lang="it-IT" dirty="0" smtClean="0">
                <a:solidFill>
                  <a:srgbClr val="00B050"/>
                </a:solidFill>
              </a:rPr>
              <a:t>→ cap. 4</a:t>
            </a:r>
            <a:br>
              <a:rPr lang="it-IT" dirty="0" smtClean="0">
                <a:solidFill>
                  <a:srgbClr val="00B050"/>
                </a:solidFill>
              </a:rPr>
            </a:br>
            <a:r>
              <a:rPr lang="it-IT" dirty="0" smtClean="0">
                <a:solidFill>
                  <a:srgbClr val="00B050"/>
                </a:solidFill>
              </a:rPr>
              <a:t/>
            </a:r>
            <a:br>
              <a:rPr lang="it-IT" dirty="0" smtClean="0">
                <a:solidFill>
                  <a:srgbClr val="00B050"/>
                </a:solidFill>
              </a:rPr>
            </a:br>
            <a:r>
              <a:rPr lang="it-IT" dirty="0" err="1" smtClean="0">
                <a:solidFill>
                  <a:srgbClr val="FF0000"/>
                </a:solidFill>
              </a:rPr>
              <a:t>nn</a:t>
            </a:r>
            <a:r>
              <a:rPr lang="it-IT" dirty="0" smtClean="0">
                <a:solidFill>
                  <a:srgbClr val="FF0000"/>
                </a:solidFill>
              </a:rPr>
              <a:t> rivalità </a:t>
            </a:r>
            <a:r>
              <a:rPr lang="it-IT" dirty="0" smtClean="0">
                <a:solidFill>
                  <a:srgbClr val="00B050"/>
                </a:solidFill>
              </a:rPr>
              <a:t>→ il mio consumo </a:t>
            </a:r>
            <a:r>
              <a:rPr lang="it-IT" dirty="0" err="1" smtClean="0">
                <a:solidFill>
                  <a:srgbClr val="00B050"/>
                </a:solidFill>
              </a:rPr>
              <a:t>nn</a:t>
            </a:r>
            <a:r>
              <a:rPr lang="it-IT" dirty="0" smtClean="0">
                <a:solidFill>
                  <a:srgbClr val="00B050"/>
                </a:solidFill>
              </a:rPr>
              <a:t> riduce il tuo → </a:t>
            </a:r>
            <a:r>
              <a:rPr lang="it-IT" dirty="0" smtClean="0">
                <a:solidFill>
                  <a:srgbClr val="FF0000"/>
                </a:solidFill>
              </a:rPr>
              <a:t>beni </a:t>
            </a:r>
            <a:r>
              <a:rPr lang="it-IT" dirty="0" err="1" smtClean="0">
                <a:solidFill>
                  <a:srgbClr val="FF0000"/>
                </a:solidFill>
              </a:rPr>
              <a:t>publici</a:t>
            </a:r>
            <a:r>
              <a:rPr lang="it-IT" dirty="0" smtClean="0">
                <a:solidFill>
                  <a:srgbClr val="FF0000"/>
                </a:solidFill>
              </a:rPr>
              <a:t/>
            </a:r>
            <a:br>
              <a:rPr lang="it-IT" dirty="0" smtClean="0">
                <a:solidFill>
                  <a:srgbClr val="FF0000"/>
                </a:solidFill>
              </a:rPr>
            </a:br>
            <a:r>
              <a:rPr lang="it-IT" dirty="0" smtClean="0">
                <a:solidFill>
                  <a:srgbClr val="FF0000"/>
                </a:solidFill>
              </a:rPr>
              <a:t/>
            </a:r>
            <a:br>
              <a:rPr lang="it-IT" dirty="0" smtClean="0">
                <a:solidFill>
                  <a:srgbClr val="FF0000"/>
                </a:solidFill>
              </a:rPr>
            </a:br>
            <a:r>
              <a:rPr lang="it-IT" sz="4000" dirty="0" smtClean="0">
                <a:solidFill>
                  <a:srgbClr val="00B050"/>
                </a:solidFill>
              </a:rPr>
              <a:t>ED</a:t>
            </a:r>
            <a:r>
              <a:rPr lang="it-IT" sz="4000" dirty="0">
                <a:solidFill>
                  <a:srgbClr val="00B050"/>
                </a:solidFill>
              </a:rPr>
              <a:t>. </a:t>
            </a:r>
            <a:r>
              <a:rPr lang="it-IT" sz="4000" dirty="0" smtClean="0">
                <a:solidFill>
                  <a:srgbClr val="00B050"/>
                </a:solidFill>
              </a:rPr>
              <a:t>2016: </a:t>
            </a:r>
            <a:r>
              <a:rPr lang="it-IT" sz="4000" dirty="0">
                <a:solidFill>
                  <a:srgbClr val="FF0000"/>
                </a:solidFill>
              </a:rPr>
              <a:t>beni pubblici puri </a:t>
            </a:r>
            <a:r>
              <a:rPr lang="it-IT" sz="4000" dirty="0">
                <a:solidFill>
                  <a:srgbClr val="00B050"/>
                </a:solidFill>
              </a:rPr>
              <a:t>→ </a:t>
            </a:r>
            <a:r>
              <a:rPr lang="it-IT" sz="4000" dirty="0" err="1">
                <a:solidFill>
                  <a:srgbClr val="00B050"/>
                </a:solidFill>
              </a:rPr>
              <a:t>nn</a:t>
            </a:r>
            <a:r>
              <a:rPr lang="it-IT" sz="4000" dirty="0">
                <a:solidFill>
                  <a:srgbClr val="00B050"/>
                </a:solidFill>
              </a:rPr>
              <a:t> escludibilità e </a:t>
            </a:r>
            <a:r>
              <a:rPr lang="it-IT" sz="4000" dirty="0" err="1">
                <a:solidFill>
                  <a:srgbClr val="00B050"/>
                </a:solidFill>
              </a:rPr>
              <a:t>nn</a:t>
            </a:r>
            <a:r>
              <a:rPr lang="it-IT" sz="4000" dirty="0">
                <a:solidFill>
                  <a:srgbClr val="00B050"/>
                </a:solidFill>
              </a:rPr>
              <a:t> rivalità (MC=0)</a:t>
            </a:r>
            <a:br>
              <a:rPr lang="it-IT" sz="4000" dirty="0">
                <a:solidFill>
                  <a:srgbClr val="00B050"/>
                </a:solidFill>
              </a:rPr>
            </a:br>
            <a:r>
              <a:rPr lang="it-IT" sz="4000" dirty="0">
                <a:solidFill>
                  <a:srgbClr val="FF0000"/>
                </a:solidFill>
              </a:rPr>
              <a:t>beni comuni </a:t>
            </a:r>
            <a:r>
              <a:rPr lang="it-IT" sz="4000" dirty="0">
                <a:solidFill>
                  <a:srgbClr val="00B050"/>
                </a:solidFill>
              </a:rPr>
              <a:t>→ non </a:t>
            </a:r>
            <a:r>
              <a:rPr lang="it-IT" sz="4000" dirty="0" err="1" smtClean="0">
                <a:solidFill>
                  <a:srgbClr val="00B050"/>
                </a:solidFill>
              </a:rPr>
              <a:t>excl</a:t>
            </a:r>
            <a:r>
              <a:rPr lang="it-IT" sz="4000" dirty="0">
                <a:solidFill>
                  <a:srgbClr val="00B050"/>
                </a:solidFill>
              </a:rPr>
              <a:t>. ma rivalità (*CAP. 4)</a:t>
            </a:r>
            <a:br>
              <a:rPr lang="it-IT" sz="4000" dirty="0">
                <a:solidFill>
                  <a:srgbClr val="00B050"/>
                </a:solidFill>
              </a:rPr>
            </a:br>
            <a:r>
              <a:rPr lang="it-IT" sz="4000" dirty="0" smtClean="0">
                <a:solidFill>
                  <a:srgbClr val="00B050"/>
                </a:solidFill>
              </a:rPr>
              <a:t/>
            </a:r>
            <a:br>
              <a:rPr lang="it-IT" sz="4000" dirty="0" smtClean="0">
                <a:solidFill>
                  <a:srgbClr val="00B050"/>
                </a:solidFill>
              </a:rPr>
            </a:br>
            <a:endParaRPr lang="it-IT" sz="4000" dirty="0">
              <a:solidFill>
                <a:srgbClr val="00B050"/>
              </a:solidFill>
            </a:endParaRPr>
          </a:p>
        </p:txBody>
      </p:sp>
    </p:spTree>
    <p:extLst>
      <p:ext uri="{BB962C8B-B14F-4D97-AF65-F5344CB8AC3E}">
        <p14:creationId xmlns:p14="http://schemas.microsoft.com/office/powerpoint/2010/main" val="107947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48680"/>
            <a:ext cx="65913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13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496944" cy="6624736"/>
          </a:xfrm>
        </p:spPr>
        <p:txBody>
          <a:bodyPr>
            <a:normAutofit fontScale="90000"/>
          </a:bodyPr>
          <a:lstStyle/>
          <a:p>
            <a:pPr algn="l"/>
            <a:r>
              <a:rPr lang="it-IT" dirty="0" smtClean="0">
                <a:solidFill>
                  <a:srgbClr val="C00000"/>
                </a:solidFill>
              </a:rPr>
              <a:t>BENI PUBBLICI PURI </a:t>
            </a:r>
            <a:r>
              <a:rPr lang="it-IT" dirty="0" smtClean="0"/>
              <a:t>→ STATO MINIMO (difesa; ordine pubblico: polizia e tribunali) + scuola, sanità, acqua?</a:t>
            </a:r>
            <a:br>
              <a:rPr lang="it-IT" dirty="0" smtClean="0"/>
            </a:br>
            <a:r>
              <a:rPr lang="it-IT" dirty="0"/>
              <a:t/>
            </a:r>
            <a:br>
              <a:rPr lang="it-IT" dirty="0"/>
            </a:br>
            <a:r>
              <a:rPr lang="it-IT" dirty="0" smtClean="0">
                <a:solidFill>
                  <a:srgbClr val="C00000"/>
                </a:solidFill>
              </a:rPr>
              <a:t>BENI COMUNI </a:t>
            </a:r>
            <a:r>
              <a:rPr lang="it-IT" dirty="0" smtClean="0"/>
              <a:t>→ COMUNITA’ (PREF. E NORME SOCIALI)</a:t>
            </a:r>
            <a:br>
              <a:rPr lang="it-IT" dirty="0" smtClean="0"/>
            </a:br>
            <a:r>
              <a:rPr lang="it-IT" dirty="0"/>
              <a:t/>
            </a:r>
            <a:br>
              <a:rPr lang="it-IT" dirty="0"/>
            </a:br>
            <a:r>
              <a:rPr lang="it-IT" dirty="0" smtClean="0">
                <a:solidFill>
                  <a:srgbClr val="C00000"/>
                </a:solidFill>
              </a:rPr>
              <a:t>* PROPRIETA’ INTELLETTUALE </a:t>
            </a:r>
            <a:r>
              <a:rPr lang="it-IT" dirty="0" smtClean="0"/>
              <a:t>→ TRAGEDIA DEGLI ANTI-COMMONS (1995) </a:t>
            </a:r>
            <a:r>
              <a:rPr lang="it-IT" dirty="0" smtClean="0">
                <a:solidFill>
                  <a:srgbClr val="C00000"/>
                </a:solidFill>
              </a:rPr>
              <a:t>(PESCA vs CONOSCENZA)</a:t>
            </a:r>
            <a:endParaRPr lang="it-IT" dirty="0">
              <a:solidFill>
                <a:srgbClr val="C00000"/>
              </a:solidFill>
            </a:endParaRPr>
          </a:p>
        </p:txBody>
      </p:sp>
    </p:spTree>
    <p:extLst>
      <p:ext uri="{BB962C8B-B14F-4D97-AF65-F5344CB8AC3E}">
        <p14:creationId xmlns:p14="http://schemas.microsoft.com/office/powerpoint/2010/main" val="70843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10544"/>
            <a:ext cx="8589640" cy="6408712"/>
          </a:xfrm>
        </p:spPr>
        <p:txBody>
          <a:bodyPr>
            <a:normAutofit fontScale="90000"/>
          </a:bodyPr>
          <a:lstStyle/>
          <a:p>
            <a:r>
              <a:rPr lang="it-IT" dirty="0">
                <a:solidFill>
                  <a:srgbClr val="FF0000"/>
                </a:solidFill>
              </a:rPr>
              <a:t>*</a:t>
            </a:r>
            <a:r>
              <a:rPr lang="it-IT" dirty="0" smtClean="0">
                <a:solidFill>
                  <a:srgbClr val="FF0000"/>
                </a:solidFill>
              </a:rPr>
              <a:t>BENI MERITORI E EQUITA</a:t>
            </a:r>
            <a:r>
              <a:rPr lang="it-IT" dirty="0" smtClean="0"/>
              <a:t>’:</a:t>
            </a:r>
            <a:br>
              <a:rPr lang="it-IT" dirty="0" smtClean="0"/>
            </a:br>
            <a:r>
              <a:rPr lang="it-IT" dirty="0"/>
              <a:t/>
            </a:r>
            <a:br>
              <a:rPr lang="it-IT" dirty="0"/>
            </a:br>
            <a:r>
              <a:rPr lang="it-IT" dirty="0" smtClean="0"/>
              <a:t>istruzione e sanità sono </a:t>
            </a:r>
            <a:r>
              <a:rPr lang="it-IT" dirty="0" smtClean="0">
                <a:solidFill>
                  <a:srgbClr val="FF0000"/>
                </a:solidFill>
              </a:rPr>
              <a:t>beni privati </a:t>
            </a:r>
            <a:r>
              <a:rPr lang="it-IT" dirty="0" smtClean="0"/>
              <a:t>in quanto escludibili e rivali</a:t>
            </a:r>
            <a:br>
              <a:rPr lang="it-IT" dirty="0" smtClean="0"/>
            </a:br>
            <a:r>
              <a:rPr lang="it-IT" dirty="0"/>
              <a:t/>
            </a:r>
            <a:br>
              <a:rPr lang="it-IT" dirty="0"/>
            </a:br>
            <a:r>
              <a:rPr lang="it-IT" dirty="0" smtClean="0"/>
              <a:t>In alcun parti del mondo vengono però forniti dallo Stato per ragioni in rimo di luogo di </a:t>
            </a:r>
            <a:r>
              <a:rPr lang="it-IT" dirty="0" smtClean="0">
                <a:solidFill>
                  <a:srgbClr val="FF0000"/>
                </a:solidFill>
              </a:rPr>
              <a:t>EQUITA’</a:t>
            </a:r>
            <a:r>
              <a:rPr lang="it-IT" dirty="0" smtClean="0"/>
              <a:t> (ma anche </a:t>
            </a:r>
            <a:r>
              <a:rPr lang="it-IT" dirty="0" smtClean="0">
                <a:solidFill>
                  <a:srgbClr val="FF0000"/>
                </a:solidFill>
              </a:rPr>
              <a:t>EFFICIENZA</a:t>
            </a:r>
            <a:r>
              <a:rPr lang="it-IT" dirty="0" smtClean="0"/>
              <a:t>) date le </a:t>
            </a:r>
            <a:r>
              <a:rPr lang="it-IT" dirty="0" err="1" smtClean="0"/>
              <a:t>ext</a:t>
            </a:r>
            <a:r>
              <a:rPr lang="it-IT" dirty="0" smtClean="0"/>
              <a:t> positive di una popolazione sana e istruita</a:t>
            </a:r>
            <a:endParaRPr lang="it-IT" dirty="0"/>
          </a:p>
        </p:txBody>
      </p:sp>
    </p:spTree>
    <p:extLst>
      <p:ext uri="{BB962C8B-B14F-4D97-AF65-F5344CB8AC3E}">
        <p14:creationId xmlns:p14="http://schemas.microsoft.com/office/powerpoint/2010/main" val="394821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034682"/>
          </a:xfrm>
        </p:spPr>
        <p:txBody>
          <a:bodyPr>
            <a:normAutofit fontScale="90000"/>
          </a:bodyPr>
          <a:lstStyle/>
          <a:p>
            <a:r>
              <a:rPr lang="it-IT" dirty="0" smtClean="0">
                <a:solidFill>
                  <a:srgbClr val="00B050"/>
                </a:solidFill>
              </a:rPr>
              <a:t>3. BENI POSIZIONALI</a:t>
            </a:r>
            <a:br>
              <a:rPr lang="it-IT" dirty="0" smtClean="0">
                <a:solidFill>
                  <a:srgbClr val="00B050"/>
                </a:solidFill>
              </a:rPr>
            </a:br>
            <a:r>
              <a:rPr lang="it-IT" dirty="0" smtClean="0">
                <a:solidFill>
                  <a:srgbClr val="00B050"/>
                </a:solidFill>
              </a:rPr>
              <a:t>(*</a:t>
            </a:r>
            <a:r>
              <a:rPr lang="it-IT" dirty="0" err="1" smtClean="0">
                <a:solidFill>
                  <a:srgbClr val="00B050"/>
                </a:solidFill>
              </a:rPr>
              <a:t>Veblen</a:t>
            </a:r>
            <a:r>
              <a:rPr lang="it-IT" dirty="0" smtClean="0">
                <a:solidFill>
                  <a:srgbClr val="00B050"/>
                </a:solidFill>
              </a:rPr>
              <a:t>, status, prestigio, potere, etc.)</a:t>
            </a:r>
            <a:br>
              <a:rPr lang="it-IT" dirty="0" smtClean="0">
                <a:solidFill>
                  <a:srgbClr val="00B050"/>
                </a:solidFill>
              </a:rPr>
            </a:br>
            <a:r>
              <a:rPr lang="it-IT" dirty="0">
                <a:solidFill>
                  <a:srgbClr val="00B050"/>
                </a:solidFill>
              </a:rPr>
              <a:t/>
            </a:r>
            <a:br>
              <a:rPr lang="it-IT" dirty="0">
                <a:solidFill>
                  <a:srgbClr val="00B050"/>
                </a:solidFill>
              </a:rPr>
            </a:br>
            <a:r>
              <a:rPr lang="it-IT" dirty="0" smtClean="0">
                <a:solidFill>
                  <a:srgbClr val="00B050"/>
                </a:solidFill>
              </a:rPr>
              <a:t/>
            </a:r>
            <a:br>
              <a:rPr lang="it-IT" dirty="0" smtClean="0">
                <a:solidFill>
                  <a:srgbClr val="00B050"/>
                </a:solidFill>
              </a:rPr>
            </a:br>
            <a:r>
              <a:rPr lang="it-IT" dirty="0" smtClean="0">
                <a:solidFill>
                  <a:srgbClr val="0070C0"/>
                </a:solidFill>
              </a:rPr>
              <a:t>Beni privati (+, 0)</a:t>
            </a:r>
            <a:br>
              <a:rPr lang="it-IT" dirty="0" smtClean="0">
                <a:solidFill>
                  <a:srgbClr val="0070C0"/>
                </a:solidFill>
              </a:rPr>
            </a:br>
            <a:r>
              <a:rPr lang="it-IT" dirty="0" smtClean="0">
                <a:solidFill>
                  <a:srgbClr val="0070C0"/>
                </a:solidFill>
              </a:rPr>
              <a:t>Beni pubblici (+, +)</a:t>
            </a:r>
            <a:br>
              <a:rPr lang="it-IT" dirty="0" smtClean="0">
                <a:solidFill>
                  <a:srgbClr val="0070C0"/>
                </a:solidFill>
              </a:rPr>
            </a:br>
            <a:r>
              <a:rPr lang="it-IT" dirty="0" smtClean="0">
                <a:solidFill>
                  <a:srgbClr val="0070C0"/>
                </a:solidFill>
              </a:rPr>
              <a:t>Mali pubblici (-, -)</a:t>
            </a:r>
            <a:br>
              <a:rPr lang="it-IT" dirty="0" smtClean="0">
                <a:solidFill>
                  <a:srgbClr val="0070C0"/>
                </a:solidFill>
              </a:rPr>
            </a:br>
            <a:r>
              <a:rPr lang="it-IT" dirty="0" smtClean="0">
                <a:solidFill>
                  <a:srgbClr val="0070C0"/>
                </a:solidFill>
              </a:rPr>
              <a:t>Beni posizionali (+, -)</a:t>
            </a:r>
            <a:endParaRPr lang="it-IT" dirty="0">
              <a:solidFill>
                <a:srgbClr val="0070C0"/>
              </a:solidFill>
            </a:endParaRPr>
          </a:p>
        </p:txBody>
      </p:sp>
    </p:spTree>
    <p:extLst>
      <p:ext uri="{BB962C8B-B14F-4D97-AF65-F5344CB8AC3E}">
        <p14:creationId xmlns:p14="http://schemas.microsoft.com/office/powerpoint/2010/main" val="3515081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20688"/>
            <a:ext cx="567055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46559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630</Words>
  <Application>Microsoft Office PowerPoint</Application>
  <PresentationFormat>Presentazione su schermo (4:3)</PresentationFormat>
  <Paragraphs>67</Paragraphs>
  <Slides>23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Arial</vt:lpstr>
      <vt:lpstr>Calibri</vt:lpstr>
      <vt:lpstr>Source Sans Pro</vt:lpstr>
      <vt:lpstr>Source Sans Pro</vt:lpstr>
      <vt:lpstr>Tema di Office</vt:lpstr>
      <vt:lpstr>1.SUCCESSI E FALLIMENTI DEL MERCATO (CAP. 6-12)    PE e EQUITA’ EFFICIENZA STATICA E DINAMICA</vt:lpstr>
      <vt:lpstr>Presentazione standard di PowerPoint</vt:lpstr>
      <vt:lpstr>Point (Th di Coase): K è formato da un mix di istituzioni → teoria del ‘second best’  Es. innovazione e brevetti (*CAP. 2)  trade-off efficienza statica e dinamica (*Schumpeter → distruzione creatrice)  ‘tragedia degli anti-commons’ (1995) ↓</vt:lpstr>
      <vt:lpstr>  2.BENI PUBBLICI  nn escludibilità → free-riding → beni comuni → cap. 4  nn rivalità → il mio consumo nn riduce il tuo → beni publici  ED. 2016: beni pubblici puri → nn escludibilità e nn rivalità (MC=0) beni comuni → non excl. ma rivalità (*CAP. 4)  </vt:lpstr>
      <vt:lpstr>Presentazione standard di PowerPoint</vt:lpstr>
      <vt:lpstr>BENI PUBBLICI PURI → STATO MINIMO (difesa; ordine pubblico: polizia e tribunali) + scuola, sanità, acqua?  BENI COMUNI → COMUNITA’ (PREF. E NORME SOCIALI)  * PROPRIETA’ INTELLETTUALE → TRAGEDIA DEGLI ANTI-COMMONS (1995) (PESCA vs CONOSCENZA)</vt:lpstr>
      <vt:lpstr>*BENI MERITORI E EQUITA’:  istruzione e sanità sono beni privati in quanto escludibili e rivali  In alcun parti del mondo vengono però forniti dallo Stato per ragioni in rimo di luogo di EQUITA’ (ma anche EFFICIENZA) date le ext positive di una popolazione sana e istruita</vt:lpstr>
      <vt:lpstr>3. BENI POSIZIONALI (*Veblen, status, prestigio, potere, etc.)   Beni privati (+, 0) Beni pubblici (+, +) Mali pubblici (-, -) Beni posizionali (+, -)</vt:lpstr>
      <vt:lpstr>Presentazione standard di PowerPoint</vt:lpstr>
      <vt:lpstr>Scarsità ‘sociale’…eccesso di competizione (es. Corsa agli armamenti, Coda del pavone)   Poche soluzioni.. ..fenomeni spiegati:  Si lavora di più dove c’è più diseguaglianza (USA)  L’aumento del PIL nn porta necessariamente a &gt; felicità (USA)</vt:lpstr>
      <vt:lpstr>4. ASIMMETRIA INFORMATIVA (causa di contratti e mercati incompleti)  AZZARDO MORALE: azione nascosta (lavoro, cap. 6) SELEZIONE AVVERSA: caratteristica nascosta * modelli Principale - Agente</vt:lpstr>
      <vt:lpstr>Presentazione standard di PowerPoint</vt:lpstr>
      <vt:lpstr>SELEZIONE AVVERSA (Akerlof):    AUTO USATE: la qualità nn è osservabile senza costi → se ½ macchine valgono 3000 e ½ 7000, il prezzo medio è 5000. Ma allora vengono messe in vendita solo le auto che valgono 3000 e nessuno le compra perché la qualità media è &lt; del prezzo e così via (al prezzo di 3000 la qualità media è 1500) finchè il mercato scompare (‘si sgonfia’)  → garanzie, assistenza (nn solo p)</vt:lpstr>
      <vt:lpstr>Assicurazioni: il premio riflette le condizioni medie di salute della pop. Ma allora si assicurano solo quelli più ‘malati’ della media e il premio deve salire finchè nn si asicura più nessuno → assicurazione obbligatoria (tabella 12.5 con anche MH)</vt:lpstr>
      <vt:lpstr>MERCATO DEL CREDITO (tabella 12.6):  AS: se la banca deve aumentare il prezzo dei prestiti attira solo progetti altamente rischiosi che pagano l’interesse solo se vanno bene → razionamento MH: l’impegno del creditore individuale nn è osservabile → garanzie l’impegno e la prudenza delle banche ‘too big to fail’ nn è osservabile → regolazione, sep. banche commerciali banche d’investimento </vt:lpstr>
      <vt:lpstr>* AS E MH ASSIEME NEI MERCATI REGOLATI (MONOPOLI NATURALI)  PRICE-CAP: risolve MH perché l’impresa regolata si tiene i guadagni ma fa nascere AS perché si presentano solo gli ‘specialisti del ribasso’ COST-PLUS: risolve AS (↑) ma dà luogo a MH perché nn c’è incentivo a ridurre i costi</vt:lpstr>
      <vt:lpstr>4. FALLIMENTI DEL MERCATO E ‘SOLUZIONI’ (TASSONOMIA)   manca AS</vt:lpstr>
      <vt:lpstr>Presentazione standard di PowerPoint</vt:lpstr>
      <vt:lpstr>*IMPOSTAZIONE TRADIZIONALE: prima mercati perfetti (EEG) e poi i fallimenti come casi particolari  IMPOSTAZIONE DEL LIBRO: prima i fallimenti poi la concorrenza perfetta (nel mercato dei beni) come caso particolare (ed. 2018 più MACRO → MKT G, L, K)  CAP. 10: mkt del credito, il prezzo è i → fallimenti, contratti incompleti (POA), asimmetria informativa (MH e AS)</vt:lpstr>
      <vt:lpstr>UNIT 10. MARKETS, CONTRACTS AND INFORMATION</vt:lpstr>
      <vt:lpstr>T10.1 Negative production external effects</vt:lpstr>
      <vt:lpstr>T10.2 Bargaining and negative external effects</vt:lpstr>
      <vt:lpstr>T10.3 Enforced compensation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lezioni</dc:title>
  <dc:creator>battistini</dc:creator>
  <cp:lastModifiedBy>battistini</cp:lastModifiedBy>
  <cp:revision>43</cp:revision>
  <dcterms:created xsi:type="dcterms:W3CDTF">2014-10-06T11:34:06Z</dcterms:created>
  <dcterms:modified xsi:type="dcterms:W3CDTF">2019-05-20T13:36:29Z</dcterms:modified>
</cp:coreProperties>
</file>