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8" r:id="rId4"/>
    <p:sldId id="265" r:id="rId5"/>
    <p:sldId id="279" r:id="rId6"/>
    <p:sldId id="287" r:id="rId7"/>
    <p:sldId id="280" r:id="rId8"/>
    <p:sldId id="259" r:id="rId9"/>
    <p:sldId id="262" r:id="rId10"/>
    <p:sldId id="286" r:id="rId11"/>
    <p:sldId id="263" r:id="rId12"/>
    <p:sldId id="281" r:id="rId13"/>
    <p:sldId id="284" r:id="rId14"/>
    <p:sldId id="285" r:id="rId15"/>
    <p:sldId id="271" r:id="rId16"/>
    <p:sldId id="274" r:id="rId17"/>
    <p:sldId id="275" r:id="rId18"/>
    <p:sldId id="272" r:id="rId19"/>
    <p:sldId id="273" r:id="rId2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1354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10F63-E7B4-437F-AC09-15D255046D31}" type="datetimeFigureOut">
              <a:rPr lang="it-IT" smtClean="0"/>
              <a:t>27/03/2019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C4EFE-6D45-46BD-A69A-105BF502FE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1190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10F63-E7B4-437F-AC09-15D255046D31}" type="datetimeFigureOut">
              <a:rPr lang="it-IT" smtClean="0"/>
              <a:t>27/03/2019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C4EFE-6D45-46BD-A69A-105BF502FE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8600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10F63-E7B4-437F-AC09-15D255046D31}" type="datetimeFigureOut">
              <a:rPr lang="it-IT" smtClean="0"/>
              <a:t>27/03/2019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C4EFE-6D45-46BD-A69A-105BF502FE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4330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10F63-E7B4-437F-AC09-15D255046D31}" type="datetimeFigureOut">
              <a:rPr lang="it-IT" smtClean="0"/>
              <a:t>27/03/2019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C4EFE-6D45-46BD-A69A-105BF502FE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3975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10F63-E7B4-437F-AC09-15D255046D31}" type="datetimeFigureOut">
              <a:rPr lang="it-IT" smtClean="0"/>
              <a:t>27/03/2019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C4EFE-6D45-46BD-A69A-105BF502FE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797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10F63-E7B4-437F-AC09-15D255046D31}" type="datetimeFigureOut">
              <a:rPr lang="it-IT" smtClean="0"/>
              <a:t>27/03/2019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C4EFE-6D45-46BD-A69A-105BF502FE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0001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10F63-E7B4-437F-AC09-15D255046D31}" type="datetimeFigureOut">
              <a:rPr lang="it-IT" smtClean="0"/>
              <a:t>27/03/2019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C4EFE-6D45-46BD-A69A-105BF502FE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2677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10F63-E7B4-437F-AC09-15D255046D31}" type="datetimeFigureOut">
              <a:rPr lang="it-IT" smtClean="0"/>
              <a:t>27/03/2019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C4EFE-6D45-46BD-A69A-105BF502FE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0882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10F63-E7B4-437F-AC09-15D255046D31}" type="datetimeFigureOut">
              <a:rPr lang="it-IT" smtClean="0"/>
              <a:t>27/03/2019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C4EFE-6D45-46BD-A69A-105BF502FE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4009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10F63-E7B4-437F-AC09-15D255046D31}" type="datetimeFigureOut">
              <a:rPr lang="it-IT" smtClean="0"/>
              <a:t>27/03/2019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C4EFE-6D45-46BD-A69A-105BF502FE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7413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10F63-E7B4-437F-AC09-15D255046D31}" type="datetimeFigureOut">
              <a:rPr lang="it-IT" smtClean="0"/>
              <a:t>27/03/2019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C4EFE-6D45-46BD-A69A-105BF502FE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1454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10F63-E7B4-437F-AC09-15D255046D31}" type="datetimeFigureOut">
              <a:rPr lang="it-IT" smtClean="0"/>
              <a:t>27/03/2019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C4EFE-6D45-46BD-A69A-105BF502FE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2250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20191"/>
          <p:cNvPicPr/>
          <p:nvPr/>
        </p:nvPicPr>
        <p:blipFill>
          <a:blip r:embed="rId2"/>
          <a:stretch>
            <a:fillRect/>
          </a:stretch>
        </p:blipFill>
        <p:spPr>
          <a:xfrm>
            <a:off x="683569" y="548680"/>
            <a:ext cx="7488832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327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793917"/>
          <p:cNvGrpSpPr/>
          <p:nvPr/>
        </p:nvGrpSpPr>
        <p:grpSpPr>
          <a:xfrm>
            <a:off x="323528" y="980728"/>
            <a:ext cx="7920880" cy="5400600"/>
            <a:chOff x="0" y="0"/>
            <a:chExt cx="4008144" cy="1969770"/>
          </a:xfrm>
        </p:grpSpPr>
        <p:sp>
          <p:nvSpPr>
            <p:cNvPr id="53" name="Shape 958421"/>
            <p:cNvSpPr/>
            <p:nvPr/>
          </p:nvSpPr>
          <p:spPr>
            <a:xfrm>
              <a:off x="0" y="149860"/>
              <a:ext cx="765810" cy="353060"/>
            </a:xfrm>
            <a:custGeom>
              <a:avLst/>
              <a:gdLst/>
              <a:ahLst/>
              <a:cxnLst/>
              <a:rect l="0" t="0" r="0" b="0"/>
              <a:pathLst>
                <a:path w="765810" h="353060">
                  <a:moveTo>
                    <a:pt x="0" y="0"/>
                  </a:moveTo>
                  <a:lnTo>
                    <a:pt x="765810" y="0"/>
                  </a:lnTo>
                  <a:lnTo>
                    <a:pt x="765810" y="353060"/>
                  </a:lnTo>
                  <a:lnTo>
                    <a:pt x="0" y="35306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A53A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54" name="Shape 958422"/>
            <p:cNvSpPr/>
            <p:nvPr/>
          </p:nvSpPr>
          <p:spPr>
            <a:xfrm>
              <a:off x="0" y="638810"/>
              <a:ext cx="765810" cy="353060"/>
            </a:xfrm>
            <a:custGeom>
              <a:avLst/>
              <a:gdLst/>
              <a:ahLst/>
              <a:cxnLst/>
              <a:rect l="0" t="0" r="0" b="0"/>
              <a:pathLst>
                <a:path w="765810" h="353060">
                  <a:moveTo>
                    <a:pt x="0" y="0"/>
                  </a:moveTo>
                  <a:lnTo>
                    <a:pt x="765810" y="0"/>
                  </a:lnTo>
                  <a:lnTo>
                    <a:pt x="765810" y="353060"/>
                  </a:lnTo>
                  <a:lnTo>
                    <a:pt x="0" y="35306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A53A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55" name="Shape 958423"/>
            <p:cNvSpPr/>
            <p:nvPr/>
          </p:nvSpPr>
          <p:spPr>
            <a:xfrm>
              <a:off x="0" y="1127760"/>
              <a:ext cx="765810" cy="353060"/>
            </a:xfrm>
            <a:custGeom>
              <a:avLst/>
              <a:gdLst/>
              <a:ahLst/>
              <a:cxnLst/>
              <a:rect l="0" t="0" r="0" b="0"/>
              <a:pathLst>
                <a:path w="765810" h="353060">
                  <a:moveTo>
                    <a:pt x="0" y="0"/>
                  </a:moveTo>
                  <a:lnTo>
                    <a:pt x="765810" y="0"/>
                  </a:lnTo>
                  <a:lnTo>
                    <a:pt x="765810" y="353060"/>
                  </a:lnTo>
                  <a:lnTo>
                    <a:pt x="0" y="35306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A53A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56" name="Shape 958424"/>
            <p:cNvSpPr/>
            <p:nvPr/>
          </p:nvSpPr>
          <p:spPr>
            <a:xfrm>
              <a:off x="0" y="1616710"/>
              <a:ext cx="765810" cy="353060"/>
            </a:xfrm>
            <a:custGeom>
              <a:avLst/>
              <a:gdLst/>
              <a:ahLst/>
              <a:cxnLst/>
              <a:rect l="0" t="0" r="0" b="0"/>
              <a:pathLst>
                <a:path w="765810" h="353060">
                  <a:moveTo>
                    <a:pt x="0" y="0"/>
                  </a:moveTo>
                  <a:lnTo>
                    <a:pt x="765810" y="0"/>
                  </a:lnTo>
                  <a:lnTo>
                    <a:pt x="765810" y="353060"/>
                  </a:lnTo>
                  <a:lnTo>
                    <a:pt x="0" y="35306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A53A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57" name="Rectangle 31299"/>
            <p:cNvSpPr/>
            <p:nvPr/>
          </p:nvSpPr>
          <p:spPr>
            <a:xfrm>
              <a:off x="152400" y="261137"/>
              <a:ext cx="571439" cy="13550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540" marR="227965" indent="-2540" algn="l">
                <a:lnSpc>
                  <a:spcPct val="107000"/>
                </a:lnSpc>
                <a:spcAft>
                  <a:spcPts val="800"/>
                </a:spcAft>
              </a:pPr>
              <a:r>
                <a:rPr lang="it-IT" sz="10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Instituzioni</a:t>
              </a:r>
              <a:endParaRPr lang="it-IT" sz="105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" name="Rectangle 31300"/>
            <p:cNvSpPr/>
            <p:nvPr/>
          </p:nvSpPr>
          <p:spPr>
            <a:xfrm>
              <a:off x="209550" y="755167"/>
              <a:ext cx="427309" cy="13550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540" marR="227965" indent="-2540" algn="l">
                <a:lnSpc>
                  <a:spcPct val="107000"/>
                </a:lnSpc>
                <a:spcAft>
                  <a:spcPts val="800"/>
                </a:spcAft>
              </a:pPr>
              <a:r>
                <a:rPr lang="it-IT" sz="10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Biologia</a:t>
              </a:r>
              <a:endParaRPr lang="it-IT" sz="105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Shape 958429"/>
            <p:cNvSpPr/>
            <p:nvPr/>
          </p:nvSpPr>
          <p:spPr>
            <a:xfrm>
              <a:off x="1178560" y="0"/>
              <a:ext cx="741680" cy="290830"/>
            </a:xfrm>
            <a:custGeom>
              <a:avLst/>
              <a:gdLst/>
              <a:ahLst/>
              <a:cxnLst/>
              <a:rect l="0" t="0" r="0" b="0"/>
              <a:pathLst>
                <a:path w="741680" h="290830">
                  <a:moveTo>
                    <a:pt x="0" y="0"/>
                  </a:moveTo>
                  <a:lnTo>
                    <a:pt x="741680" y="0"/>
                  </a:lnTo>
                  <a:lnTo>
                    <a:pt x="741680" y="290830"/>
                  </a:lnTo>
                  <a:lnTo>
                    <a:pt x="0" y="29083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A53A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60" name="Shape 958430"/>
            <p:cNvSpPr/>
            <p:nvPr/>
          </p:nvSpPr>
          <p:spPr>
            <a:xfrm>
              <a:off x="1178560" y="356870"/>
              <a:ext cx="741680" cy="290830"/>
            </a:xfrm>
            <a:custGeom>
              <a:avLst/>
              <a:gdLst/>
              <a:ahLst/>
              <a:cxnLst/>
              <a:rect l="0" t="0" r="0" b="0"/>
              <a:pathLst>
                <a:path w="741680" h="290830">
                  <a:moveTo>
                    <a:pt x="0" y="0"/>
                  </a:moveTo>
                  <a:lnTo>
                    <a:pt x="741680" y="0"/>
                  </a:lnTo>
                  <a:lnTo>
                    <a:pt x="741680" y="290830"/>
                  </a:lnTo>
                  <a:lnTo>
                    <a:pt x="0" y="29083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A53A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61" name="Shape 958431"/>
            <p:cNvSpPr/>
            <p:nvPr/>
          </p:nvSpPr>
          <p:spPr>
            <a:xfrm>
              <a:off x="1178560" y="894080"/>
              <a:ext cx="741680" cy="342900"/>
            </a:xfrm>
            <a:custGeom>
              <a:avLst/>
              <a:gdLst/>
              <a:ahLst/>
              <a:cxnLst/>
              <a:rect l="0" t="0" r="0" b="0"/>
              <a:pathLst>
                <a:path w="741680" h="342900">
                  <a:moveTo>
                    <a:pt x="0" y="0"/>
                  </a:moveTo>
                  <a:lnTo>
                    <a:pt x="741680" y="0"/>
                  </a:lnTo>
                  <a:lnTo>
                    <a:pt x="741680" y="342900"/>
                  </a:lnTo>
                  <a:lnTo>
                    <a:pt x="0" y="34290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A53A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62" name="Rectangle 31304"/>
            <p:cNvSpPr/>
            <p:nvPr/>
          </p:nvSpPr>
          <p:spPr>
            <a:xfrm>
              <a:off x="153670" y="1245387"/>
              <a:ext cx="577469" cy="13550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540" marR="227965" indent="-2540" algn="l">
                <a:lnSpc>
                  <a:spcPct val="107000"/>
                </a:lnSpc>
                <a:spcAft>
                  <a:spcPts val="800"/>
                </a:spcAft>
              </a:pPr>
              <a:r>
                <a:rPr lang="it-IT" sz="10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Tecnologia</a:t>
              </a:r>
              <a:endParaRPr lang="it-IT" sz="105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Rectangle 31305"/>
            <p:cNvSpPr/>
            <p:nvPr/>
          </p:nvSpPr>
          <p:spPr>
            <a:xfrm>
              <a:off x="1456690" y="43129"/>
              <a:ext cx="247791" cy="11614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540" marR="227965" indent="-2540" algn="l">
                <a:lnSpc>
                  <a:spcPct val="107000"/>
                </a:lnSpc>
                <a:spcAft>
                  <a:spcPts val="800"/>
                </a:spcAft>
              </a:pPr>
              <a:r>
                <a:rPr lang="it-IT" sz="10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Forza</a:t>
              </a:r>
              <a:endParaRPr lang="it-IT" sz="105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4" name="Rectangle 31306"/>
            <p:cNvSpPr/>
            <p:nvPr/>
          </p:nvSpPr>
          <p:spPr>
            <a:xfrm>
              <a:off x="1341120" y="132029"/>
              <a:ext cx="552437" cy="11614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540" marR="227965" indent="-2540" algn="l">
                <a:lnSpc>
                  <a:spcPct val="107000"/>
                </a:lnSpc>
                <a:spcAft>
                  <a:spcPts val="800"/>
                </a:spcAft>
              </a:pPr>
              <a:r>
                <a:rPr lang="it-IT" sz="10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contrattuale</a:t>
              </a:r>
              <a:endParaRPr lang="it-IT" sz="105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5" name="Rectangle 31307"/>
            <p:cNvSpPr/>
            <p:nvPr/>
          </p:nvSpPr>
          <p:spPr>
            <a:xfrm>
              <a:off x="1414780" y="408889"/>
              <a:ext cx="377007" cy="11614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540" marR="227965" indent="-2540" algn="l">
                <a:lnSpc>
                  <a:spcPct val="107000"/>
                </a:lnSpc>
                <a:spcAft>
                  <a:spcPts val="800"/>
                </a:spcAft>
              </a:pPr>
              <a:r>
                <a:rPr lang="it-IT" sz="10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Opzione</a:t>
              </a:r>
              <a:endParaRPr lang="it-IT" sz="105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6" name="Rectangle 31308"/>
            <p:cNvSpPr/>
            <p:nvPr/>
          </p:nvSpPr>
          <p:spPr>
            <a:xfrm>
              <a:off x="1403350" y="497789"/>
              <a:ext cx="407816" cy="11614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540" marR="227965" indent="-2540" algn="l">
                <a:lnSpc>
                  <a:spcPct val="107000"/>
                </a:lnSpc>
                <a:spcAft>
                  <a:spcPts val="800"/>
                </a:spcAft>
              </a:pPr>
              <a:r>
                <a:rPr lang="it-IT" sz="10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di</a:t>
              </a:r>
              <a:r>
                <a:rPr lang="it-IT" sz="1000" spc="5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it-IT" sz="10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riserva</a:t>
              </a:r>
              <a:endParaRPr lang="it-IT" sz="105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7" name="Rectangle 31309"/>
            <p:cNvSpPr/>
            <p:nvPr/>
          </p:nvSpPr>
          <p:spPr>
            <a:xfrm>
              <a:off x="1369060" y="943559"/>
              <a:ext cx="499230" cy="11614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540" marR="227965" indent="-2540" algn="l">
                <a:lnSpc>
                  <a:spcPct val="107000"/>
                </a:lnSpc>
                <a:spcAft>
                  <a:spcPts val="800"/>
                </a:spcAft>
              </a:pPr>
              <a:r>
                <a:rPr lang="it-IT" sz="10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Allocazioni</a:t>
              </a:r>
              <a:endParaRPr lang="it-IT" sz="105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8" name="Rectangle 31310"/>
            <p:cNvSpPr/>
            <p:nvPr/>
          </p:nvSpPr>
          <p:spPr>
            <a:xfrm>
              <a:off x="1327150" y="1032459"/>
              <a:ext cx="609799" cy="11614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540" marR="227965" indent="-2540" algn="l">
                <a:lnSpc>
                  <a:spcPct val="107000"/>
                </a:lnSpc>
                <a:spcAft>
                  <a:spcPts val="800"/>
                </a:spcAft>
              </a:pPr>
              <a:r>
                <a:rPr lang="it-IT" sz="10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tecnicamente</a:t>
              </a:r>
              <a:endParaRPr lang="it-IT" sz="105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9" name="Rectangle 31311"/>
            <p:cNvSpPr/>
            <p:nvPr/>
          </p:nvSpPr>
          <p:spPr>
            <a:xfrm>
              <a:off x="1436370" y="1120089"/>
              <a:ext cx="322077" cy="11614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540" marR="227965" indent="-2540" algn="l">
                <a:lnSpc>
                  <a:spcPct val="107000"/>
                </a:lnSpc>
                <a:spcAft>
                  <a:spcPts val="800"/>
                </a:spcAft>
              </a:pPr>
              <a:r>
                <a:rPr lang="it-IT" sz="10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fattibili</a:t>
              </a:r>
              <a:endParaRPr lang="it-IT" sz="105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0" name="Shape 958450"/>
            <p:cNvSpPr/>
            <p:nvPr/>
          </p:nvSpPr>
          <p:spPr>
            <a:xfrm>
              <a:off x="3181350" y="815340"/>
              <a:ext cx="740410" cy="488950"/>
            </a:xfrm>
            <a:custGeom>
              <a:avLst/>
              <a:gdLst/>
              <a:ahLst/>
              <a:cxnLst/>
              <a:rect l="0" t="0" r="0" b="0"/>
              <a:pathLst>
                <a:path w="740410" h="488950">
                  <a:moveTo>
                    <a:pt x="0" y="0"/>
                  </a:moveTo>
                  <a:lnTo>
                    <a:pt x="740410" y="0"/>
                  </a:lnTo>
                  <a:lnTo>
                    <a:pt x="740410" y="488950"/>
                  </a:lnTo>
                  <a:lnTo>
                    <a:pt x="0" y="48895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A53A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71" name="Rectangle 31313"/>
            <p:cNvSpPr/>
            <p:nvPr/>
          </p:nvSpPr>
          <p:spPr>
            <a:xfrm>
              <a:off x="3477260" y="878789"/>
              <a:ext cx="183740" cy="11614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540" marR="227965" indent="-2540" algn="l">
                <a:lnSpc>
                  <a:spcPct val="107000"/>
                </a:lnSpc>
                <a:spcAft>
                  <a:spcPts val="800"/>
                </a:spcAft>
              </a:pPr>
              <a:r>
                <a:rPr lang="it-IT" sz="10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Esiti</a:t>
              </a:r>
              <a:endParaRPr lang="it-IT" sz="105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2" name="Rectangle 793772"/>
            <p:cNvSpPr/>
            <p:nvPr/>
          </p:nvSpPr>
          <p:spPr>
            <a:xfrm>
              <a:off x="3823284" y="967689"/>
              <a:ext cx="30505" cy="11614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540" marR="227965" indent="-2540" algn="l">
                <a:lnSpc>
                  <a:spcPct val="107000"/>
                </a:lnSpc>
                <a:spcAft>
                  <a:spcPts val="800"/>
                </a:spcAft>
              </a:pPr>
              <a:r>
                <a:rPr lang="it-IT" sz="10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)</a:t>
              </a:r>
              <a:endParaRPr lang="it-IT" sz="105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3" name="Rectangle 793771"/>
            <p:cNvSpPr/>
            <p:nvPr/>
          </p:nvSpPr>
          <p:spPr>
            <a:xfrm>
              <a:off x="3244850" y="967689"/>
              <a:ext cx="30505" cy="11614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540" marR="227965" indent="-2540" algn="l">
                <a:lnSpc>
                  <a:spcPct val="107000"/>
                </a:lnSpc>
                <a:spcAft>
                  <a:spcPts val="800"/>
                </a:spcAft>
              </a:pPr>
              <a:r>
                <a:rPr lang="it-IT" sz="10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(</a:t>
              </a:r>
              <a:endParaRPr lang="it-IT" sz="105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4" name="Rectangle 793773"/>
            <p:cNvSpPr/>
            <p:nvPr/>
          </p:nvSpPr>
          <p:spPr>
            <a:xfrm>
              <a:off x="3267710" y="967689"/>
              <a:ext cx="740434" cy="11614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540" marR="227965" indent="-2540" algn="l">
                <a:lnSpc>
                  <a:spcPct val="107000"/>
                </a:lnSpc>
                <a:spcAft>
                  <a:spcPts val="800"/>
                </a:spcAft>
              </a:pPr>
              <a:r>
                <a:rPr lang="it-IT" sz="10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allocazioni</a:t>
              </a:r>
              <a:r>
                <a:rPr lang="it-IT" sz="1000" spc="5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it-IT" sz="10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fnali</a:t>
              </a:r>
              <a:endParaRPr lang="it-IT" sz="105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5" name="Rectangle 31315"/>
            <p:cNvSpPr/>
            <p:nvPr/>
          </p:nvSpPr>
          <p:spPr>
            <a:xfrm>
              <a:off x="3340100" y="1056589"/>
              <a:ext cx="548991" cy="11614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540" marR="227965" indent="-2540" algn="l">
                <a:lnSpc>
                  <a:spcPct val="107000"/>
                </a:lnSpc>
                <a:spcAft>
                  <a:spcPts val="800"/>
                </a:spcAft>
              </a:pPr>
              <a:r>
                <a:rPr lang="it-IT" sz="10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chi</a:t>
              </a:r>
              <a:r>
                <a:rPr lang="it-IT" sz="1000" spc="5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it-IT" sz="10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fa</a:t>
              </a:r>
              <a:r>
                <a:rPr lang="it-IT" sz="1000" spc="-5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it-IT" sz="10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cosa</a:t>
              </a:r>
              <a:r>
                <a:rPr lang="it-IT" sz="1000" spc="5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it-IT" sz="10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it-IT" sz="105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6" name="Rectangle 31316"/>
            <p:cNvSpPr/>
            <p:nvPr/>
          </p:nvSpPr>
          <p:spPr>
            <a:xfrm>
              <a:off x="3282950" y="1144219"/>
              <a:ext cx="699896" cy="11614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540" marR="227965" indent="-2540" algn="l">
                <a:lnSpc>
                  <a:spcPct val="107000"/>
                </a:lnSpc>
                <a:spcAft>
                  <a:spcPts val="800"/>
                </a:spcAft>
              </a:pPr>
              <a:r>
                <a:rPr lang="it-IT" sz="10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chi</a:t>
              </a:r>
              <a:r>
                <a:rPr lang="it-IT" sz="1000" spc="5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it-IT" sz="10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ottiene</a:t>
              </a:r>
              <a:r>
                <a:rPr lang="it-IT" sz="1000" spc="1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it-IT" sz="10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cosa</a:t>
              </a:r>
              <a:endParaRPr lang="it-IT" sz="105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7" name="Shape 31317"/>
            <p:cNvSpPr/>
            <p:nvPr/>
          </p:nvSpPr>
          <p:spPr>
            <a:xfrm>
              <a:off x="765810" y="149860"/>
              <a:ext cx="384810" cy="176530"/>
            </a:xfrm>
            <a:custGeom>
              <a:avLst/>
              <a:gdLst/>
              <a:ahLst/>
              <a:cxnLst/>
              <a:rect l="0" t="0" r="0" b="0"/>
              <a:pathLst>
                <a:path w="384810" h="176530">
                  <a:moveTo>
                    <a:pt x="0" y="176530"/>
                  </a:moveTo>
                  <a:lnTo>
                    <a:pt x="293370" y="176530"/>
                  </a:lnTo>
                  <a:lnTo>
                    <a:pt x="293370" y="0"/>
                  </a:lnTo>
                  <a:lnTo>
                    <a:pt x="384810" y="0"/>
                  </a:lnTo>
                </a:path>
              </a:pathLst>
            </a:custGeom>
            <a:ln w="11861" cap="flat">
              <a:miter lim="100000"/>
            </a:ln>
          </p:spPr>
          <p:style>
            <a:lnRef idx="1">
              <a:srgbClr val="3A53A3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78" name="Shape 31318"/>
            <p:cNvSpPr/>
            <p:nvPr/>
          </p:nvSpPr>
          <p:spPr>
            <a:xfrm>
              <a:off x="1102360" y="109220"/>
              <a:ext cx="59690" cy="80010"/>
            </a:xfrm>
            <a:custGeom>
              <a:avLst/>
              <a:gdLst/>
              <a:ahLst/>
              <a:cxnLst/>
              <a:rect l="0" t="0" r="0" b="0"/>
              <a:pathLst>
                <a:path w="59690" h="80010">
                  <a:moveTo>
                    <a:pt x="7620" y="0"/>
                  </a:moveTo>
                  <a:lnTo>
                    <a:pt x="59690" y="40640"/>
                  </a:lnTo>
                  <a:lnTo>
                    <a:pt x="7620" y="80010"/>
                  </a:lnTo>
                  <a:lnTo>
                    <a:pt x="0" y="73660"/>
                  </a:lnTo>
                  <a:lnTo>
                    <a:pt x="43180" y="40640"/>
                  </a:lnTo>
                  <a:lnTo>
                    <a:pt x="0" y="7620"/>
                  </a:lnTo>
                  <a:lnTo>
                    <a:pt x="762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A53A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79" name="Shape 31319"/>
            <p:cNvSpPr/>
            <p:nvPr/>
          </p:nvSpPr>
          <p:spPr>
            <a:xfrm>
              <a:off x="1059180" y="325120"/>
              <a:ext cx="91440" cy="177800"/>
            </a:xfrm>
            <a:custGeom>
              <a:avLst/>
              <a:gdLst/>
              <a:ahLst/>
              <a:cxnLst/>
              <a:rect l="0" t="0" r="0" b="0"/>
              <a:pathLst>
                <a:path w="91440" h="177800">
                  <a:moveTo>
                    <a:pt x="0" y="0"/>
                  </a:moveTo>
                  <a:lnTo>
                    <a:pt x="0" y="177800"/>
                  </a:lnTo>
                  <a:lnTo>
                    <a:pt x="91440" y="177800"/>
                  </a:lnTo>
                </a:path>
              </a:pathLst>
            </a:custGeom>
            <a:ln w="11861" cap="flat">
              <a:miter lim="100000"/>
            </a:ln>
          </p:spPr>
          <p:style>
            <a:lnRef idx="1">
              <a:srgbClr val="3A53A3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80" name="Shape 31320"/>
            <p:cNvSpPr/>
            <p:nvPr/>
          </p:nvSpPr>
          <p:spPr>
            <a:xfrm>
              <a:off x="1102360" y="462280"/>
              <a:ext cx="59690" cy="80010"/>
            </a:xfrm>
            <a:custGeom>
              <a:avLst/>
              <a:gdLst/>
              <a:ahLst/>
              <a:cxnLst/>
              <a:rect l="0" t="0" r="0" b="0"/>
              <a:pathLst>
                <a:path w="59690" h="80010">
                  <a:moveTo>
                    <a:pt x="7620" y="0"/>
                  </a:moveTo>
                  <a:lnTo>
                    <a:pt x="59690" y="40640"/>
                  </a:lnTo>
                  <a:lnTo>
                    <a:pt x="7620" y="80010"/>
                  </a:lnTo>
                  <a:lnTo>
                    <a:pt x="0" y="72390"/>
                  </a:lnTo>
                  <a:lnTo>
                    <a:pt x="43180" y="40640"/>
                  </a:lnTo>
                  <a:lnTo>
                    <a:pt x="0" y="7620"/>
                  </a:lnTo>
                  <a:lnTo>
                    <a:pt x="762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A53A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81" name="Shape 31321"/>
            <p:cNvSpPr/>
            <p:nvPr/>
          </p:nvSpPr>
          <p:spPr>
            <a:xfrm>
              <a:off x="765810" y="815340"/>
              <a:ext cx="384810" cy="176530"/>
            </a:xfrm>
            <a:custGeom>
              <a:avLst/>
              <a:gdLst/>
              <a:ahLst/>
              <a:cxnLst/>
              <a:rect l="0" t="0" r="0" b="0"/>
              <a:pathLst>
                <a:path w="384810" h="176530">
                  <a:moveTo>
                    <a:pt x="0" y="0"/>
                  </a:moveTo>
                  <a:lnTo>
                    <a:pt x="293370" y="0"/>
                  </a:lnTo>
                  <a:lnTo>
                    <a:pt x="293370" y="176530"/>
                  </a:lnTo>
                  <a:lnTo>
                    <a:pt x="384810" y="176530"/>
                  </a:lnTo>
                </a:path>
              </a:pathLst>
            </a:custGeom>
            <a:ln w="11861" cap="flat">
              <a:miter lim="100000"/>
            </a:ln>
          </p:spPr>
          <p:style>
            <a:lnRef idx="1">
              <a:srgbClr val="3A53A3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82" name="Shape 31322"/>
            <p:cNvSpPr/>
            <p:nvPr/>
          </p:nvSpPr>
          <p:spPr>
            <a:xfrm>
              <a:off x="1102360" y="951230"/>
              <a:ext cx="59690" cy="80010"/>
            </a:xfrm>
            <a:custGeom>
              <a:avLst/>
              <a:gdLst/>
              <a:ahLst/>
              <a:cxnLst/>
              <a:rect l="0" t="0" r="0" b="0"/>
              <a:pathLst>
                <a:path w="59690" h="80010">
                  <a:moveTo>
                    <a:pt x="7620" y="0"/>
                  </a:moveTo>
                  <a:lnTo>
                    <a:pt x="59690" y="40640"/>
                  </a:lnTo>
                  <a:lnTo>
                    <a:pt x="7620" y="80010"/>
                  </a:lnTo>
                  <a:lnTo>
                    <a:pt x="0" y="73660"/>
                  </a:lnTo>
                  <a:lnTo>
                    <a:pt x="43180" y="40640"/>
                  </a:lnTo>
                  <a:lnTo>
                    <a:pt x="0" y="7620"/>
                  </a:lnTo>
                  <a:lnTo>
                    <a:pt x="762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A53A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83" name="Shape 31323"/>
            <p:cNvSpPr/>
            <p:nvPr/>
          </p:nvSpPr>
          <p:spPr>
            <a:xfrm>
              <a:off x="765810" y="1162050"/>
              <a:ext cx="384810" cy="177800"/>
            </a:xfrm>
            <a:custGeom>
              <a:avLst/>
              <a:gdLst/>
              <a:ahLst/>
              <a:cxnLst/>
              <a:rect l="0" t="0" r="0" b="0"/>
              <a:pathLst>
                <a:path w="384810" h="177800">
                  <a:moveTo>
                    <a:pt x="0" y="177800"/>
                  </a:moveTo>
                  <a:lnTo>
                    <a:pt x="293370" y="177800"/>
                  </a:lnTo>
                  <a:lnTo>
                    <a:pt x="293370" y="0"/>
                  </a:lnTo>
                  <a:lnTo>
                    <a:pt x="384810" y="0"/>
                  </a:lnTo>
                </a:path>
              </a:pathLst>
            </a:custGeom>
            <a:ln w="11861" cap="flat">
              <a:miter lim="100000"/>
            </a:ln>
          </p:spPr>
          <p:style>
            <a:lnRef idx="1">
              <a:srgbClr val="3A53A3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84" name="Shape 31324"/>
            <p:cNvSpPr/>
            <p:nvPr/>
          </p:nvSpPr>
          <p:spPr>
            <a:xfrm>
              <a:off x="1102360" y="1122680"/>
              <a:ext cx="59690" cy="80010"/>
            </a:xfrm>
            <a:custGeom>
              <a:avLst/>
              <a:gdLst/>
              <a:ahLst/>
              <a:cxnLst/>
              <a:rect l="0" t="0" r="0" b="0"/>
              <a:pathLst>
                <a:path w="59690" h="80010">
                  <a:moveTo>
                    <a:pt x="7620" y="0"/>
                  </a:moveTo>
                  <a:lnTo>
                    <a:pt x="59690" y="40640"/>
                  </a:lnTo>
                  <a:lnTo>
                    <a:pt x="7620" y="80010"/>
                  </a:lnTo>
                  <a:lnTo>
                    <a:pt x="0" y="73660"/>
                  </a:lnTo>
                  <a:lnTo>
                    <a:pt x="43180" y="40640"/>
                  </a:lnTo>
                  <a:lnTo>
                    <a:pt x="0" y="7620"/>
                  </a:lnTo>
                  <a:lnTo>
                    <a:pt x="762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A53A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85" name="Shape 31325"/>
            <p:cNvSpPr/>
            <p:nvPr/>
          </p:nvSpPr>
          <p:spPr>
            <a:xfrm>
              <a:off x="1915160" y="1051560"/>
              <a:ext cx="237490" cy="0"/>
            </a:xfrm>
            <a:custGeom>
              <a:avLst/>
              <a:gdLst/>
              <a:ahLst/>
              <a:cxnLst/>
              <a:rect l="0" t="0" r="0" b="0"/>
              <a:pathLst>
                <a:path w="237490">
                  <a:moveTo>
                    <a:pt x="0" y="0"/>
                  </a:moveTo>
                  <a:lnTo>
                    <a:pt x="237490" y="0"/>
                  </a:lnTo>
                </a:path>
              </a:pathLst>
            </a:custGeom>
            <a:ln w="11861" cap="flat">
              <a:miter lim="100000"/>
            </a:ln>
          </p:spPr>
          <p:style>
            <a:lnRef idx="1">
              <a:srgbClr val="3A53A3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86" name="Shape 31326"/>
            <p:cNvSpPr/>
            <p:nvPr/>
          </p:nvSpPr>
          <p:spPr>
            <a:xfrm>
              <a:off x="2100580" y="1012190"/>
              <a:ext cx="66040" cy="80010"/>
            </a:xfrm>
            <a:custGeom>
              <a:avLst/>
              <a:gdLst/>
              <a:ahLst/>
              <a:cxnLst/>
              <a:rect l="0" t="0" r="0" b="0"/>
              <a:pathLst>
                <a:path w="66040" h="80010">
                  <a:moveTo>
                    <a:pt x="10160" y="0"/>
                  </a:moveTo>
                  <a:lnTo>
                    <a:pt x="66040" y="40640"/>
                  </a:lnTo>
                  <a:lnTo>
                    <a:pt x="10160" y="80010"/>
                  </a:lnTo>
                  <a:lnTo>
                    <a:pt x="0" y="72390"/>
                  </a:lnTo>
                  <a:lnTo>
                    <a:pt x="46990" y="40640"/>
                  </a:lnTo>
                  <a:lnTo>
                    <a:pt x="0" y="7620"/>
                  </a:lnTo>
                  <a:lnTo>
                    <a:pt x="1016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A53A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87" name="Shape 31327"/>
            <p:cNvSpPr/>
            <p:nvPr/>
          </p:nvSpPr>
          <p:spPr>
            <a:xfrm>
              <a:off x="2971800" y="1051560"/>
              <a:ext cx="143510" cy="0"/>
            </a:xfrm>
            <a:custGeom>
              <a:avLst/>
              <a:gdLst/>
              <a:ahLst/>
              <a:cxnLst/>
              <a:rect l="0" t="0" r="0" b="0"/>
              <a:pathLst>
                <a:path w="143510">
                  <a:moveTo>
                    <a:pt x="0" y="0"/>
                  </a:moveTo>
                  <a:lnTo>
                    <a:pt x="143510" y="0"/>
                  </a:lnTo>
                </a:path>
              </a:pathLst>
            </a:custGeom>
            <a:ln w="11861" cap="flat">
              <a:miter lim="100000"/>
            </a:ln>
          </p:spPr>
          <p:style>
            <a:lnRef idx="1">
              <a:srgbClr val="3A53A3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88" name="Shape 31328"/>
            <p:cNvSpPr/>
            <p:nvPr/>
          </p:nvSpPr>
          <p:spPr>
            <a:xfrm>
              <a:off x="3075940" y="1012190"/>
              <a:ext cx="50800" cy="80010"/>
            </a:xfrm>
            <a:custGeom>
              <a:avLst/>
              <a:gdLst/>
              <a:ahLst/>
              <a:cxnLst/>
              <a:rect l="0" t="0" r="0" b="0"/>
              <a:pathLst>
                <a:path w="50800" h="80010">
                  <a:moveTo>
                    <a:pt x="7620" y="0"/>
                  </a:moveTo>
                  <a:lnTo>
                    <a:pt x="50800" y="40640"/>
                  </a:lnTo>
                  <a:lnTo>
                    <a:pt x="7620" y="80010"/>
                  </a:lnTo>
                  <a:lnTo>
                    <a:pt x="0" y="72390"/>
                  </a:lnTo>
                  <a:lnTo>
                    <a:pt x="35560" y="40640"/>
                  </a:lnTo>
                  <a:lnTo>
                    <a:pt x="0" y="7620"/>
                  </a:lnTo>
                  <a:lnTo>
                    <a:pt x="762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A53A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89" name="Shape 31329"/>
            <p:cNvSpPr/>
            <p:nvPr/>
          </p:nvSpPr>
          <p:spPr>
            <a:xfrm>
              <a:off x="1918970" y="519430"/>
              <a:ext cx="604520" cy="351790"/>
            </a:xfrm>
            <a:custGeom>
              <a:avLst/>
              <a:gdLst/>
              <a:ahLst/>
              <a:cxnLst/>
              <a:rect l="0" t="0" r="0" b="0"/>
              <a:pathLst>
                <a:path w="604520" h="351790">
                  <a:moveTo>
                    <a:pt x="0" y="0"/>
                  </a:moveTo>
                  <a:lnTo>
                    <a:pt x="604520" y="0"/>
                  </a:lnTo>
                  <a:lnTo>
                    <a:pt x="604520" y="351790"/>
                  </a:lnTo>
                </a:path>
              </a:pathLst>
            </a:custGeom>
            <a:ln w="11861" cap="flat">
              <a:miter lim="100000"/>
            </a:ln>
          </p:spPr>
          <p:style>
            <a:lnRef idx="1">
              <a:srgbClr val="3A53A3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90" name="Shape 31330"/>
            <p:cNvSpPr/>
            <p:nvPr/>
          </p:nvSpPr>
          <p:spPr>
            <a:xfrm>
              <a:off x="2485390" y="822960"/>
              <a:ext cx="82550" cy="52070"/>
            </a:xfrm>
            <a:custGeom>
              <a:avLst/>
              <a:gdLst/>
              <a:ahLst/>
              <a:cxnLst/>
              <a:rect l="0" t="0" r="0" b="0"/>
              <a:pathLst>
                <a:path w="82550" h="52070">
                  <a:moveTo>
                    <a:pt x="7620" y="0"/>
                  </a:moveTo>
                  <a:lnTo>
                    <a:pt x="41910" y="36830"/>
                  </a:lnTo>
                  <a:lnTo>
                    <a:pt x="74930" y="0"/>
                  </a:lnTo>
                  <a:lnTo>
                    <a:pt x="82550" y="6350"/>
                  </a:lnTo>
                  <a:lnTo>
                    <a:pt x="41910" y="52070"/>
                  </a:lnTo>
                  <a:lnTo>
                    <a:pt x="0" y="6350"/>
                  </a:lnTo>
                  <a:lnTo>
                    <a:pt x="762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A53A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91" name="Shape 31331"/>
            <p:cNvSpPr/>
            <p:nvPr/>
          </p:nvSpPr>
          <p:spPr>
            <a:xfrm>
              <a:off x="765810" y="1261110"/>
              <a:ext cx="1765300" cy="533400"/>
            </a:xfrm>
            <a:custGeom>
              <a:avLst/>
              <a:gdLst/>
              <a:ahLst/>
              <a:cxnLst/>
              <a:rect l="0" t="0" r="0" b="0"/>
              <a:pathLst>
                <a:path w="1765300" h="533400">
                  <a:moveTo>
                    <a:pt x="0" y="533400"/>
                  </a:moveTo>
                  <a:lnTo>
                    <a:pt x="1765300" y="533400"/>
                  </a:lnTo>
                  <a:lnTo>
                    <a:pt x="1765300" y="0"/>
                  </a:lnTo>
                </a:path>
              </a:pathLst>
            </a:custGeom>
            <a:ln w="11861" cap="flat">
              <a:miter lim="100000"/>
            </a:ln>
          </p:spPr>
          <p:style>
            <a:lnRef idx="1">
              <a:srgbClr val="3A53A3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92" name="Shape 31332"/>
            <p:cNvSpPr/>
            <p:nvPr/>
          </p:nvSpPr>
          <p:spPr>
            <a:xfrm>
              <a:off x="2491740" y="1243330"/>
              <a:ext cx="80010" cy="49530"/>
            </a:xfrm>
            <a:custGeom>
              <a:avLst/>
              <a:gdLst/>
              <a:ahLst/>
              <a:cxnLst/>
              <a:rect l="0" t="0" r="0" b="0"/>
              <a:pathLst>
                <a:path w="80010" h="49530">
                  <a:moveTo>
                    <a:pt x="40640" y="0"/>
                  </a:moveTo>
                  <a:lnTo>
                    <a:pt x="80010" y="43180"/>
                  </a:lnTo>
                  <a:lnTo>
                    <a:pt x="73660" y="49530"/>
                  </a:lnTo>
                  <a:lnTo>
                    <a:pt x="40640" y="15240"/>
                  </a:lnTo>
                  <a:lnTo>
                    <a:pt x="6350" y="49530"/>
                  </a:lnTo>
                  <a:lnTo>
                    <a:pt x="0" y="43180"/>
                  </a:lnTo>
                  <a:lnTo>
                    <a:pt x="4064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A53A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93" name="Shape 31333"/>
            <p:cNvSpPr/>
            <p:nvPr/>
          </p:nvSpPr>
          <p:spPr>
            <a:xfrm>
              <a:off x="1918970" y="140970"/>
              <a:ext cx="1631950" cy="622300"/>
            </a:xfrm>
            <a:custGeom>
              <a:avLst/>
              <a:gdLst/>
              <a:ahLst/>
              <a:cxnLst/>
              <a:rect l="0" t="0" r="0" b="0"/>
              <a:pathLst>
                <a:path w="1631950" h="622300">
                  <a:moveTo>
                    <a:pt x="0" y="0"/>
                  </a:moveTo>
                  <a:lnTo>
                    <a:pt x="1631950" y="0"/>
                  </a:lnTo>
                  <a:lnTo>
                    <a:pt x="1631950" y="622300"/>
                  </a:lnTo>
                </a:path>
              </a:pathLst>
            </a:custGeom>
            <a:ln w="11861" cap="flat">
              <a:miter lim="100000"/>
            </a:ln>
          </p:spPr>
          <p:style>
            <a:lnRef idx="1">
              <a:srgbClr val="3A53A3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94" name="Shape 31334"/>
            <p:cNvSpPr/>
            <p:nvPr/>
          </p:nvSpPr>
          <p:spPr>
            <a:xfrm>
              <a:off x="3512820" y="731520"/>
              <a:ext cx="82550" cy="52070"/>
            </a:xfrm>
            <a:custGeom>
              <a:avLst/>
              <a:gdLst/>
              <a:ahLst/>
              <a:cxnLst/>
              <a:rect l="0" t="0" r="0" b="0"/>
              <a:pathLst>
                <a:path w="82550" h="52070">
                  <a:moveTo>
                    <a:pt x="7620" y="0"/>
                  </a:moveTo>
                  <a:lnTo>
                    <a:pt x="41910" y="36830"/>
                  </a:lnTo>
                  <a:lnTo>
                    <a:pt x="74930" y="0"/>
                  </a:lnTo>
                  <a:lnTo>
                    <a:pt x="82550" y="6350"/>
                  </a:lnTo>
                  <a:lnTo>
                    <a:pt x="41910" y="52070"/>
                  </a:lnTo>
                  <a:lnTo>
                    <a:pt x="0" y="6350"/>
                  </a:lnTo>
                  <a:lnTo>
                    <a:pt x="762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A53A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95" name="Shape 31335"/>
            <p:cNvSpPr/>
            <p:nvPr/>
          </p:nvSpPr>
          <p:spPr>
            <a:xfrm>
              <a:off x="2494280" y="1324610"/>
              <a:ext cx="1056640" cy="468630"/>
            </a:xfrm>
            <a:custGeom>
              <a:avLst/>
              <a:gdLst/>
              <a:ahLst/>
              <a:cxnLst/>
              <a:rect l="0" t="0" r="0" b="0"/>
              <a:pathLst>
                <a:path w="1056640" h="468630">
                  <a:moveTo>
                    <a:pt x="0" y="468630"/>
                  </a:moveTo>
                  <a:lnTo>
                    <a:pt x="1056640" y="468630"/>
                  </a:lnTo>
                  <a:lnTo>
                    <a:pt x="1056640" y="0"/>
                  </a:lnTo>
                </a:path>
              </a:pathLst>
            </a:custGeom>
            <a:ln w="11861" cap="flat">
              <a:miter lim="100000"/>
            </a:ln>
          </p:spPr>
          <p:style>
            <a:lnRef idx="1">
              <a:srgbClr val="3A53A3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96" name="Shape 31336"/>
            <p:cNvSpPr/>
            <p:nvPr/>
          </p:nvSpPr>
          <p:spPr>
            <a:xfrm>
              <a:off x="3511550" y="1311910"/>
              <a:ext cx="80010" cy="49530"/>
            </a:xfrm>
            <a:custGeom>
              <a:avLst/>
              <a:gdLst/>
              <a:ahLst/>
              <a:cxnLst/>
              <a:rect l="0" t="0" r="0" b="0"/>
              <a:pathLst>
                <a:path w="80010" h="49530">
                  <a:moveTo>
                    <a:pt x="40640" y="0"/>
                  </a:moveTo>
                  <a:lnTo>
                    <a:pt x="80010" y="43180"/>
                  </a:lnTo>
                  <a:lnTo>
                    <a:pt x="73660" y="49530"/>
                  </a:lnTo>
                  <a:lnTo>
                    <a:pt x="40640" y="15240"/>
                  </a:lnTo>
                  <a:lnTo>
                    <a:pt x="6350" y="49530"/>
                  </a:lnTo>
                  <a:lnTo>
                    <a:pt x="0" y="43180"/>
                  </a:lnTo>
                  <a:lnTo>
                    <a:pt x="4064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A53A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97" name="Shape 958471"/>
            <p:cNvSpPr/>
            <p:nvPr/>
          </p:nvSpPr>
          <p:spPr>
            <a:xfrm>
              <a:off x="2176780" y="894080"/>
              <a:ext cx="744220" cy="342900"/>
            </a:xfrm>
            <a:custGeom>
              <a:avLst/>
              <a:gdLst/>
              <a:ahLst/>
              <a:cxnLst/>
              <a:rect l="0" t="0" r="0" b="0"/>
              <a:pathLst>
                <a:path w="744220" h="342900">
                  <a:moveTo>
                    <a:pt x="0" y="0"/>
                  </a:moveTo>
                  <a:lnTo>
                    <a:pt x="744220" y="0"/>
                  </a:lnTo>
                  <a:lnTo>
                    <a:pt x="744220" y="342900"/>
                  </a:lnTo>
                  <a:lnTo>
                    <a:pt x="0" y="34290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A53A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98" name="Rectangle 31338"/>
            <p:cNvSpPr/>
            <p:nvPr/>
          </p:nvSpPr>
          <p:spPr>
            <a:xfrm>
              <a:off x="162560" y="1743228"/>
              <a:ext cx="565173" cy="13550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540" marR="227965" indent="-2540" algn="l">
                <a:lnSpc>
                  <a:spcPct val="107000"/>
                </a:lnSpc>
                <a:spcAft>
                  <a:spcPts val="800"/>
                </a:spcAft>
              </a:pPr>
              <a:r>
                <a:rPr lang="it-IT" sz="10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Preferenze</a:t>
              </a:r>
              <a:endParaRPr lang="it-IT" sz="105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9" name="Rectangle 31339"/>
            <p:cNvSpPr/>
            <p:nvPr/>
          </p:nvSpPr>
          <p:spPr>
            <a:xfrm>
              <a:off x="2339340" y="927049"/>
              <a:ext cx="499433" cy="11614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540" marR="227965" indent="-2540" algn="l">
                <a:lnSpc>
                  <a:spcPct val="107000"/>
                </a:lnSpc>
                <a:spcAft>
                  <a:spcPts val="800"/>
                </a:spcAft>
              </a:pPr>
              <a:r>
                <a:rPr lang="it-IT" sz="10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Allocazioni</a:t>
              </a:r>
              <a:endParaRPr lang="it-IT" sz="105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0" name="Rectangle 31340"/>
            <p:cNvSpPr/>
            <p:nvPr/>
          </p:nvSpPr>
          <p:spPr>
            <a:xfrm>
              <a:off x="2236470" y="1014679"/>
              <a:ext cx="773676" cy="11614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540" marR="227965" indent="-2540" algn="l">
                <a:lnSpc>
                  <a:spcPct val="107000"/>
                </a:lnSpc>
                <a:spcAft>
                  <a:spcPts val="800"/>
                </a:spcAft>
              </a:pPr>
              <a:r>
                <a:rPr lang="it-IT" sz="10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economicamente</a:t>
              </a:r>
              <a:endParaRPr lang="it-IT" sz="105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1" name="Rectangle 31341"/>
            <p:cNvSpPr/>
            <p:nvPr/>
          </p:nvSpPr>
          <p:spPr>
            <a:xfrm>
              <a:off x="2406650" y="1103579"/>
              <a:ext cx="322077" cy="11614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540" marR="227965" indent="-2540" algn="l">
                <a:lnSpc>
                  <a:spcPct val="107000"/>
                </a:lnSpc>
                <a:spcAft>
                  <a:spcPts val="800"/>
                </a:spcAft>
              </a:pPr>
              <a:r>
                <a:rPr lang="it-IT" sz="10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fattibili</a:t>
              </a:r>
              <a:endParaRPr lang="it-IT" sz="105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6460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76" y="549126"/>
            <a:ext cx="9144000" cy="6308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222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rgbClr val="00B050"/>
                </a:solidFill>
              </a:rPr>
              <a:t>3. MISURE DELLA DISEGUAGLIANZA </a:t>
            </a:r>
            <a:br>
              <a:rPr lang="it-IT" dirty="0" smtClean="0">
                <a:solidFill>
                  <a:srgbClr val="00B050"/>
                </a:solidFill>
              </a:rPr>
            </a:br>
            <a:r>
              <a:rPr lang="it-IT" dirty="0">
                <a:solidFill>
                  <a:srgbClr val="00B050"/>
                </a:solidFill>
              </a:rPr>
              <a:t/>
            </a:r>
            <a:br>
              <a:rPr lang="it-IT" dirty="0">
                <a:solidFill>
                  <a:srgbClr val="00B050"/>
                </a:solidFill>
              </a:rPr>
            </a:br>
            <a:r>
              <a:rPr lang="it-IT" dirty="0" smtClean="0">
                <a:solidFill>
                  <a:srgbClr val="00B050"/>
                </a:solidFill>
              </a:rPr>
              <a:t/>
            </a:r>
            <a:br>
              <a:rPr lang="it-IT" dirty="0" smtClean="0">
                <a:solidFill>
                  <a:srgbClr val="00B050"/>
                </a:solidFill>
              </a:rPr>
            </a:br>
            <a:r>
              <a:rPr lang="it-IT" dirty="0" smtClean="0">
                <a:solidFill>
                  <a:srgbClr val="C00000"/>
                </a:solidFill>
              </a:rPr>
              <a:t>INDICE DI GINI</a:t>
            </a:r>
            <a:r>
              <a:rPr lang="it-IT" dirty="0" smtClean="0">
                <a:solidFill>
                  <a:srgbClr val="00B050"/>
                </a:solidFill>
              </a:rPr>
              <a:t/>
            </a:r>
            <a:br>
              <a:rPr lang="it-IT" dirty="0" smtClean="0">
                <a:solidFill>
                  <a:srgbClr val="00B050"/>
                </a:solidFill>
              </a:rPr>
            </a:br>
            <a:r>
              <a:rPr lang="it-IT" dirty="0">
                <a:solidFill>
                  <a:srgbClr val="00B050"/>
                </a:solidFill>
              </a:rPr>
              <a:t/>
            </a:r>
            <a:br>
              <a:rPr lang="it-IT" dirty="0">
                <a:solidFill>
                  <a:srgbClr val="00B050"/>
                </a:solidFill>
              </a:rPr>
            </a:br>
            <a:r>
              <a:rPr lang="it-IT" dirty="0" smtClean="0">
                <a:solidFill>
                  <a:srgbClr val="C00000"/>
                </a:solidFill>
              </a:rPr>
              <a:t>CURVA DI LORENZ</a:t>
            </a:r>
            <a:endParaRPr lang="it-IT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517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00B050"/>
                </a:solidFill>
              </a:rPr>
              <a:t>*** </a:t>
            </a:r>
            <a:r>
              <a:rPr lang="it-IT" dirty="0" smtClean="0">
                <a:solidFill>
                  <a:srgbClr val="0070C0"/>
                </a:solidFill>
              </a:rPr>
              <a:t>INDICE DI GINI</a:t>
            </a:r>
            <a:r>
              <a:rPr lang="it-IT" dirty="0" smtClean="0"/>
              <a:t>:</a:t>
            </a:r>
            <a:br>
              <a:rPr lang="it-IT" dirty="0" smtClean="0"/>
            </a:br>
            <a:r>
              <a:rPr lang="it-IT" dirty="0" smtClean="0">
                <a:solidFill>
                  <a:srgbClr val="0070C0"/>
                </a:solidFill>
              </a:rPr>
              <a:t>(VARIETA’ DEI SIST. CAP.)</a:t>
            </a:r>
            <a:endParaRPr lang="it-IT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14116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latin typeface="Cambria Math"/>
                          </a:rPr>
                          <m:t>1−</m:t>
                        </m:r>
                        <m:r>
                          <a:rPr lang="it-IT" b="0" i="1" smtClean="0">
                            <a:latin typeface="Cambria Math"/>
                          </a:rPr>
                          <m:t>𝐺</m:t>
                        </m:r>
                      </m:num>
                      <m:den>
                        <m:r>
                          <a:rPr lang="it-IT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it-IT" dirty="0" smtClean="0"/>
                  <a:t>=x, x= quota più piccola</a:t>
                </a:r>
              </a:p>
              <a:p>
                <a:endParaRPr lang="it-IT" dirty="0" smtClean="0"/>
              </a:p>
              <a:p>
                <a:r>
                  <a:rPr lang="it-IT" dirty="0" smtClean="0"/>
                  <a:t>G=0, x=1/2, perfetta uguaglianza</a:t>
                </a:r>
              </a:p>
              <a:p>
                <a:r>
                  <a:rPr lang="it-IT" dirty="0" smtClean="0"/>
                  <a:t>G=1, x=0, massima diseguaglianza</a:t>
                </a:r>
              </a:p>
              <a:p>
                <a:endParaRPr lang="it-IT" dirty="0"/>
              </a:p>
              <a:p>
                <a:r>
                  <a:rPr lang="it-IT" dirty="0" smtClean="0"/>
                  <a:t>G=0.6, x=0.2</a:t>
                </a:r>
              </a:p>
              <a:p>
                <a:r>
                  <a:rPr lang="it-IT" dirty="0" smtClean="0"/>
                  <a:t>G=0.2, x=0.4</a:t>
                </a:r>
              </a:p>
              <a:p>
                <a:r>
                  <a:rPr lang="it-IT" dirty="0" smtClean="0">
                    <a:solidFill>
                      <a:srgbClr val="7030A0"/>
                    </a:solidFill>
                  </a:rPr>
                  <a:t>* CURVA DI LORENZ (CAP. 5) →</a:t>
                </a:r>
                <a:endParaRPr lang="it-IT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141168"/>
              </a:xfrm>
              <a:blipFill>
                <a:blip r:embed="rId2"/>
                <a:stretch>
                  <a:fillRect l="-170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470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725" y="620688"/>
            <a:ext cx="6686550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6716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6624736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*</a:t>
            </a:r>
            <a:r>
              <a:rPr lang="it-IT" dirty="0" smtClean="0">
                <a:solidFill>
                  <a:srgbClr val="C00000"/>
                </a:solidFill>
              </a:rPr>
              <a:t>ESEMPIO : </a:t>
            </a:r>
            <a:r>
              <a:rPr lang="it-IT" dirty="0" err="1" smtClean="0">
                <a:solidFill>
                  <a:srgbClr val="C00000"/>
                </a:solidFill>
              </a:rPr>
              <a:t>sharecropping</a:t>
            </a:r>
            <a:r>
              <a:rPr lang="it-IT" dirty="0" smtClean="0">
                <a:solidFill>
                  <a:srgbClr val="C00000"/>
                </a:solidFill>
              </a:rPr>
              <a:t> (mezzadria) in India (</a:t>
            </a:r>
            <a:r>
              <a:rPr lang="it-IT" dirty="0" err="1" smtClean="0">
                <a:solidFill>
                  <a:srgbClr val="C00000"/>
                </a:solidFill>
              </a:rPr>
              <a:t>Operaton</a:t>
            </a:r>
            <a:r>
              <a:rPr lang="it-IT" dirty="0" smtClean="0">
                <a:solidFill>
                  <a:srgbClr val="C00000"/>
                </a:solidFill>
              </a:rPr>
              <a:t> Barga)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>quota agricoltori da ½ a ¾, ↑ durata contratti → ↑ </a:t>
            </a:r>
            <a:r>
              <a:rPr lang="it-IT" dirty="0" err="1" smtClean="0"/>
              <a:t>prod</a:t>
            </a:r>
            <a:r>
              <a:rPr lang="it-IT" dirty="0" smtClean="0"/>
              <a:t>. grazie a ↑ incentivi a sforzarsi nel lavoro e a investire nel terreno </a:t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>Δ egalitario e efficiente ma </a:t>
            </a:r>
            <a:r>
              <a:rPr lang="it-IT" dirty="0" err="1" smtClean="0"/>
              <a:t>nn</a:t>
            </a:r>
            <a:r>
              <a:rPr lang="it-IT" dirty="0" smtClean="0"/>
              <a:t> PE (compensazioni possibili ma </a:t>
            </a:r>
            <a:r>
              <a:rPr lang="it-IT" dirty="0" err="1" smtClean="0"/>
              <a:t>nn</a:t>
            </a:r>
            <a:r>
              <a:rPr lang="it-IT" dirty="0" smtClean="0"/>
              <a:t> realizzabili → </a:t>
            </a:r>
            <a:r>
              <a:rPr lang="it-IT" dirty="0" err="1" smtClean="0"/>
              <a:t>Kaldor-Hicks</a:t>
            </a:r>
            <a:r>
              <a:rPr lang="it-IT" dirty="0" smtClean="0"/>
              <a:t>: PE ‘vincolata’)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15556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25" y="900112"/>
            <a:ext cx="8134350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3915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23811"/>
          <p:cNvGrpSpPr/>
          <p:nvPr/>
        </p:nvGrpSpPr>
        <p:grpSpPr>
          <a:xfrm>
            <a:off x="395536" y="764704"/>
            <a:ext cx="7920880" cy="5616624"/>
            <a:chOff x="-1" y="0"/>
            <a:chExt cx="2694281" cy="2215896"/>
          </a:xfrm>
        </p:grpSpPr>
        <p:pic>
          <p:nvPicPr>
            <p:cNvPr id="4" name="Picture 920214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82728" y="0"/>
              <a:ext cx="2511552" cy="2215896"/>
            </a:xfrm>
            <a:prstGeom prst="rect">
              <a:avLst/>
            </a:prstGeom>
          </p:spPr>
        </p:pic>
        <p:sp>
          <p:nvSpPr>
            <p:cNvPr id="5" name="Rectangle 33698"/>
            <p:cNvSpPr/>
            <p:nvPr/>
          </p:nvSpPr>
          <p:spPr>
            <a:xfrm rot="-5399999">
              <a:off x="28038" y="1855029"/>
              <a:ext cx="98779" cy="15485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540" marR="227965" indent="-2540" algn="l">
                <a:lnSpc>
                  <a:spcPct val="107000"/>
                </a:lnSpc>
                <a:spcAft>
                  <a:spcPts val="800"/>
                </a:spcAft>
              </a:pPr>
              <a:r>
                <a:rPr lang="it-IT" sz="800" b="1">
                  <a:solidFill>
                    <a:srgbClr val="231F2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Q</a:t>
              </a:r>
              <a:endParaRPr lang="it-IT" sz="105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Rectangle 33699"/>
            <p:cNvSpPr/>
            <p:nvPr/>
          </p:nvSpPr>
          <p:spPr>
            <a:xfrm rot="-5399999">
              <a:off x="39795" y="1791856"/>
              <a:ext cx="75266" cy="15485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540" marR="227965" indent="-2540" algn="l">
                <a:lnSpc>
                  <a:spcPct val="107000"/>
                </a:lnSpc>
                <a:spcAft>
                  <a:spcPts val="800"/>
                </a:spcAft>
              </a:pPr>
              <a:r>
                <a:rPr lang="it-IT" sz="800" b="1">
                  <a:solidFill>
                    <a:srgbClr val="231F2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u</a:t>
              </a:r>
              <a:endParaRPr lang="it-IT" sz="105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33700"/>
            <p:cNvSpPr/>
            <p:nvPr/>
          </p:nvSpPr>
          <p:spPr>
            <a:xfrm rot="-5399999">
              <a:off x="38984" y="1735165"/>
              <a:ext cx="76888" cy="15485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540" marR="227965" indent="-2540" algn="l">
                <a:lnSpc>
                  <a:spcPct val="107000"/>
                </a:lnSpc>
                <a:spcAft>
                  <a:spcPts val="800"/>
                </a:spcAft>
              </a:pPr>
              <a:r>
                <a:rPr lang="it-IT" sz="800" b="1">
                  <a:solidFill>
                    <a:srgbClr val="231F2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</a:t>
              </a:r>
              <a:endParaRPr lang="it-IT" sz="105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33701"/>
            <p:cNvSpPr/>
            <p:nvPr/>
          </p:nvSpPr>
          <p:spPr>
            <a:xfrm rot="-5399999">
              <a:off x="54321" y="1692082"/>
              <a:ext cx="46213" cy="15485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540" marR="227965" indent="-2540" algn="l">
                <a:lnSpc>
                  <a:spcPct val="107000"/>
                </a:lnSpc>
                <a:spcAft>
                  <a:spcPts val="800"/>
                </a:spcAft>
              </a:pPr>
              <a:r>
                <a:rPr lang="it-IT" sz="800" b="1">
                  <a:solidFill>
                    <a:srgbClr val="231F2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it-IT" sz="105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ectangle 33702"/>
            <p:cNvSpPr/>
            <p:nvPr/>
          </p:nvSpPr>
          <p:spPr>
            <a:xfrm rot="-5399999">
              <a:off x="40605" y="1644077"/>
              <a:ext cx="73646" cy="15485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540" marR="227965" indent="-2540" algn="l">
                <a:lnSpc>
                  <a:spcPct val="107000"/>
                </a:lnSpc>
                <a:spcAft>
                  <a:spcPts val="800"/>
                </a:spcAft>
              </a:pPr>
              <a:r>
                <a:rPr lang="it-IT" sz="800" b="1">
                  <a:solidFill>
                    <a:srgbClr val="231F2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it-IT" sz="105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33703"/>
            <p:cNvSpPr/>
            <p:nvPr/>
          </p:nvSpPr>
          <p:spPr>
            <a:xfrm rot="-5399999">
              <a:off x="61212" y="1607533"/>
              <a:ext cx="32431" cy="15485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540" marR="227965" indent="-2540" algn="l">
                <a:lnSpc>
                  <a:spcPct val="107000"/>
                </a:lnSpc>
                <a:spcAft>
                  <a:spcPts val="800"/>
                </a:spcAft>
              </a:pPr>
              <a:r>
                <a:rPr lang="it-IT" sz="800" b="1">
                  <a:solidFill>
                    <a:srgbClr val="231F2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it-IT" sz="105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33704"/>
            <p:cNvSpPr/>
            <p:nvPr/>
          </p:nvSpPr>
          <p:spPr>
            <a:xfrm rot="-5399999">
              <a:off x="44659" y="1566851"/>
              <a:ext cx="65537" cy="15485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540" marR="227965" indent="-2540" algn="l">
                <a:lnSpc>
                  <a:spcPct val="107000"/>
                </a:lnSpc>
                <a:spcAft>
                  <a:spcPts val="800"/>
                </a:spcAft>
              </a:pPr>
              <a:r>
                <a:rPr lang="it-IT" sz="800" b="1">
                  <a:solidFill>
                    <a:srgbClr val="231F2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</a:t>
              </a:r>
              <a:endParaRPr lang="it-IT" sz="105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33705"/>
            <p:cNvSpPr/>
            <p:nvPr/>
          </p:nvSpPr>
          <p:spPr>
            <a:xfrm rot="-5399999">
              <a:off x="39795" y="1513726"/>
              <a:ext cx="75265" cy="15485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540" marR="227965" indent="-2540" algn="l">
                <a:lnSpc>
                  <a:spcPct val="107000"/>
                </a:lnSpc>
                <a:spcAft>
                  <a:spcPts val="800"/>
                </a:spcAft>
              </a:pPr>
              <a:r>
                <a:rPr lang="it-IT" sz="800" b="1">
                  <a:solidFill>
                    <a:srgbClr val="231F2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u</a:t>
              </a:r>
              <a:endParaRPr lang="it-IT" sz="105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33706"/>
            <p:cNvSpPr/>
            <p:nvPr/>
          </p:nvSpPr>
          <p:spPr>
            <a:xfrm rot="-5399999">
              <a:off x="20135" y="1436915"/>
              <a:ext cx="114587" cy="15485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540" marR="227965" indent="-2540" algn="l">
                <a:lnSpc>
                  <a:spcPct val="107000"/>
                </a:lnSpc>
                <a:spcAft>
                  <a:spcPts val="800"/>
                </a:spcAft>
              </a:pPr>
              <a:r>
                <a:rPr lang="it-IT" sz="800" b="1">
                  <a:solidFill>
                    <a:srgbClr val="231F2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it-IT" sz="105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Rectangle 33707"/>
            <p:cNvSpPr/>
            <p:nvPr/>
          </p:nvSpPr>
          <p:spPr>
            <a:xfrm rot="-5399999">
              <a:off x="39795" y="1370216"/>
              <a:ext cx="75267" cy="15485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540" marR="227965" indent="-2540" algn="l">
                <a:lnSpc>
                  <a:spcPct val="107000"/>
                </a:lnSpc>
                <a:spcAft>
                  <a:spcPts val="800"/>
                </a:spcAft>
              </a:pPr>
              <a:r>
                <a:rPr lang="it-IT" sz="800" b="1">
                  <a:solidFill>
                    <a:srgbClr val="231F2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u</a:t>
              </a:r>
              <a:endParaRPr lang="it-IT" sz="105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33708"/>
            <p:cNvSpPr/>
            <p:nvPr/>
          </p:nvSpPr>
          <p:spPr>
            <a:xfrm rot="-5399999">
              <a:off x="57361" y="1330632"/>
              <a:ext cx="40134" cy="15485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540" marR="227965" indent="-2540" algn="l">
                <a:lnSpc>
                  <a:spcPct val="107000"/>
                </a:lnSpc>
                <a:spcAft>
                  <a:spcPts val="800"/>
                </a:spcAft>
              </a:pPr>
              <a:r>
                <a:rPr lang="it-IT" sz="800" b="1">
                  <a:solidFill>
                    <a:srgbClr val="231F2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</a:t>
              </a:r>
              <a:endParaRPr lang="it-IT" sz="105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33709"/>
            <p:cNvSpPr/>
            <p:nvPr/>
          </p:nvSpPr>
          <p:spPr>
            <a:xfrm rot="-5399999">
              <a:off x="40605" y="1284666"/>
              <a:ext cx="73645" cy="15485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540" marR="227965" indent="-2540" algn="l">
                <a:lnSpc>
                  <a:spcPct val="107000"/>
                </a:lnSpc>
                <a:spcAft>
                  <a:spcPts val="800"/>
                </a:spcAft>
              </a:pPr>
              <a:r>
                <a:rPr lang="it-IT" sz="800" b="1">
                  <a:solidFill>
                    <a:srgbClr val="231F2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it-IT" sz="105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33710"/>
            <p:cNvSpPr/>
            <p:nvPr/>
          </p:nvSpPr>
          <p:spPr>
            <a:xfrm rot="-5399999">
              <a:off x="54321" y="1241231"/>
              <a:ext cx="46213" cy="15485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540" marR="227965" indent="-2540" algn="l">
                <a:lnSpc>
                  <a:spcPct val="107000"/>
                </a:lnSpc>
                <a:spcAft>
                  <a:spcPts val="800"/>
                </a:spcAft>
              </a:pPr>
              <a:r>
                <a:rPr lang="it-IT" sz="800" b="1">
                  <a:solidFill>
                    <a:srgbClr val="231F2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it-IT" sz="105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Rectangle 33711"/>
            <p:cNvSpPr/>
            <p:nvPr/>
          </p:nvSpPr>
          <p:spPr>
            <a:xfrm rot="-5399999">
              <a:off x="40605" y="1193227"/>
              <a:ext cx="73646" cy="15485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540" marR="227965" indent="-2540" algn="l">
                <a:lnSpc>
                  <a:spcPct val="107000"/>
                </a:lnSpc>
                <a:spcAft>
                  <a:spcPts val="800"/>
                </a:spcAft>
              </a:pPr>
              <a:r>
                <a:rPr lang="it-IT" sz="800" b="1">
                  <a:solidFill>
                    <a:srgbClr val="231F2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it-IT" sz="105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Rectangle 33712"/>
            <p:cNvSpPr/>
            <p:nvPr/>
          </p:nvSpPr>
          <p:spPr>
            <a:xfrm rot="-5399999">
              <a:off x="61212" y="1156683"/>
              <a:ext cx="32431" cy="15485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540" marR="227965" indent="-2540" algn="l">
                <a:lnSpc>
                  <a:spcPct val="107000"/>
                </a:lnSpc>
                <a:spcAft>
                  <a:spcPts val="800"/>
                </a:spcAft>
              </a:pPr>
              <a:r>
                <a:rPr lang="it-IT" sz="800" b="1">
                  <a:solidFill>
                    <a:srgbClr val="231F2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it-IT" sz="105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33713"/>
            <p:cNvSpPr/>
            <p:nvPr/>
          </p:nvSpPr>
          <p:spPr>
            <a:xfrm rot="-5399999">
              <a:off x="39254" y="1110595"/>
              <a:ext cx="76348" cy="15485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540" marR="227965" indent="-2540" algn="l">
                <a:lnSpc>
                  <a:spcPct val="107000"/>
                </a:lnSpc>
                <a:spcAft>
                  <a:spcPts val="800"/>
                </a:spcAft>
              </a:pPr>
              <a:r>
                <a:rPr lang="it-IT" sz="800" b="1">
                  <a:solidFill>
                    <a:srgbClr val="231F2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</a:t>
              </a:r>
              <a:endParaRPr lang="it-IT" sz="105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Rectangle 33714"/>
            <p:cNvSpPr/>
            <p:nvPr/>
          </p:nvSpPr>
          <p:spPr>
            <a:xfrm rot="-5399999">
              <a:off x="41011" y="1053932"/>
              <a:ext cx="72834" cy="15485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540" marR="227965" indent="-2540" algn="l">
                <a:lnSpc>
                  <a:spcPct val="107000"/>
                </a:lnSpc>
                <a:spcAft>
                  <a:spcPts val="800"/>
                </a:spcAft>
              </a:pPr>
              <a:r>
                <a:rPr lang="it-IT" sz="800" b="1">
                  <a:solidFill>
                    <a:srgbClr val="231F2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it-IT" sz="105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33715"/>
            <p:cNvSpPr/>
            <p:nvPr/>
          </p:nvSpPr>
          <p:spPr>
            <a:xfrm rot="-5399999">
              <a:off x="57361" y="1015672"/>
              <a:ext cx="40133" cy="15485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540" marR="227965" indent="-2540" algn="l">
                <a:lnSpc>
                  <a:spcPct val="107000"/>
                </a:lnSpc>
                <a:spcAft>
                  <a:spcPts val="800"/>
                </a:spcAft>
              </a:pPr>
              <a:r>
                <a:rPr lang="it-IT" sz="800" b="1">
                  <a:solidFill>
                    <a:srgbClr val="231F2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</a:t>
              </a:r>
              <a:endParaRPr lang="it-IT" sz="105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Rectangle 33716"/>
            <p:cNvSpPr/>
            <p:nvPr/>
          </p:nvSpPr>
          <p:spPr>
            <a:xfrm rot="-5399999">
              <a:off x="61212" y="989044"/>
              <a:ext cx="32431" cy="15485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540" marR="227965" indent="-2540" algn="l">
                <a:lnSpc>
                  <a:spcPct val="107000"/>
                </a:lnSpc>
                <a:spcAft>
                  <a:spcPts val="800"/>
                </a:spcAft>
              </a:pPr>
              <a:r>
                <a:rPr lang="it-IT" sz="800" b="1">
                  <a:solidFill>
                    <a:srgbClr val="231F2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it-IT" sz="105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Rectangle 33717"/>
            <p:cNvSpPr/>
            <p:nvPr/>
          </p:nvSpPr>
          <p:spPr>
            <a:xfrm rot="-5399999">
              <a:off x="52700" y="956401"/>
              <a:ext cx="49456" cy="15485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540" marR="227965" indent="-2540" algn="l">
                <a:lnSpc>
                  <a:spcPct val="107000"/>
                </a:lnSpc>
                <a:spcAft>
                  <a:spcPts val="800"/>
                </a:spcAft>
              </a:pPr>
              <a:r>
                <a:rPr lang="it-IT" sz="800" b="1">
                  <a:solidFill>
                    <a:srgbClr val="231F2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</a:t>
              </a:r>
              <a:endParaRPr lang="it-IT" sz="105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Rectangle 33718"/>
            <p:cNvSpPr/>
            <p:nvPr/>
          </p:nvSpPr>
          <p:spPr>
            <a:xfrm rot="-5399999">
              <a:off x="41011" y="906612"/>
              <a:ext cx="72834" cy="15485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540" marR="227965" indent="-2540" algn="l">
                <a:lnSpc>
                  <a:spcPct val="107000"/>
                </a:lnSpc>
                <a:spcAft>
                  <a:spcPts val="800"/>
                </a:spcAft>
              </a:pPr>
              <a:r>
                <a:rPr lang="it-IT" sz="800" b="1">
                  <a:solidFill>
                    <a:srgbClr val="231F2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it-IT" sz="105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Rectangle 33719"/>
            <p:cNvSpPr/>
            <p:nvPr/>
          </p:nvSpPr>
          <p:spPr>
            <a:xfrm rot="-5399999">
              <a:off x="39254" y="850245"/>
              <a:ext cx="76348" cy="15485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540" marR="227965" indent="-2540" algn="l">
                <a:lnSpc>
                  <a:spcPct val="107000"/>
                </a:lnSpc>
                <a:spcAft>
                  <a:spcPts val="800"/>
                </a:spcAft>
              </a:pPr>
              <a:r>
                <a:rPr lang="it-IT" sz="800" b="1">
                  <a:solidFill>
                    <a:srgbClr val="231F2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</a:t>
              </a:r>
              <a:endParaRPr lang="it-IT" sz="105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Rectangle 33720"/>
            <p:cNvSpPr/>
            <p:nvPr/>
          </p:nvSpPr>
          <p:spPr>
            <a:xfrm rot="-5399999">
              <a:off x="39254" y="791825"/>
              <a:ext cx="76347" cy="15485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540" marR="227965" indent="-2540" algn="l">
                <a:lnSpc>
                  <a:spcPct val="107000"/>
                </a:lnSpc>
                <a:spcAft>
                  <a:spcPts val="800"/>
                </a:spcAft>
              </a:pPr>
              <a:r>
                <a:rPr lang="it-IT" sz="800" b="1">
                  <a:solidFill>
                    <a:srgbClr val="231F2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</a:t>
              </a:r>
              <a:endParaRPr lang="it-IT" sz="105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Rectangle 33721"/>
            <p:cNvSpPr/>
            <p:nvPr/>
          </p:nvSpPr>
          <p:spPr>
            <a:xfrm rot="-5399999">
              <a:off x="59524" y="754944"/>
              <a:ext cx="35809" cy="15485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540" marR="227965" indent="-2540" algn="l">
                <a:lnSpc>
                  <a:spcPct val="107000"/>
                </a:lnSpc>
                <a:spcAft>
                  <a:spcPts val="800"/>
                </a:spcAft>
              </a:pPr>
              <a:r>
                <a:rPr lang="it-IT" sz="800" b="1">
                  <a:solidFill>
                    <a:srgbClr val="231F2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</a:t>
              </a:r>
              <a:endParaRPr lang="it-IT" sz="105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Rectangle 33722"/>
            <p:cNvSpPr/>
            <p:nvPr/>
          </p:nvSpPr>
          <p:spPr>
            <a:xfrm rot="-5399999">
              <a:off x="54321" y="721802"/>
              <a:ext cx="46214" cy="15485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540" marR="227965" indent="-2540" algn="l">
                <a:lnSpc>
                  <a:spcPct val="107000"/>
                </a:lnSpc>
                <a:spcAft>
                  <a:spcPts val="800"/>
                </a:spcAft>
              </a:pPr>
              <a:r>
                <a:rPr lang="it-IT" sz="800" b="1">
                  <a:solidFill>
                    <a:srgbClr val="231F2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it-IT" sz="105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Rectangle 33723"/>
            <p:cNvSpPr/>
            <p:nvPr/>
          </p:nvSpPr>
          <p:spPr>
            <a:xfrm rot="-5399999">
              <a:off x="38984" y="670905"/>
              <a:ext cx="76888" cy="15485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540" marR="227965" indent="-2540" algn="l">
                <a:lnSpc>
                  <a:spcPct val="107000"/>
                </a:lnSpc>
                <a:spcAft>
                  <a:spcPts val="800"/>
                </a:spcAft>
              </a:pPr>
              <a:r>
                <a:rPr lang="it-IT" sz="800" b="1">
                  <a:solidFill>
                    <a:srgbClr val="231F2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</a:t>
              </a:r>
              <a:endParaRPr lang="it-IT" sz="105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Rectangle 33724"/>
            <p:cNvSpPr/>
            <p:nvPr/>
          </p:nvSpPr>
          <p:spPr>
            <a:xfrm rot="-5399999">
              <a:off x="61213" y="635984"/>
              <a:ext cx="32431" cy="15485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540" marR="227965" indent="-2540" algn="l">
                <a:lnSpc>
                  <a:spcPct val="107000"/>
                </a:lnSpc>
                <a:spcAft>
                  <a:spcPts val="800"/>
                </a:spcAft>
              </a:pPr>
              <a:r>
                <a:rPr lang="it-IT" sz="800" b="1">
                  <a:solidFill>
                    <a:srgbClr val="231F2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it-IT" sz="105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Rectangle 33725"/>
            <p:cNvSpPr/>
            <p:nvPr/>
          </p:nvSpPr>
          <p:spPr>
            <a:xfrm rot="-5399999">
              <a:off x="57091" y="606462"/>
              <a:ext cx="40673" cy="15485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540" marR="227965" indent="-2540" algn="l">
                <a:lnSpc>
                  <a:spcPct val="107000"/>
                </a:lnSpc>
                <a:spcAft>
                  <a:spcPts val="800"/>
                </a:spcAft>
              </a:pPr>
              <a:r>
                <a:rPr lang="it-IT" sz="800" b="1">
                  <a:solidFill>
                    <a:srgbClr val="231F2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(</a:t>
              </a:r>
              <a:endParaRPr lang="it-IT" sz="105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Rectangle 33726"/>
            <p:cNvSpPr/>
            <p:nvPr/>
          </p:nvSpPr>
          <p:spPr>
            <a:xfrm rot="-5399999">
              <a:off x="55469" y="575630"/>
              <a:ext cx="43917" cy="15485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540" marR="227965" indent="-2540" algn="l">
                <a:lnSpc>
                  <a:spcPct val="107000"/>
                </a:lnSpc>
                <a:spcAft>
                  <a:spcPts val="800"/>
                </a:spcAft>
              </a:pPr>
              <a:r>
                <a:rPr lang="it-IT" sz="800" b="1">
                  <a:solidFill>
                    <a:srgbClr val="231F2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</a:t>
              </a:r>
              <a:endParaRPr lang="it-IT" sz="105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Rectangle 33727"/>
            <p:cNvSpPr/>
            <p:nvPr/>
          </p:nvSpPr>
          <p:spPr>
            <a:xfrm rot="-5399999">
              <a:off x="52700" y="538570"/>
              <a:ext cx="49457" cy="15485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540" marR="227965" indent="-2540" algn="l">
                <a:lnSpc>
                  <a:spcPct val="107000"/>
                </a:lnSpc>
                <a:spcAft>
                  <a:spcPts val="800"/>
                </a:spcAft>
              </a:pPr>
              <a:r>
                <a:rPr lang="it-IT" sz="800" b="1">
                  <a:solidFill>
                    <a:srgbClr val="231F2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</a:t>
              </a:r>
              <a:endParaRPr lang="it-IT" sz="105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Rectangle 33728"/>
            <p:cNvSpPr/>
            <p:nvPr/>
          </p:nvSpPr>
          <p:spPr>
            <a:xfrm rot="-5399999">
              <a:off x="40606" y="488376"/>
              <a:ext cx="73645" cy="15485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540" marR="227965" indent="-2540" algn="l">
                <a:lnSpc>
                  <a:spcPct val="107000"/>
                </a:lnSpc>
                <a:spcAft>
                  <a:spcPts val="800"/>
                </a:spcAft>
              </a:pPr>
              <a:r>
                <a:rPr lang="it-IT" sz="800" b="1">
                  <a:solidFill>
                    <a:srgbClr val="231F2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it-IT" sz="105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Rectangle 33729"/>
            <p:cNvSpPr/>
            <p:nvPr/>
          </p:nvSpPr>
          <p:spPr>
            <a:xfrm rot="-5399999">
              <a:off x="44390" y="436280"/>
              <a:ext cx="66077" cy="15485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540" marR="227965" indent="-2540" algn="l">
                <a:lnSpc>
                  <a:spcPct val="107000"/>
                </a:lnSpc>
                <a:spcAft>
                  <a:spcPts val="800"/>
                </a:spcAft>
              </a:pPr>
              <a:r>
                <a:rPr lang="it-IT" sz="800" b="1">
                  <a:solidFill>
                    <a:srgbClr val="231F2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z</a:t>
              </a:r>
              <a:endParaRPr lang="it-IT" sz="105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Rectangle 33730"/>
            <p:cNvSpPr/>
            <p:nvPr/>
          </p:nvSpPr>
          <p:spPr>
            <a:xfrm rot="-5399999">
              <a:off x="59524" y="400615"/>
              <a:ext cx="35809" cy="15485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540" marR="227965" indent="-2540" algn="l">
                <a:lnSpc>
                  <a:spcPct val="107000"/>
                </a:lnSpc>
                <a:spcAft>
                  <a:spcPts val="800"/>
                </a:spcAft>
              </a:pPr>
              <a:r>
                <a:rPr lang="it-IT" sz="800" b="1">
                  <a:solidFill>
                    <a:srgbClr val="231F2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</a:t>
              </a:r>
              <a:endParaRPr lang="it-IT" sz="105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" name="Rectangle 33731"/>
            <p:cNvSpPr/>
            <p:nvPr/>
          </p:nvSpPr>
          <p:spPr>
            <a:xfrm rot="-5399999">
              <a:off x="38984" y="352135"/>
              <a:ext cx="76888" cy="15485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540" marR="227965" indent="-2540" algn="l">
                <a:lnSpc>
                  <a:spcPct val="107000"/>
                </a:lnSpc>
                <a:spcAft>
                  <a:spcPts val="800"/>
                </a:spcAft>
              </a:pPr>
              <a:r>
                <a:rPr lang="it-IT" sz="800" b="1">
                  <a:solidFill>
                    <a:srgbClr val="231F2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</a:t>
              </a:r>
              <a:endParaRPr lang="it-IT" sz="105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Rectangle 33732"/>
            <p:cNvSpPr/>
            <p:nvPr/>
          </p:nvSpPr>
          <p:spPr>
            <a:xfrm rot="-5399999">
              <a:off x="39795" y="295796"/>
              <a:ext cx="75266" cy="15485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540" marR="227965" indent="-2540" algn="l">
                <a:lnSpc>
                  <a:spcPct val="107000"/>
                </a:lnSpc>
                <a:spcAft>
                  <a:spcPts val="800"/>
                </a:spcAft>
              </a:pPr>
              <a:r>
                <a:rPr lang="it-IT" sz="800" b="1">
                  <a:solidFill>
                    <a:srgbClr val="231F2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</a:t>
              </a:r>
              <a:endParaRPr lang="it-IT" sz="105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" name="Rectangle 33733"/>
            <p:cNvSpPr/>
            <p:nvPr/>
          </p:nvSpPr>
          <p:spPr>
            <a:xfrm rot="-5399999">
              <a:off x="41011" y="241132"/>
              <a:ext cx="72834" cy="15485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540" marR="227965" indent="-2540" algn="l">
                <a:lnSpc>
                  <a:spcPct val="107000"/>
                </a:lnSpc>
                <a:spcAft>
                  <a:spcPts val="800"/>
                </a:spcAft>
              </a:pPr>
              <a:r>
                <a:rPr lang="it-IT" sz="800" b="1">
                  <a:solidFill>
                    <a:srgbClr val="231F2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it-IT" sz="105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" name="Rectangle 33734"/>
            <p:cNvSpPr/>
            <p:nvPr/>
          </p:nvSpPr>
          <p:spPr>
            <a:xfrm rot="-5399999">
              <a:off x="57091" y="201332"/>
              <a:ext cx="40674" cy="15485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540" marR="227965" indent="-2540" algn="l">
                <a:lnSpc>
                  <a:spcPct val="107000"/>
                </a:lnSpc>
                <a:spcAft>
                  <a:spcPts val="800"/>
                </a:spcAft>
              </a:pPr>
              <a:r>
                <a:rPr lang="it-IT" sz="800" b="1">
                  <a:solidFill>
                    <a:srgbClr val="231F2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)</a:t>
              </a:r>
              <a:endParaRPr lang="it-IT" sz="105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46054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32656"/>
            <a:ext cx="8712968" cy="612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8319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741368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Conflitti sulla creazione e distribuzione dei guadagni → le considerazioni di efficienza </a:t>
            </a:r>
            <a:r>
              <a:rPr lang="it-IT" dirty="0" err="1" smtClean="0"/>
              <a:t>nn</a:t>
            </a:r>
            <a:r>
              <a:rPr lang="it-IT" dirty="0" smtClean="0"/>
              <a:t> sono sempre separate da quelle di equità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Astrid</a:t>
            </a:r>
            <a:r>
              <a:rPr lang="it-IT" dirty="0" smtClean="0"/>
              <a:t> preferisce (4,3), Bettina (3,6)</a:t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>Se decide </a:t>
            </a:r>
            <a:r>
              <a:rPr lang="it-IT" dirty="0" err="1" smtClean="0"/>
              <a:t>Astrid</a:t>
            </a:r>
            <a:r>
              <a:rPr lang="it-IT" dirty="0" smtClean="0"/>
              <a:t> si perde 2 (9-7) oppure Bettina potrebbe offrire 1 a </a:t>
            </a:r>
            <a:r>
              <a:rPr lang="it-IT" dirty="0" err="1" smtClean="0"/>
              <a:t>Astrid</a:t>
            </a:r>
            <a:r>
              <a:rPr lang="it-IT" dirty="0" smtClean="0"/>
              <a:t> per farla stare come in (4,3) e tenere 5 (che è meglio di 3)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0176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7772400" cy="1224136"/>
          </a:xfrm>
        </p:spPr>
        <p:txBody>
          <a:bodyPr/>
          <a:lstStyle/>
          <a:p>
            <a:r>
              <a:rPr lang="it-IT" dirty="0" smtClean="0">
                <a:solidFill>
                  <a:srgbClr val="00B050"/>
                </a:solidFill>
              </a:rPr>
              <a:t>1.Legislazione</a:t>
            </a:r>
            <a:endParaRPr lang="it-IT" dirty="0">
              <a:solidFill>
                <a:srgbClr val="00B05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51520" y="1556792"/>
            <a:ext cx="8568952" cy="5184576"/>
          </a:xfrm>
        </p:spPr>
        <p:txBody>
          <a:bodyPr>
            <a:normAutofit fontScale="85000" lnSpcReduction="10000"/>
          </a:bodyPr>
          <a:lstStyle/>
          <a:p>
            <a:r>
              <a:rPr lang="it-IT" dirty="0" smtClean="0"/>
              <a:t>Angela e colleghi si ribellano</a:t>
            </a:r>
          </a:p>
          <a:p>
            <a:r>
              <a:rPr lang="it-IT" dirty="0" smtClean="0">
                <a:solidFill>
                  <a:srgbClr val="00B050"/>
                </a:solidFill>
              </a:rPr>
              <a:t>(*sindacati e picchetti per free-</a:t>
            </a:r>
            <a:r>
              <a:rPr lang="it-IT" dirty="0" err="1" smtClean="0">
                <a:solidFill>
                  <a:srgbClr val="00B050"/>
                </a:solidFill>
              </a:rPr>
              <a:t>riding</a:t>
            </a:r>
            <a:endParaRPr lang="it-IT" dirty="0" smtClean="0">
              <a:solidFill>
                <a:srgbClr val="00B050"/>
              </a:solidFill>
            </a:endParaRPr>
          </a:p>
          <a:p>
            <a:r>
              <a:rPr lang="it-IT" dirty="0" smtClean="0">
                <a:solidFill>
                  <a:srgbClr val="00B050"/>
                </a:solidFill>
              </a:rPr>
              <a:t> hockey </a:t>
            </a:r>
            <a:r>
              <a:rPr lang="it-IT" dirty="0" err="1" smtClean="0">
                <a:solidFill>
                  <a:srgbClr val="00B050"/>
                </a:solidFill>
              </a:rPr>
              <a:t>stick</a:t>
            </a:r>
            <a:r>
              <a:rPr lang="it-IT" dirty="0" smtClean="0">
                <a:solidFill>
                  <a:srgbClr val="00B050"/>
                </a:solidFill>
              </a:rPr>
              <a:t>, riforme agrarie spesso violente anche oggi)</a:t>
            </a:r>
          </a:p>
          <a:p>
            <a:endParaRPr lang="it-IT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qui però azione politica (</a:t>
            </a:r>
            <a:r>
              <a:rPr lang="it-IT" dirty="0" smtClean="0">
                <a:solidFill>
                  <a:srgbClr val="00B050"/>
                </a:solidFill>
              </a:rPr>
              <a:t>limitazione diritto di proprietà Bart</a:t>
            </a:r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endParaRPr lang="it-IT" dirty="0" smtClean="0"/>
          </a:p>
          <a:p>
            <a:r>
              <a:rPr lang="it-IT" dirty="0" smtClean="0"/>
              <a:t>D (4,5; 4,5; 8)→F (2, 4,5, 4)</a:t>
            </a:r>
          </a:p>
          <a:p>
            <a:endParaRPr lang="it-IT" dirty="0" smtClean="0"/>
          </a:p>
          <a:p>
            <a:r>
              <a:rPr lang="it-IT" dirty="0" smtClean="0"/>
              <a:t>∆ opzione di riserva (</a:t>
            </a:r>
            <a:r>
              <a:rPr lang="it-IT" dirty="0" err="1" smtClean="0"/>
              <a:t>outside</a:t>
            </a:r>
            <a:r>
              <a:rPr lang="it-IT" dirty="0" smtClean="0"/>
              <a:t> option) </a:t>
            </a:r>
          </a:p>
          <a:p>
            <a:r>
              <a:rPr lang="it-IT" dirty="0" smtClean="0"/>
              <a:t>→ ∆ potere di contrattazione (</a:t>
            </a:r>
            <a:r>
              <a:rPr lang="it-IT" dirty="0" err="1" smtClean="0"/>
              <a:t>bargaining</a:t>
            </a:r>
            <a:r>
              <a:rPr lang="it-IT" dirty="0" smtClean="0"/>
              <a:t> </a:t>
            </a:r>
            <a:r>
              <a:rPr lang="it-IT" dirty="0" err="1" smtClean="0"/>
              <a:t>power</a:t>
            </a:r>
            <a:r>
              <a:rPr lang="it-IT" dirty="0" smtClean="0"/>
              <a:t>)</a:t>
            </a:r>
          </a:p>
          <a:p>
            <a:r>
              <a:rPr lang="it-IT" dirty="0" smtClean="0"/>
              <a:t>Anche Angela ha una rendita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5896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20199"/>
          <p:cNvPicPr/>
          <p:nvPr/>
        </p:nvPicPr>
        <p:blipFill>
          <a:blip r:embed="rId2"/>
          <a:stretch>
            <a:fillRect/>
          </a:stretch>
        </p:blipFill>
        <p:spPr>
          <a:xfrm>
            <a:off x="1259632" y="692696"/>
            <a:ext cx="6912768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67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741368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ma F è </a:t>
            </a:r>
            <a:r>
              <a:rPr lang="it-IT" dirty="0" err="1" smtClean="0"/>
              <a:t>nn</a:t>
            </a:r>
            <a:r>
              <a:rPr lang="it-IT" dirty="0" smtClean="0"/>
              <a:t> è Pareto efficiente (SMT&gt;SMS)</a:t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>Tutti i punti tra G e C rappresentano miglioramenti per Angela e </a:t>
            </a:r>
            <a:r>
              <a:rPr lang="it-IT" dirty="0" err="1" smtClean="0"/>
              <a:t>nn</a:t>
            </a:r>
            <a:r>
              <a:rPr lang="it-IT" dirty="0" smtClean="0"/>
              <a:t> peggioramenti per Bart (</a:t>
            </a:r>
            <a:r>
              <a:rPr lang="it-IT" i="1" dirty="0" err="1" smtClean="0"/>
              <a:t>win-win</a:t>
            </a:r>
            <a:r>
              <a:rPr lang="it-IT" i="1" dirty="0" smtClean="0"/>
              <a:t> situation</a:t>
            </a:r>
            <a:r>
              <a:rPr lang="it-IT" dirty="0" smtClean="0"/>
              <a:t>)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Quindi, per esempio, H (2; 7; 8)</a:t>
            </a:r>
            <a:br>
              <a:rPr lang="it-IT" dirty="0" smtClean="0"/>
            </a:br>
            <a:r>
              <a:rPr lang="it-IT" dirty="0" smtClean="0">
                <a:solidFill>
                  <a:srgbClr val="0070C0"/>
                </a:solidFill>
              </a:rPr>
              <a:t>* preferenze quasi-lineari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31294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5445224"/>
            <a:ext cx="8229600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                        16    20      24</a:t>
            </a:r>
            <a:endParaRPr lang="it-IT" sz="2000" dirty="0"/>
          </a:p>
        </p:txBody>
      </p:sp>
      <p:pic>
        <p:nvPicPr>
          <p:cNvPr id="3" name="Picture 920201"/>
          <p:cNvPicPr/>
          <p:nvPr/>
        </p:nvPicPr>
        <p:blipFill>
          <a:blip r:embed="rId2"/>
          <a:stretch>
            <a:fillRect/>
          </a:stretch>
        </p:blipFill>
        <p:spPr>
          <a:xfrm>
            <a:off x="719572" y="620688"/>
            <a:ext cx="8013576" cy="454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772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86610"/>
          </a:xfrm>
        </p:spPr>
        <p:txBody>
          <a:bodyPr/>
          <a:lstStyle/>
          <a:p>
            <a:r>
              <a:rPr lang="it-IT" dirty="0" smtClean="0">
                <a:solidFill>
                  <a:srgbClr val="00B050"/>
                </a:solidFill>
              </a:rPr>
              <a:t>2.CONTRATTAZIONE</a:t>
            </a:r>
            <a:endParaRPr lang="it-IT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505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5661248"/>
            <a:ext cx="8229600" cy="792088"/>
          </a:xfrm>
        </p:spPr>
        <p:txBody>
          <a:bodyPr>
            <a:noAutofit/>
          </a:bodyPr>
          <a:lstStyle/>
          <a:p>
            <a:pPr algn="l"/>
            <a:r>
              <a:rPr lang="it-IT" sz="2400" b="1" dirty="0"/>
              <a:t>Fig. 9 Allocazioni PE con differenti distribuzioni dei guadagni </a:t>
            </a:r>
            <a:r>
              <a:rPr lang="it-IT" sz="2800" b="1" dirty="0"/>
              <a:t/>
            </a:r>
            <a:br>
              <a:rPr lang="it-IT" sz="2800" b="1" dirty="0"/>
            </a:br>
            <a:endParaRPr lang="it-IT" sz="2800" dirty="0"/>
          </a:p>
        </p:txBody>
      </p:sp>
      <p:pic>
        <p:nvPicPr>
          <p:cNvPr id="3" name="Picture 920197"/>
          <p:cNvPicPr/>
          <p:nvPr/>
        </p:nvPicPr>
        <p:blipFill>
          <a:blip r:embed="rId2"/>
          <a:stretch>
            <a:fillRect/>
          </a:stretch>
        </p:blipFill>
        <p:spPr>
          <a:xfrm>
            <a:off x="1331640" y="836713"/>
            <a:ext cx="7056784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661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7772400" cy="3240360"/>
          </a:xfrm>
        </p:spPr>
        <p:txBody>
          <a:bodyPr>
            <a:normAutofit/>
          </a:bodyPr>
          <a:lstStyle/>
          <a:p>
            <a:pPr algn="l"/>
            <a:r>
              <a:rPr lang="it-IT" sz="4000" dirty="0" smtClean="0">
                <a:solidFill>
                  <a:srgbClr val="C00000"/>
                </a:solidFill>
              </a:rPr>
              <a:t>POINT</a:t>
            </a:r>
            <a:r>
              <a:rPr lang="it-IT" sz="4000" dirty="0" smtClean="0">
                <a:solidFill>
                  <a:srgbClr val="00B050"/>
                </a:solidFill>
              </a:rPr>
              <a:t>: </a:t>
            </a:r>
            <a:r>
              <a:rPr lang="it-IT" sz="4000" dirty="0" smtClean="0">
                <a:solidFill>
                  <a:srgbClr val="0070C0"/>
                </a:solidFill>
              </a:rPr>
              <a:t>I TRADE-OFFS (conflitti) tra PARETO EFFICIENZA E EQUITA’ POSSONO ESSERE RISOLTI DALLA CONTRATTAZIONE (a seconda del punto di </a:t>
            </a:r>
            <a:r>
              <a:rPr lang="it-IT" sz="4000" dirty="0" err="1" smtClean="0">
                <a:solidFill>
                  <a:srgbClr val="0070C0"/>
                </a:solidFill>
              </a:rPr>
              <a:t>partenza→</a:t>
            </a:r>
            <a:r>
              <a:rPr lang="it-IT" sz="4000" dirty="0" err="1" smtClean="0">
                <a:solidFill>
                  <a:srgbClr val="FF0000"/>
                </a:solidFill>
              </a:rPr>
              <a:t>governo</a:t>
            </a:r>
            <a:r>
              <a:rPr lang="it-IT" sz="4000" dirty="0" smtClean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783160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PE </a:t>
            </a:r>
            <a:r>
              <a:rPr lang="it-IT" dirty="0" err="1" smtClean="0"/>
              <a:t>but</a:t>
            </a:r>
            <a:r>
              <a:rPr lang="it-IT" dirty="0" smtClean="0"/>
              <a:t> INIQUO (D)</a:t>
            </a:r>
          </a:p>
          <a:p>
            <a:r>
              <a:rPr lang="it-IT" dirty="0" smtClean="0"/>
              <a:t>EQUO </a:t>
            </a:r>
            <a:r>
              <a:rPr lang="it-IT" dirty="0" err="1" smtClean="0"/>
              <a:t>but</a:t>
            </a:r>
            <a:r>
              <a:rPr lang="it-IT" dirty="0" smtClean="0"/>
              <a:t> PI (F)</a:t>
            </a:r>
          </a:p>
          <a:p>
            <a:r>
              <a:rPr lang="it-IT" dirty="0" smtClean="0"/>
              <a:t>EQUO e PE (G-F)</a:t>
            </a:r>
          </a:p>
          <a:p>
            <a:r>
              <a:rPr lang="it-IT" dirty="0" smtClean="0"/>
              <a:t>→ guadagni dallo scambio realizzati e condivisi </a:t>
            </a:r>
          </a:p>
          <a:p>
            <a:endParaRPr lang="it-IT" dirty="0"/>
          </a:p>
          <a:p>
            <a:endParaRPr lang="it-IT" dirty="0" smtClean="0">
              <a:solidFill>
                <a:srgbClr val="00B050"/>
              </a:solidFill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8532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55576" y="116633"/>
            <a:ext cx="7772400" cy="1944216"/>
          </a:xfrm>
        </p:spPr>
        <p:txBody>
          <a:bodyPr/>
          <a:lstStyle/>
          <a:p>
            <a:pPr algn="l"/>
            <a:r>
              <a:rPr lang="it-IT" dirty="0" smtClean="0">
                <a:solidFill>
                  <a:srgbClr val="0070C0"/>
                </a:solidFill>
              </a:rPr>
              <a:t>QUINDI: ALLOCAZIONE </a:t>
            </a:r>
            <a:br>
              <a:rPr lang="it-IT" dirty="0" smtClean="0">
                <a:solidFill>
                  <a:srgbClr val="0070C0"/>
                </a:solidFill>
              </a:rPr>
            </a:br>
            <a:r>
              <a:rPr lang="it-IT" sz="3600" dirty="0" smtClean="0">
                <a:solidFill>
                  <a:srgbClr val="0070C0"/>
                </a:solidFill>
              </a:rPr>
              <a:t>(RISULTATO DELL’INTERAZIONE)</a:t>
            </a:r>
            <a:br>
              <a:rPr lang="it-IT" sz="3600" dirty="0" smtClean="0">
                <a:solidFill>
                  <a:srgbClr val="0070C0"/>
                </a:solidFill>
              </a:rPr>
            </a:br>
            <a:r>
              <a:rPr lang="it-IT" sz="3600" dirty="0" smtClean="0">
                <a:solidFill>
                  <a:srgbClr val="0070C0"/>
                </a:solidFill>
              </a:rPr>
              <a:t>(CHI FA COSA, CHI PRENDE COSA)</a:t>
            </a:r>
            <a:endParaRPr lang="it-IT" sz="3600" dirty="0">
              <a:solidFill>
                <a:srgbClr val="0070C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23528" y="2276872"/>
            <a:ext cx="8496944" cy="4464496"/>
          </a:xfrm>
        </p:spPr>
        <p:txBody>
          <a:bodyPr>
            <a:normAutofit fontScale="85000" lnSpcReduction="10000"/>
          </a:bodyPr>
          <a:lstStyle/>
          <a:p>
            <a:r>
              <a:rPr lang="it-IT" dirty="0" smtClean="0"/>
              <a:t>tecnologia e biologia determinano le allocazioni possibili</a:t>
            </a:r>
          </a:p>
          <a:p>
            <a:r>
              <a:rPr lang="it-IT" dirty="0" smtClean="0"/>
              <a:t>Le istituzioni </a:t>
            </a:r>
            <a:r>
              <a:rPr lang="it-IT" b="1" dirty="0" smtClean="0"/>
              <a:t>formali</a:t>
            </a:r>
            <a:r>
              <a:rPr lang="it-IT" dirty="0" smtClean="0"/>
              <a:t> come proprietà, contratti e leggi determinano il potere contrattuale e quindi l’allocazione effettiva</a:t>
            </a:r>
          </a:p>
          <a:p>
            <a:r>
              <a:rPr lang="it-IT" dirty="0" smtClean="0"/>
              <a:t>Cioè se è PE (realizzazione guadagni dallo scambio) e EQUA (misura in cui questi guadagni sono condivisi)</a:t>
            </a:r>
          </a:p>
          <a:p>
            <a:endParaRPr lang="it-IT" dirty="0" smtClean="0"/>
          </a:p>
          <a:p>
            <a:r>
              <a:rPr lang="it-IT" dirty="0" smtClean="0">
                <a:solidFill>
                  <a:srgbClr val="C00000"/>
                </a:solidFill>
              </a:rPr>
              <a:t>* l’effetto delle </a:t>
            </a:r>
            <a:r>
              <a:rPr lang="it-IT" dirty="0" err="1" smtClean="0">
                <a:solidFill>
                  <a:srgbClr val="C00000"/>
                </a:solidFill>
              </a:rPr>
              <a:t>cons</a:t>
            </a:r>
            <a:r>
              <a:rPr lang="it-IT" dirty="0" smtClean="0">
                <a:solidFill>
                  <a:srgbClr val="C00000"/>
                </a:solidFill>
              </a:rPr>
              <a:t>. di equità o ‘politiche’ (come quello della società sulle </a:t>
            </a:r>
            <a:r>
              <a:rPr lang="it-IT" dirty="0" err="1" smtClean="0">
                <a:solidFill>
                  <a:srgbClr val="C00000"/>
                </a:solidFill>
              </a:rPr>
              <a:t>pref</a:t>
            </a:r>
            <a:r>
              <a:rPr lang="it-IT" dirty="0" smtClean="0">
                <a:solidFill>
                  <a:srgbClr val="C00000"/>
                </a:solidFill>
              </a:rPr>
              <a:t> </a:t>
            </a:r>
            <a:r>
              <a:rPr lang="it-IT" dirty="0" err="1" smtClean="0">
                <a:solidFill>
                  <a:srgbClr val="C00000"/>
                </a:solidFill>
              </a:rPr>
              <a:t>ind</a:t>
            </a:r>
            <a:r>
              <a:rPr lang="it-IT" dirty="0" smtClean="0">
                <a:solidFill>
                  <a:srgbClr val="C00000"/>
                </a:solidFill>
              </a:rPr>
              <a:t>) sono novità rispetto all’approccio </a:t>
            </a:r>
            <a:r>
              <a:rPr lang="it-IT" dirty="0" err="1" smtClean="0">
                <a:solidFill>
                  <a:srgbClr val="C00000"/>
                </a:solidFill>
              </a:rPr>
              <a:t>trad</a:t>
            </a:r>
            <a:r>
              <a:rPr lang="it-IT" dirty="0" smtClean="0">
                <a:solidFill>
                  <a:srgbClr val="C00000"/>
                </a:solidFill>
              </a:rPr>
              <a:t>. o dominante</a:t>
            </a:r>
            <a:endParaRPr lang="it-IT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3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</TotalTime>
  <Words>334</Words>
  <Application>Microsoft Office PowerPoint</Application>
  <PresentationFormat>Presentazione su schermo (4:3)</PresentationFormat>
  <Paragraphs>97</Paragraphs>
  <Slides>19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3" baseType="lpstr">
      <vt:lpstr>Arial</vt:lpstr>
      <vt:lpstr>Calibri</vt:lpstr>
      <vt:lpstr>Cambria Math</vt:lpstr>
      <vt:lpstr>Tema di Office</vt:lpstr>
      <vt:lpstr>Presentazione standard di PowerPoint</vt:lpstr>
      <vt:lpstr>1.Legislazione</vt:lpstr>
      <vt:lpstr>Presentazione standard di PowerPoint</vt:lpstr>
      <vt:lpstr>ma F è nn è Pareto efficiente (SMT&gt;SMS)  Tutti i punti tra G e C rappresentano miglioramenti per Angela e nn peggioramenti per Bart (win-win situation)  Quindi, per esempio, H (2; 7; 8) * preferenze quasi-lineari </vt:lpstr>
      <vt:lpstr>                        16    20      24</vt:lpstr>
      <vt:lpstr>2.CONTRATTAZIONE</vt:lpstr>
      <vt:lpstr>Fig. 9 Allocazioni PE con differenti distribuzioni dei guadagni  </vt:lpstr>
      <vt:lpstr>POINT: I TRADE-OFFS (conflitti) tra PARETO EFFICIENZA E EQUITA’ POSSONO ESSERE RISOLTI DALLA CONTRATTAZIONE (a seconda del punto di partenza→governo)</vt:lpstr>
      <vt:lpstr>QUINDI: ALLOCAZIONE  (RISULTATO DELL’INTERAZIONE) (CHI FA COSA, CHI PRENDE COSA)</vt:lpstr>
      <vt:lpstr>Presentazione standard di PowerPoint</vt:lpstr>
      <vt:lpstr>Presentazione standard di PowerPoint</vt:lpstr>
      <vt:lpstr>3. MISURE DELLA DISEGUAGLIANZA    INDICE DI GINI  CURVA DI LORENZ</vt:lpstr>
      <vt:lpstr>*** INDICE DI GINI: (VARIETA’ DEI SIST. CAP.)</vt:lpstr>
      <vt:lpstr>Presentazione standard di PowerPoint</vt:lpstr>
      <vt:lpstr>*ESEMPIO : sharecropping (mezzadria) in India (Operaton Barga)  quota agricoltori da ½ a ¾, ↑ durata contratti → ↑ prod. grazie a ↑ incentivi a sforzarsi nel lavoro e a investire nel terreno   Δ egalitario e efficiente ma nn PE (compensazioni possibili ma nn realizzabili → Kaldor-Hicks: PE ‘vincolata’)</vt:lpstr>
      <vt:lpstr>Presentazione standard di PowerPoint</vt:lpstr>
      <vt:lpstr>Presentazione standard di PowerPoint</vt:lpstr>
      <vt:lpstr>Presentazione standard di PowerPoint</vt:lpstr>
      <vt:lpstr>Conflitti sulla creazione e distribuzione dei guadagni → le considerazioni di efficienza nn sono sempre separate da quelle di equità  Astrid preferisce (4,3), Bettina (3,6)  Se decide Astrid si perde 2 (9-7) oppure Bettina potrebbe offrire 1 a Astrid per farla stare come in (4,3) e tenere 5 (che è meglio di 3)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lezioni</dc:title>
  <dc:creator>battistini</dc:creator>
  <cp:lastModifiedBy>battistini</cp:lastModifiedBy>
  <cp:revision>54</cp:revision>
  <dcterms:created xsi:type="dcterms:W3CDTF">2014-10-06T11:34:06Z</dcterms:created>
  <dcterms:modified xsi:type="dcterms:W3CDTF">2019-03-27T14:50:33Z</dcterms:modified>
</cp:coreProperties>
</file>