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60" r:id="rId2"/>
    <p:sldId id="261" r:id="rId3"/>
    <p:sldId id="263" r:id="rId4"/>
    <p:sldId id="265" r:id="rId5"/>
    <p:sldId id="266" r:id="rId6"/>
    <p:sldId id="267" r:id="rId7"/>
    <p:sldId id="278" r:id="rId8"/>
    <p:sldId id="279" r:id="rId9"/>
    <p:sldId id="268" r:id="rId10"/>
    <p:sldId id="282" r:id="rId11"/>
    <p:sldId id="283" r:id="rId12"/>
    <p:sldId id="284" r:id="rId13"/>
    <p:sldId id="286" r:id="rId14"/>
    <p:sldId id="287"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017"/>
    <a:srgbClr val="000000"/>
    <a:srgbClr val="787878"/>
    <a:srgbClr val="F0F0F0"/>
    <a:srgbClr val="9B3CC8"/>
    <a:srgbClr val="F8A800"/>
    <a:srgbClr val="FFFFFF"/>
    <a:srgbClr val="F1474C"/>
    <a:srgbClr val="0091D6"/>
    <a:srgbClr val="E640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33" autoAdjust="0"/>
    <p:restoredTop sz="97119" autoAdjust="0"/>
  </p:normalViewPr>
  <p:slideViewPr>
    <p:cSldViewPr snapToObjects="1">
      <p:cViewPr varScale="1">
        <p:scale>
          <a:sx n="87" d="100"/>
          <a:sy n="87" d="100"/>
        </p:scale>
        <p:origin x="869" y="67"/>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490904-F672-E041-8B2A-DCDAE59BEBCA}" type="datetimeFigureOut">
              <a:rPr lang="en-US" smtClean="0"/>
              <a:t>4/3/2018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718E3E-AE75-5043-B1EE-667C22D7557A}" type="slidenum">
              <a:rPr lang="en-US" smtClean="0"/>
              <a:t>‹N›</a:t>
            </a:fld>
            <a:endParaRPr lang="en-US"/>
          </a:p>
        </p:txBody>
      </p:sp>
    </p:spTree>
    <p:extLst>
      <p:ext uri="{BB962C8B-B14F-4D97-AF65-F5344CB8AC3E}">
        <p14:creationId xmlns:p14="http://schemas.microsoft.com/office/powerpoint/2010/main" val="283349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E481EA-BD10-A549-8ED1-EE391C69B827}" type="datetimeFigureOut">
              <a:rPr lang="en-US" smtClean="0"/>
              <a:t>4/3/2018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466354-D288-FE4D-A535-B14008BFCA19}" type="slidenum">
              <a:rPr lang="en-US" smtClean="0"/>
              <a:t>‹N›</a:t>
            </a:fld>
            <a:endParaRPr lang="en-US"/>
          </a:p>
        </p:txBody>
      </p:sp>
    </p:spTree>
    <p:extLst>
      <p:ext uri="{BB962C8B-B14F-4D97-AF65-F5344CB8AC3E}">
        <p14:creationId xmlns:p14="http://schemas.microsoft.com/office/powerpoint/2010/main" val="39747433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Vertical Text">
    <p:bg>
      <p:bgRef idx="1001">
        <a:schemeClr val="bg2"/>
      </p:bgRef>
    </p:bg>
    <p:spTree>
      <p:nvGrpSpPr>
        <p:cNvPr id="1" name=""/>
        <p:cNvGrpSpPr/>
        <p:nvPr/>
      </p:nvGrpSpPr>
      <p:grpSpPr>
        <a:xfrm>
          <a:off x="0" y="0"/>
          <a:ext cx="0" cy="0"/>
          <a:chOff x="0" y="0"/>
          <a:chExt cx="0" cy="0"/>
        </a:xfrm>
      </p:grpSpPr>
      <p:sp>
        <p:nvSpPr>
          <p:cNvPr id="2" name="Rectangle 1"/>
          <p:cNvSpPr/>
          <p:nvPr userDrawn="1"/>
        </p:nvSpPr>
        <p:spPr>
          <a:xfrm>
            <a:off x="0" y="2751271"/>
            <a:ext cx="9144000" cy="975806"/>
          </a:xfrm>
          <a:prstGeom prst="rect">
            <a:avLst/>
          </a:prstGeom>
          <a:solidFill>
            <a:srgbClr val="E64017"/>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E64017"/>
              </a:solidFill>
            </a:endParaRPr>
          </a:p>
        </p:txBody>
      </p:sp>
      <p:sp>
        <p:nvSpPr>
          <p:cNvPr id="4" name="Title 1"/>
          <p:cNvSpPr>
            <a:spLocks noGrp="1"/>
          </p:cNvSpPr>
          <p:nvPr>
            <p:ph type="title" hasCustomPrompt="1"/>
          </p:nvPr>
        </p:nvSpPr>
        <p:spPr>
          <a:xfrm>
            <a:off x="781733" y="3048412"/>
            <a:ext cx="7590098" cy="381524"/>
          </a:xfrm>
          <a:noFill/>
          <a:ln>
            <a:noFill/>
          </a:ln>
        </p:spPr>
        <p:txBody>
          <a:bodyPr>
            <a:noAutofit/>
          </a:bodyPr>
          <a:lstStyle>
            <a:lvl1pPr algn="ctr">
              <a:defRPr sz="2800">
                <a:ln>
                  <a:noFill/>
                </a:ln>
                <a:solidFill>
                  <a:srgbClr val="F0F0F0"/>
                </a:solidFill>
              </a:defRPr>
            </a:lvl1pPr>
          </a:lstStyle>
          <a:p>
            <a:r>
              <a:rPr lang="en-US" dirty="0" smtClean="0"/>
              <a:t>CLICK TO EDIT MASTER TITLE STYLE</a:t>
            </a:r>
            <a:endParaRPr lang="en-US" dirty="0"/>
          </a:p>
        </p:txBody>
      </p:sp>
      <p:pic>
        <p:nvPicPr>
          <p:cNvPr id="5" name="Picture 4" descr="Core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000" y="1391790"/>
            <a:ext cx="4062984" cy="1395984"/>
          </a:xfrm>
          <a:prstGeom prst="rect">
            <a:avLst/>
          </a:prstGeom>
        </p:spPr>
      </p:pic>
    </p:spTree>
    <p:extLst>
      <p:ext uri="{BB962C8B-B14F-4D97-AF65-F5344CB8AC3E}">
        <p14:creationId xmlns:p14="http://schemas.microsoft.com/office/powerpoint/2010/main" val="366561422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0" name="Table 9"/>
          <p:cNvGraphicFramePr>
            <a:graphicFrameLocks noGrp="1"/>
          </p:cNvGraphicFramePr>
          <p:nvPr userDrawn="1">
            <p:extLst>
              <p:ext uri="{D42A27DB-BD31-4B8C-83A1-F6EECF244321}">
                <p14:modId xmlns:p14="http://schemas.microsoft.com/office/powerpoint/2010/main" val="1148314490"/>
              </p:ext>
            </p:extLst>
          </p:nvPr>
        </p:nvGraphicFramePr>
        <p:xfrm>
          <a:off x="288309" y="841903"/>
          <a:ext cx="6264897" cy="4128250"/>
        </p:xfrm>
        <a:graphic>
          <a:graphicData uri="http://schemas.openxmlformats.org/drawingml/2006/table">
            <a:tbl>
              <a:tblPr firstRow="1" bandRow="1">
                <a:effectLst/>
                <a:tableStyleId>{74C1A8A3-306A-4EB7-A6B1-4F7E0EB9C5D6}</a:tableStyleId>
              </a:tblPr>
              <a:tblGrid>
                <a:gridCol w="2088299">
                  <a:extLst>
                    <a:ext uri="{9D8B030D-6E8A-4147-A177-3AD203B41FA5}">
                      <a16:colId xmlns:a16="http://schemas.microsoft.com/office/drawing/2014/main" val="20000"/>
                    </a:ext>
                  </a:extLst>
                </a:gridCol>
                <a:gridCol w="2088299">
                  <a:extLst>
                    <a:ext uri="{9D8B030D-6E8A-4147-A177-3AD203B41FA5}">
                      <a16:colId xmlns:a16="http://schemas.microsoft.com/office/drawing/2014/main" val="20001"/>
                    </a:ext>
                  </a:extLst>
                </a:gridCol>
                <a:gridCol w="2088299">
                  <a:extLst>
                    <a:ext uri="{9D8B030D-6E8A-4147-A177-3AD203B41FA5}">
                      <a16:colId xmlns:a16="http://schemas.microsoft.com/office/drawing/2014/main" val="20002"/>
                    </a:ext>
                  </a:extLst>
                </a:gridCol>
              </a:tblGrid>
              <a:tr h="294875">
                <a:tc>
                  <a:txBody>
                    <a:bodyPr/>
                    <a:lstStyle/>
                    <a:p>
                      <a:pPr marL="72000" algn="l">
                        <a:lnSpc>
                          <a:spcPct val="100000"/>
                        </a:lnSpc>
                        <a:spcBef>
                          <a:spcPts val="0"/>
                        </a:spcBef>
                        <a:spcAft>
                          <a:spcPts val="0"/>
                        </a:spcAft>
                      </a:pPr>
                      <a:r>
                        <a:rPr lang="en-US" sz="1100" b="0" normalizeH="0" dirty="0" smtClean="0">
                          <a:solidFill>
                            <a:srgbClr val="F0F0F0"/>
                          </a:solidFill>
                          <a:latin typeface="Source Sans Pro"/>
                          <a:cs typeface="Source Sans Pro"/>
                        </a:rPr>
                        <a:t>Column 1</a:t>
                      </a:r>
                      <a:endParaRPr lang="en-US" sz="1100" b="0" normalizeH="0" dirty="0">
                        <a:solidFill>
                          <a:srgbClr val="F0F0F0"/>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4017"/>
                    </a:solidFill>
                  </a:tcPr>
                </a:tc>
                <a:tc>
                  <a:txBody>
                    <a:bodyPr/>
                    <a:lstStyle/>
                    <a:p>
                      <a:pPr marL="72000" algn="l">
                        <a:lnSpc>
                          <a:spcPct val="100000"/>
                        </a:lnSpc>
                        <a:spcBef>
                          <a:spcPts val="0"/>
                        </a:spcBef>
                        <a:spcAft>
                          <a:spcPts val="0"/>
                        </a:spcAft>
                      </a:pPr>
                      <a:r>
                        <a:rPr lang="en-US" sz="1100" b="0" normalizeH="0" dirty="0" smtClean="0">
                          <a:solidFill>
                            <a:srgbClr val="F0F0F0"/>
                          </a:solidFill>
                          <a:latin typeface="Source Sans Pro"/>
                          <a:cs typeface="Source Sans Pro"/>
                        </a:rPr>
                        <a:t>Column 2</a:t>
                      </a:r>
                      <a:endParaRPr lang="en-US" sz="1100" b="0" normalizeH="0" dirty="0">
                        <a:solidFill>
                          <a:srgbClr val="F0F0F0"/>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4017"/>
                    </a:solidFill>
                  </a:tcPr>
                </a:tc>
                <a:tc>
                  <a:txBody>
                    <a:bodyPr/>
                    <a:lstStyle/>
                    <a:p>
                      <a:pPr marL="72000" algn="l">
                        <a:lnSpc>
                          <a:spcPct val="100000"/>
                        </a:lnSpc>
                        <a:spcBef>
                          <a:spcPts val="0"/>
                        </a:spcBef>
                        <a:spcAft>
                          <a:spcPts val="0"/>
                        </a:spcAft>
                      </a:pPr>
                      <a:r>
                        <a:rPr lang="en-US" sz="1100" b="0" normalizeH="0" dirty="0" smtClean="0">
                          <a:solidFill>
                            <a:srgbClr val="F0F0F0"/>
                          </a:solidFill>
                          <a:latin typeface="Source Sans Pro"/>
                          <a:cs typeface="Source Sans Pro"/>
                        </a:rPr>
                        <a:t>Column 3</a:t>
                      </a:r>
                      <a:endParaRPr lang="en-US" sz="1100" b="0" normalizeH="0" dirty="0">
                        <a:solidFill>
                          <a:srgbClr val="F0F0F0"/>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4017"/>
                    </a:solidFill>
                  </a:tcPr>
                </a:tc>
                <a:extLst>
                  <a:ext uri="{0D108BD9-81ED-4DB2-BD59-A6C34878D82A}">
                    <a16:rowId xmlns:a16="http://schemas.microsoft.com/office/drawing/2014/main" val="10000"/>
                  </a:ext>
                </a:extLst>
              </a:tr>
              <a:tr h="294875">
                <a:tc>
                  <a:txBody>
                    <a:bodyPr/>
                    <a:lstStyle/>
                    <a:p>
                      <a:pPr marL="72000" algn="l"/>
                      <a:r>
                        <a:rPr lang="en-US" sz="900" b="0" dirty="0" smtClean="0">
                          <a:solidFill>
                            <a:srgbClr val="787878"/>
                          </a:solidFill>
                          <a:latin typeface="Source Sans Pro"/>
                          <a:cs typeface="Source Sans Pro"/>
                        </a:rPr>
                        <a:t>First</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First</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First</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1"/>
                  </a:ext>
                </a:extLst>
              </a:tr>
              <a:tr h="294875">
                <a:tc>
                  <a:txBody>
                    <a:bodyPr/>
                    <a:lstStyle/>
                    <a:p>
                      <a:pPr marL="72000" algn="l"/>
                      <a:r>
                        <a:rPr lang="en-US" sz="900" b="0" dirty="0" smtClean="0">
                          <a:solidFill>
                            <a:srgbClr val="787878"/>
                          </a:solidFill>
                          <a:latin typeface="Source Sans Pro"/>
                          <a:cs typeface="Source Sans Pro"/>
                        </a:rPr>
                        <a:t>Second</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Second</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Second</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2"/>
                  </a:ext>
                </a:extLst>
              </a:tr>
              <a:tr h="294875">
                <a:tc>
                  <a:txBody>
                    <a:bodyPr/>
                    <a:lstStyle/>
                    <a:p>
                      <a:pPr marL="72000" algn="l"/>
                      <a:r>
                        <a:rPr lang="en-US" sz="900" b="0" dirty="0" smtClean="0">
                          <a:solidFill>
                            <a:srgbClr val="787878"/>
                          </a:solidFill>
                          <a:latin typeface="Source Sans Pro"/>
                          <a:cs typeface="Source Sans Pro"/>
                        </a:rPr>
                        <a:t>Third</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Third</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Third</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3"/>
                  </a:ext>
                </a:extLst>
              </a:tr>
              <a:tr h="294875">
                <a:tc>
                  <a:txBody>
                    <a:bodyPr/>
                    <a:lstStyle/>
                    <a:p>
                      <a:pPr marL="72000" algn="l"/>
                      <a:r>
                        <a:rPr lang="en-US" sz="900" b="0" dirty="0" smtClean="0">
                          <a:solidFill>
                            <a:srgbClr val="787878"/>
                          </a:solidFill>
                          <a:latin typeface="Source Sans Pro"/>
                          <a:cs typeface="Source Sans Pro"/>
                        </a:rPr>
                        <a:t>Fourth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Fourth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Fourth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4"/>
                  </a:ext>
                </a:extLst>
              </a:tr>
              <a:tr h="294875">
                <a:tc>
                  <a:txBody>
                    <a:bodyPr/>
                    <a:lstStyle/>
                    <a:p>
                      <a:pPr marL="72000" algn="l"/>
                      <a:r>
                        <a:rPr lang="en-US" sz="900" b="0" dirty="0" smtClean="0">
                          <a:solidFill>
                            <a:srgbClr val="787878"/>
                          </a:solidFill>
                          <a:latin typeface="Source Sans Pro"/>
                          <a:cs typeface="Source Sans Pro"/>
                        </a:rPr>
                        <a:t>Fifth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Fifth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Fifth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5"/>
                  </a:ext>
                </a:extLst>
              </a:tr>
              <a:tr h="294875">
                <a:tc>
                  <a:txBody>
                    <a:bodyPr/>
                    <a:lstStyle/>
                    <a:p>
                      <a:pPr marL="72000" algn="l"/>
                      <a:r>
                        <a:rPr lang="en-US" sz="900" b="0" dirty="0" smtClean="0">
                          <a:solidFill>
                            <a:srgbClr val="787878"/>
                          </a:solidFill>
                          <a:latin typeface="Source Sans Pro"/>
                          <a:cs typeface="Source Sans Pro"/>
                        </a:rPr>
                        <a:t>Sixth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Sixth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Sixth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6"/>
                  </a:ext>
                </a:extLst>
              </a:tr>
              <a:tr h="294875">
                <a:tc>
                  <a:txBody>
                    <a:bodyPr/>
                    <a:lstStyle/>
                    <a:p>
                      <a:pPr marL="72000" algn="l"/>
                      <a:r>
                        <a:rPr lang="en-US" sz="900" b="0" dirty="0" smtClean="0">
                          <a:solidFill>
                            <a:srgbClr val="787878"/>
                          </a:solidFill>
                          <a:latin typeface="Source Sans Pro"/>
                          <a:cs typeface="Source Sans Pro"/>
                        </a:rPr>
                        <a:t>Seventh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Seventh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Seventh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7"/>
                  </a:ext>
                </a:extLst>
              </a:tr>
              <a:tr h="294875">
                <a:tc>
                  <a:txBody>
                    <a:bodyPr/>
                    <a:lstStyle/>
                    <a:p>
                      <a:pPr marL="72000" algn="l"/>
                      <a:r>
                        <a:rPr lang="en-US" sz="900" b="0" dirty="0" smtClean="0">
                          <a:solidFill>
                            <a:srgbClr val="787878"/>
                          </a:solidFill>
                          <a:latin typeface="Source Sans Pro"/>
                          <a:cs typeface="Source Sans Pro"/>
                        </a:rPr>
                        <a:t>Eighth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Eighth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Eighth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8"/>
                  </a:ext>
                </a:extLst>
              </a:tr>
              <a:tr h="294875">
                <a:tc>
                  <a:txBody>
                    <a:bodyPr/>
                    <a:lstStyle/>
                    <a:p>
                      <a:pPr marL="72000" algn="l"/>
                      <a:r>
                        <a:rPr lang="en-US" sz="900" b="0" dirty="0" smtClean="0">
                          <a:solidFill>
                            <a:srgbClr val="787878"/>
                          </a:solidFill>
                          <a:latin typeface="Source Sans Pro"/>
                          <a:cs typeface="Source Sans Pro"/>
                        </a:rPr>
                        <a:t>Ninth </a:t>
                      </a:r>
                      <a:r>
                        <a:rPr lang="en-US" sz="900" b="0" baseline="0" dirty="0" smtClean="0">
                          <a:solidFill>
                            <a:srgbClr val="787878"/>
                          </a:solidFill>
                          <a:latin typeface="Source Sans Pro"/>
                          <a:cs typeface="Source Sans Pro"/>
                        </a:rPr>
                        <a:t>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Ninth </a:t>
                      </a:r>
                      <a:r>
                        <a:rPr lang="en-US" sz="900" b="0" baseline="0" dirty="0" smtClean="0">
                          <a:solidFill>
                            <a:srgbClr val="787878"/>
                          </a:solidFill>
                          <a:latin typeface="Source Sans Pro"/>
                          <a:cs typeface="Source Sans Pro"/>
                        </a:rPr>
                        <a:t>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Ninth </a:t>
                      </a:r>
                      <a:r>
                        <a:rPr lang="en-US" sz="900" b="0" baseline="0" dirty="0" smtClean="0">
                          <a:solidFill>
                            <a:srgbClr val="787878"/>
                          </a:solidFill>
                          <a:latin typeface="Source Sans Pro"/>
                          <a:cs typeface="Source Sans Pro"/>
                        </a:rPr>
                        <a:t>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9"/>
                  </a:ext>
                </a:extLst>
              </a:tr>
              <a:tr h="294875">
                <a:tc>
                  <a:txBody>
                    <a:bodyPr/>
                    <a:lstStyle/>
                    <a:p>
                      <a:pPr marL="72000" algn="l"/>
                      <a:r>
                        <a:rPr lang="en-US" sz="900" b="0" dirty="0" smtClean="0">
                          <a:solidFill>
                            <a:srgbClr val="787878"/>
                          </a:solidFill>
                          <a:latin typeface="Source Sans Pro"/>
                          <a:cs typeface="Source Sans Pro"/>
                        </a:rPr>
                        <a:t>Tenth </a:t>
                      </a:r>
                      <a:r>
                        <a:rPr lang="en-US" sz="900" b="0" baseline="0" dirty="0" smtClean="0">
                          <a:solidFill>
                            <a:srgbClr val="787878"/>
                          </a:solidFill>
                          <a:latin typeface="Source Sans Pro"/>
                          <a:cs typeface="Source Sans Pro"/>
                        </a:rPr>
                        <a:t>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Tenth </a:t>
                      </a:r>
                      <a:r>
                        <a:rPr lang="en-US" sz="900" b="0" baseline="0" dirty="0" smtClean="0">
                          <a:solidFill>
                            <a:srgbClr val="787878"/>
                          </a:solidFill>
                          <a:latin typeface="Source Sans Pro"/>
                          <a:cs typeface="Source Sans Pro"/>
                        </a:rPr>
                        <a:t>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Tenth </a:t>
                      </a:r>
                      <a:r>
                        <a:rPr lang="en-US" sz="900" b="0" baseline="0" dirty="0" smtClean="0">
                          <a:solidFill>
                            <a:srgbClr val="787878"/>
                          </a:solidFill>
                          <a:latin typeface="Source Sans Pro"/>
                          <a:cs typeface="Source Sans Pro"/>
                        </a:rPr>
                        <a:t>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10"/>
                  </a:ext>
                </a:extLst>
              </a:tr>
              <a:tr h="294875">
                <a:tc>
                  <a:txBody>
                    <a:bodyPr/>
                    <a:lstStyle/>
                    <a:p>
                      <a:pPr marL="72000" algn="l"/>
                      <a:r>
                        <a:rPr lang="en-US" sz="900" b="0" dirty="0" smtClean="0">
                          <a:solidFill>
                            <a:srgbClr val="787878"/>
                          </a:solidFill>
                          <a:latin typeface="Source Sans Pro"/>
                          <a:cs typeface="Source Sans Pro"/>
                        </a:rPr>
                        <a:t>Eleventh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Eleventh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Eleventh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11"/>
                  </a:ext>
                </a:extLst>
              </a:tr>
              <a:tr h="294875">
                <a:tc>
                  <a:txBody>
                    <a:bodyPr/>
                    <a:lstStyle/>
                    <a:p>
                      <a:pPr marL="72000" algn="l"/>
                      <a:r>
                        <a:rPr lang="en-US" sz="900" b="0" dirty="0" smtClean="0">
                          <a:solidFill>
                            <a:srgbClr val="787878"/>
                          </a:solidFill>
                          <a:latin typeface="Source Sans Pro"/>
                          <a:cs typeface="Source Sans Pro"/>
                        </a:rPr>
                        <a:t>Twelfth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Twelfth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Twelfth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12"/>
                  </a:ext>
                </a:extLst>
              </a:tr>
              <a:tr h="294875">
                <a:tc>
                  <a:txBody>
                    <a:bodyPr/>
                    <a:lstStyle/>
                    <a:p>
                      <a:pPr marL="72000" algn="l"/>
                      <a:r>
                        <a:rPr lang="en-US" sz="900" b="0" dirty="0" smtClean="0">
                          <a:solidFill>
                            <a:srgbClr val="787878"/>
                          </a:solidFill>
                          <a:latin typeface="Source Sans Pro"/>
                          <a:cs typeface="Source Sans Pro"/>
                        </a:rPr>
                        <a:t>Thirteenth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Thirteenth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tc>
                  <a:txBody>
                    <a:bodyPr/>
                    <a:lstStyle/>
                    <a:p>
                      <a:pPr marL="72000" algn="l"/>
                      <a:r>
                        <a:rPr lang="en-US" sz="900" b="0" dirty="0" smtClean="0">
                          <a:solidFill>
                            <a:srgbClr val="787878"/>
                          </a:solidFill>
                          <a:latin typeface="Source Sans Pro"/>
                          <a:cs typeface="Source Sans Pro"/>
                        </a:rPr>
                        <a:t>Thirteenth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13"/>
                  </a:ext>
                </a:extLst>
              </a:tr>
            </a:tbl>
          </a:graphicData>
        </a:graphic>
      </p:graphicFrame>
      <p:sp>
        <p:nvSpPr>
          <p:cNvPr id="14" name="Text Placeholder 3"/>
          <p:cNvSpPr>
            <a:spLocks noGrp="1"/>
          </p:cNvSpPr>
          <p:nvPr>
            <p:ph type="body" sz="half" idx="2" hasCustomPrompt="1"/>
          </p:nvPr>
        </p:nvSpPr>
        <p:spPr>
          <a:xfrm>
            <a:off x="6837849" y="856284"/>
            <a:ext cx="2026120" cy="409998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p:txBody>
      </p:sp>
      <p:sp>
        <p:nvSpPr>
          <p:cNvPr id="8" name="Rectangle 7"/>
          <p:cNvSpPr/>
          <p:nvPr userDrawn="1"/>
        </p:nvSpPr>
        <p:spPr>
          <a:xfrm>
            <a:off x="6553200" y="1135"/>
            <a:ext cx="2590800" cy="666488"/>
          </a:xfrm>
          <a:prstGeom prst="rect">
            <a:avLst/>
          </a:prstGeom>
          <a:solidFill>
            <a:srgbClr val="F0F0F0"/>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787878"/>
              </a:solidFill>
            </a:endParaRPr>
          </a:p>
        </p:txBody>
      </p:sp>
      <p:sp>
        <p:nvSpPr>
          <p:cNvPr id="9" name="Rectangle 8"/>
          <p:cNvSpPr/>
          <p:nvPr userDrawn="1"/>
        </p:nvSpPr>
        <p:spPr>
          <a:xfrm>
            <a:off x="0" y="1135"/>
            <a:ext cx="7220676" cy="666488"/>
          </a:xfrm>
          <a:prstGeom prst="rect">
            <a:avLst/>
          </a:prstGeom>
          <a:solidFill>
            <a:srgbClr val="E64017"/>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E64017"/>
              </a:solidFill>
            </a:endParaRPr>
          </a:p>
        </p:txBody>
      </p:sp>
      <p:sp>
        <p:nvSpPr>
          <p:cNvPr id="11" name="Title 1"/>
          <p:cNvSpPr>
            <a:spLocks noGrp="1"/>
          </p:cNvSpPr>
          <p:nvPr>
            <p:ph type="title" hasCustomPrompt="1"/>
          </p:nvPr>
        </p:nvSpPr>
        <p:spPr>
          <a:xfrm>
            <a:off x="287871" y="204085"/>
            <a:ext cx="5985933" cy="260586"/>
          </a:xfrm>
          <a:noFill/>
          <a:ln>
            <a:noFill/>
          </a:ln>
        </p:spPr>
        <p:txBody>
          <a:bodyPr>
            <a:noAutofit/>
          </a:bodyPr>
          <a:lstStyle>
            <a:lvl1pPr algn="l">
              <a:defRPr sz="2000">
                <a:ln>
                  <a:noFill/>
                </a:ln>
                <a:solidFill>
                  <a:schemeClr val="bg1"/>
                </a:solidFill>
              </a:defRPr>
            </a:lvl1pPr>
          </a:lstStyle>
          <a:p>
            <a:r>
              <a:rPr lang="en-US" dirty="0" smtClean="0"/>
              <a:t>CLICK TO EDIT MASTER TITLE STYLE</a:t>
            </a:r>
            <a:endParaRPr lang="en-US" dirty="0"/>
          </a:p>
        </p:txBody>
      </p:sp>
      <p:pic>
        <p:nvPicPr>
          <p:cNvPr id="12" name="Picture 11" descr="Core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0676" y="6796"/>
            <a:ext cx="1923324" cy="660827"/>
          </a:xfrm>
          <a:prstGeom prst="rect">
            <a:avLst/>
          </a:prstGeom>
        </p:spPr>
      </p:pic>
    </p:spTree>
    <p:extLst>
      <p:ext uri="{BB962C8B-B14F-4D97-AF65-F5344CB8AC3E}">
        <p14:creationId xmlns:p14="http://schemas.microsoft.com/office/powerpoint/2010/main" val="41925116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2" name="Table 1"/>
          <p:cNvGraphicFramePr>
            <a:graphicFrameLocks noGrp="1"/>
          </p:cNvGraphicFramePr>
          <p:nvPr userDrawn="1">
            <p:extLst>
              <p:ext uri="{D42A27DB-BD31-4B8C-83A1-F6EECF244321}">
                <p14:modId xmlns:p14="http://schemas.microsoft.com/office/powerpoint/2010/main" val="159557707"/>
              </p:ext>
            </p:extLst>
          </p:nvPr>
        </p:nvGraphicFramePr>
        <p:xfrm>
          <a:off x="6837848" y="841903"/>
          <a:ext cx="2026444" cy="4128250"/>
        </p:xfrm>
        <a:graphic>
          <a:graphicData uri="http://schemas.openxmlformats.org/drawingml/2006/table">
            <a:tbl>
              <a:tblPr firstRow="1" bandRow="1">
                <a:effectLst/>
                <a:tableStyleId>{74C1A8A3-306A-4EB7-A6B1-4F7E0EB9C5D6}</a:tableStyleId>
              </a:tblPr>
              <a:tblGrid>
                <a:gridCol w="2026444">
                  <a:extLst>
                    <a:ext uri="{9D8B030D-6E8A-4147-A177-3AD203B41FA5}">
                      <a16:colId xmlns:a16="http://schemas.microsoft.com/office/drawing/2014/main" val="20000"/>
                    </a:ext>
                  </a:extLst>
                </a:gridCol>
              </a:tblGrid>
              <a:tr h="294875">
                <a:tc>
                  <a:txBody>
                    <a:bodyPr/>
                    <a:lstStyle/>
                    <a:p>
                      <a:pPr marL="72000" algn="l">
                        <a:lnSpc>
                          <a:spcPct val="100000"/>
                        </a:lnSpc>
                        <a:spcBef>
                          <a:spcPts val="0"/>
                        </a:spcBef>
                        <a:spcAft>
                          <a:spcPts val="0"/>
                        </a:spcAft>
                      </a:pPr>
                      <a:r>
                        <a:rPr lang="en-US" sz="1100" b="0" normalizeH="0" dirty="0" smtClean="0">
                          <a:solidFill>
                            <a:srgbClr val="F0F0F0"/>
                          </a:solidFill>
                          <a:latin typeface="Source Sans Pro"/>
                          <a:cs typeface="Source Sans Pro"/>
                        </a:rPr>
                        <a:t>Column 1</a:t>
                      </a:r>
                      <a:endParaRPr lang="en-US" sz="1100" b="0" normalizeH="0" dirty="0">
                        <a:solidFill>
                          <a:srgbClr val="F0F0F0"/>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64017"/>
                    </a:solidFill>
                  </a:tcPr>
                </a:tc>
                <a:extLst>
                  <a:ext uri="{0D108BD9-81ED-4DB2-BD59-A6C34878D82A}">
                    <a16:rowId xmlns:a16="http://schemas.microsoft.com/office/drawing/2014/main" val="10000"/>
                  </a:ext>
                </a:extLst>
              </a:tr>
              <a:tr h="294875">
                <a:tc>
                  <a:txBody>
                    <a:bodyPr/>
                    <a:lstStyle/>
                    <a:p>
                      <a:pPr marL="72000" algn="l"/>
                      <a:r>
                        <a:rPr lang="en-US" sz="900" b="0" dirty="0" smtClean="0">
                          <a:solidFill>
                            <a:srgbClr val="787878"/>
                          </a:solidFill>
                          <a:latin typeface="Source Sans Pro"/>
                          <a:cs typeface="Source Sans Pro"/>
                        </a:rPr>
                        <a:t>First</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1"/>
                  </a:ext>
                </a:extLst>
              </a:tr>
              <a:tr h="294875">
                <a:tc>
                  <a:txBody>
                    <a:bodyPr/>
                    <a:lstStyle/>
                    <a:p>
                      <a:pPr marL="72000" algn="l"/>
                      <a:r>
                        <a:rPr lang="en-US" sz="900" b="0" dirty="0" smtClean="0">
                          <a:solidFill>
                            <a:srgbClr val="787878"/>
                          </a:solidFill>
                          <a:latin typeface="Source Sans Pro"/>
                          <a:cs typeface="Source Sans Pro"/>
                        </a:rPr>
                        <a:t>Second</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2"/>
                  </a:ext>
                </a:extLst>
              </a:tr>
              <a:tr h="294875">
                <a:tc>
                  <a:txBody>
                    <a:bodyPr/>
                    <a:lstStyle/>
                    <a:p>
                      <a:pPr marL="72000" algn="l"/>
                      <a:r>
                        <a:rPr lang="en-US" sz="900" b="0" dirty="0" smtClean="0">
                          <a:solidFill>
                            <a:srgbClr val="787878"/>
                          </a:solidFill>
                          <a:latin typeface="Source Sans Pro"/>
                          <a:cs typeface="Source Sans Pro"/>
                        </a:rPr>
                        <a:t>Third</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3"/>
                  </a:ext>
                </a:extLst>
              </a:tr>
              <a:tr h="294875">
                <a:tc>
                  <a:txBody>
                    <a:bodyPr/>
                    <a:lstStyle/>
                    <a:p>
                      <a:pPr marL="72000" algn="l"/>
                      <a:r>
                        <a:rPr lang="en-US" sz="900" b="0" dirty="0" smtClean="0">
                          <a:solidFill>
                            <a:srgbClr val="787878"/>
                          </a:solidFill>
                          <a:latin typeface="Source Sans Pro"/>
                          <a:cs typeface="Source Sans Pro"/>
                        </a:rPr>
                        <a:t>Fourth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4"/>
                  </a:ext>
                </a:extLst>
              </a:tr>
              <a:tr h="294875">
                <a:tc>
                  <a:txBody>
                    <a:bodyPr/>
                    <a:lstStyle/>
                    <a:p>
                      <a:pPr marL="72000" algn="l"/>
                      <a:r>
                        <a:rPr lang="en-US" sz="900" b="0" dirty="0" smtClean="0">
                          <a:solidFill>
                            <a:srgbClr val="787878"/>
                          </a:solidFill>
                          <a:latin typeface="Source Sans Pro"/>
                          <a:cs typeface="Source Sans Pro"/>
                        </a:rPr>
                        <a:t>Fifth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5"/>
                  </a:ext>
                </a:extLst>
              </a:tr>
              <a:tr h="294875">
                <a:tc>
                  <a:txBody>
                    <a:bodyPr/>
                    <a:lstStyle/>
                    <a:p>
                      <a:pPr marL="72000" algn="l"/>
                      <a:r>
                        <a:rPr lang="en-US" sz="900" b="0" dirty="0" smtClean="0">
                          <a:solidFill>
                            <a:srgbClr val="787878"/>
                          </a:solidFill>
                          <a:latin typeface="Source Sans Pro"/>
                          <a:cs typeface="Source Sans Pro"/>
                        </a:rPr>
                        <a:t>Sixth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6"/>
                  </a:ext>
                </a:extLst>
              </a:tr>
              <a:tr h="294875">
                <a:tc>
                  <a:txBody>
                    <a:bodyPr/>
                    <a:lstStyle/>
                    <a:p>
                      <a:pPr marL="72000" algn="l"/>
                      <a:r>
                        <a:rPr lang="en-US" sz="900" b="0" dirty="0" smtClean="0">
                          <a:solidFill>
                            <a:srgbClr val="787878"/>
                          </a:solidFill>
                          <a:latin typeface="Source Sans Pro"/>
                          <a:cs typeface="Source Sans Pro"/>
                        </a:rPr>
                        <a:t>Seventh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7"/>
                  </a:ext>
                </a:extLst>
              </a:tr>
              <a:tr h="294875">
                <a:tc>
                  <a:txBody>
                    <a:bodyPr/>
                    <a:lstStyle/>
                    <a:p>
                      <a:pPr marL="72000" algn="l"/>
                      <a:r>
                        <a:rPr lang="en-US" sz="900" b="0" dirty="0" smtClean="0">
                          <a:solidFill>
                            <a:srgbClr val="787878"/>
                          </a:solidFill>
                          <a:latin typeface="Source Sans Pro"/>
                          <a:cs typeface="Source Sans Pro"/>
                        </a:rPr>
                        <a:t>Eighth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8"/>
                  </a:ext>
                </a:extLst>
              </a:tr>
              <a:tr h="294875">
                <a:tc>
                  <a:txBody>
                    <a:bodyPr/>
                    <a:lstStyle/>
                    <a:p>
                      <a:pPr marL="72000" algn="l"/>
                      <a:r>
                        <a:rPr lang="en-US" sz="900" b="0" dirty="0" smtClean="0">
                          <a:solidFill>
                            <a:srgbClr val="787878"/>
                          </a:solidFill>
                          <a:latin typeface="Source Sans Pro"/>
                          <a:cs typeface="Source Sans Pro"/>
                        </a:rPr>
                        <a:t>Ninth </a:t>
                      </a:r>
                      <a:r>
                        <a:rPr lang="en-US" sz="900" b="0" baseline="0" dirty="0" smtClean="0">
                          <a:solidFill>
                            <a:srgbClr val="787878"/>
                          </a:solidFill>
                          <a:latin typeface="Source Sans Pro"/>
                          <a:cs typeface="Source Sans Pro"/>
                        </a:rPr>
                        <a:t>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9"/>
                  </a:ext>
                </a:extLst>
              </a:tr>
              <a:tr h="294875">
                <a:tc>
                  <a:txBody>
                    <a:bodyPr/>
                    <a:lstStyle/>
                    <a:p>
                      <a:pPr marL="72000" algn="l"/>
                      <a:r>
                        <a:rPr lang="en-US" sz="900" b="0" dirty="0" smtClean="0">
                          <a:solidFill>
                            <a:srgbClr val="787878"/>
                          </a:solidFill>
                          <a:latin typeface="Source Sans Pro"/>
                          <a:cs typeface="Source Sans Pro"/>
                        </a:rPr>
                        <a:t>Tenth </a:t>
                      </a:r>
                      <a:r>
                        <a:rPr lang="en-US" sz="900" b="0" baseline="0" dirty="0" smtClean="0">
                          <a:solidFill>
                            <a:srgbClr val="787878"/>
                          </a:solidFill>
                          <a:latin typeface="Source Sans Pro"/>
                          <a:cs typeface="Source Sans Pro"/>
                        </a:rPr>
                        <a:t>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10"/>
                  </a:ext>
                </a:extLst>
              </a:tr>
              <a:tr h="294875">
                <a:tc>
                  <a:txBody>
                    <a:bodyPr/>
                    <a:lstStyle/>
                    <a:p>
                      <a:pPr marL="72000" algn="l"/>
                      <a:r>
                        <a:rPr lang="en-US" sz="900" b="0" dirty="0" smtClean="0">
                          <a:solidFill>
                            <a:srgbClr val="787878"/>
                          </a:solidFill>
                          <a:latin typeface="Source Sans Pro"/>
                          <a:cs typeface="Source Sans Pro"/>
                        </a:rPr>
                        <a:t>Eleventh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11"/>
                  </a:ext>
                </a:extLst>
              </a:tr>
              <a:tr h="294875">
                <a:tc>
                  <a:txBody>
                    <a:bodyPr/>
                    <a:lstStyle/>
                    <a:p>
                      <a:pPr marL="72000" algn="l"/>
                      <a:r>
                        <a:rPr lang="en-US" sz="900" b="0" dirty="0" smtClean="0">
                          <a:solidFill>
                            <a:srgbClr val="787878"/>
                          </a:solidFill>
                          <a:latin typeface="Source Sans Pro"/>
                          <a:cs typeface="Source Sans Pro"/>
                        </a:rPr>
                        <a:t>Twelfth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12"/>
                  </a:ext>
                </a:extLst>
              </a:tr>
              <a:tr h="294875">
                <a:tc>
                  <a:txBody>
                    <a:bodyPr/>
                    <a:lstStyle/>
                    <a:p>
                      <a:pPr marL="72000" algn="l"/>
                      <a:r>
                        <a:rPr lang="en-US" sz="900" b="0" dirty="0" smtClean="0">
                          <a:solidFill>
                            <a:srgbClr val="787878"/>
                          </a:solidFill>
                          <a:latin typeface="Source Sans Pro"/>
                          <a:cs typeface="Source Sans Pro"/>
                        </a:rPr>
                        <a:t>Thirteenth</a:t>
                      </a:r>
                      <a:r>
                        <a:rPr lang="en-US" sz="900" b="0" baseline="0" dirty="0" smtClean="0">
                          <a:solidFill>
                            <a:srgbClr val="787878"/>
                          </a:solidFill>
                          <a:latin typeface="Source Sans Pro"/>
                          <a:cs typeface="Source Sans Pro"/>
                        </a:rPr>
                        <a:t> row</a:t>
                      </a:r>
                      <a:endParaRPr lang="en-US" sz="900" b="0" dirty="0">
                        <a:solidFill>
                          <a:srgbClr val="787878"/>
                        </a:solidFill>
                        <a:latin typeface="Source Sans Pro"/>
                        <a:cs typeface="Source Sans Pro"/>
                      </a:endParaRPr>
                    </a:p>
                  </a:txBody>
                  <a:tcPr marT="34290" marB="3429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13"/>
                  </a:ext>
                </a:extLst>
              </a:tr>
            </a:tbl>
          </a:graphicData>
        </a:graphic>
      </p:graphicFrame>
      <p:sp>
        <p:nvSpPr>
          <p:cNvPr id="7" name="Text Placeholder 3"/>
          <p:cNvSpPr>
            <a:spLocks noGrp="1"/>
          </p:cNvSpPr>
          <p:nvPr>
            <p:ph type="body" sz="half" idx="2" hasCustomPrompt="1"/>
          </p:nvPr>
        </p:nvSpPr>
        <p:spPr>
          <a:xfrm>
            <a:off x="287867" y="856286"/>
            <a:ext cx="6265334" cy="4113875"/>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p>
        </p:txBody>
      </p:sp>
      <p:sp>
        <p:nvSpPr>
          <p:cNvPr id="10" name="Rectangle 9"/>
          <p:cNvSpPr/>
          <p:nvPr userDrawn="1"/>
        </p:nvSpPr>
        <p:spPr>
          <a:xfrm>
            <a:off x="6553200" y="1135"/>
            <a:ext cx="2590800" cy="666488"/>
          </a:xfrm>
          <a:prstGeom prst="rect">
            <a:avLst/>
          </a:prstGeom>
          <a:solidFill>
            <a:srgbClr val="F0F0F0"/>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787878"/>
              </a:solidFill>
            </a:endParaRPr>
          </a:p>
        </p:txBody>
      </p:sp>
      <p:sp>
        <p:nvSpPr>
          <p:cNvPr id="11" name="Rectangle 10"/>
          <p:cNvSpPr/>
          <p:nvPr userDrawn="1"/>
        </p:nvSpPr>
        <p:spPr>
          <a:xfrm>
            <a:off x="0" y="1135"/>
            <a:ext cx="7220676" cy="666488"/>
          </a:xfrm>
          <a:prstGeom prst="rect">
            <a:avLst/>
          </a:prstGeom>
          <a:solidFill>
            <a:srgbClr val="E64017"/>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E64017"/>
              </a:solidFill>
            </a:endParaRPr>
          </a:p>
        </p:txBody>
      </p:sp>
      <p:sp>
        <p:nvSpPr>
          <p:cNvPr id="12" name="Title 1"/>
          <p:cNvSpPr>
            <a:spLocks noGrp="1"/>
          </p:cNvSpPr>
          <p:nvPr>
            <p:ph type="title" hasCustomPrompt="1"/>
          </p:nvPr>
        </p:nvSpPr>
        <p:spPr>
          <a:xfrm>
            <a:off x="287871" y="204085"/>
            <a:ext cx="5985933" cy="260586"/>
          </a:xfrm>
          <a:noFill/>
          <a:ln>
            <a:noFill/>
          </a:ln>
        </p:spPr>
        <p:txBody>
          <a:bodyPr>
            <a:noAutofit/>
          </a:bodyPr>
          <a:lstStyle>
            <a:lvl1pPr algn="l">
              <a:defRPr sz="2000">
                <a:ln>
                  <a:noFill/>
                </a:ln>
                <a:solidFill>
                  <a:schemeClr val="bg1"/>
                </a:solidFill>
              </a:defRPr>
            </a:lvl1pPr>
          </a:lstStyle>
          <a:p>
            <a:r>
              <a:rPr lang="en-US" dirty="0" smtClean="0"/>
              <a:t>CLICK TO EDIT MASTER TITLE STYLE</a:t>
            </a:r>
            <a:endParaRPr lang="en-US" dirty="0"/>
          </a:p>
        </p:txBody>
      </p:sp>
      <p:pic>
        <p:nvPicPr>
          <p:cNvPr id="13" name="Picture 12" descr="Core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0676" y="6796"/>
            <a:ext cx="1923324" cy="660827"/>
          </a:xfrm>
          <a:prstGeom prst="rect">
            <a:avLst/>
          </a:prstGeom>
        </p:spPr>
      </p:pic>
    </p:spTree>
    <p:extLst>
      <p:ext uri="{BB962C8B-B14F-4D97-AF65-F5344CB8AC3E}">
        <p14:creationId xmlns:p14="http://schemas.microsoft.com/office/powerpoint/2010/main" val="69418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bg>
      <p:bgRef idx="1001">
        <a:schemeClr val="bg2"/>
      </p:bgRef>
    </p:bg>
    <p:spTree>
      <p:nvGrpSpPr>
        <p:cNvPr id="1" name=""/>
        <p:cNvGrpSpPr/>
        <p:nvPr/>
      </p:nvGrpSpPr>
      <p:grpSpPr>
        <a:xfrm>
          <a:off x="0" y="0"/>
          <a:ext cx="0" cy="0"/>
          <a:chOff x="0" y="0"/>
          <a:chExt cx="0" cy="0"/>
        </a:xfrm>
      </p:grpSpPr>
      <p:sp>
        <p:nvSpPr>
          <p:cNvPr id="2" name="Rectangle 1"/>
          <p:cNvSpPr/>
          <p:nvPr userDrawn="1"/>
        </p:nvSpPr>
        <p:spPr>
          <a:xfrm>
            <a:off x="5" y="667624"/>
            <a:ext cx="9144000" cy="678427"/>
          </a:xfrm>
          <a:prstGeom prst="rect">
            <a:avLst/>
          </a:prstGeom>
          <a:solidFill>
            <a:srgbClr val="E64017"/>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E64017"/>
              </a:solidFill>
            </a:endParaRPr>
          </a:p>
        </p:txBody>
      </p:sp>
      <p:sp>
        <p:nvSpPr>
          <p:cNvPr id="4" name="Title 1"/>
          <p:cNvSpPr>
            <a:spLocks noGrp="1"/>
          </p:cNvSpPr>
          <p:nvPr>
            <p:ph type="title" hasCustomPrompt="1"/>
          </p:nvPr>
        </p:nvSpPr>
        <p:spPr>
          <a:xfrm>
            <a:off x="287870" y="782269"/>
            <a:ext cx="8181727" cy="381524"/>
          </a:xfrm>
          <a:noFill/>
          <a:ln>
            <a:noFill/>
          </a:ln>
        </p:spPr>
        <p:txBody>
          <a:bodyPr>
            <a:noAutofit/>
          </a:bodyPr>
          <a:lstStyle>
            <a:lvl1pPr algn="l">
              <a:defRPr sz="2000" baseline="0">
                <a:ln>
                  <a:noFill/>
                </a:ln>
                <a:solidFill>
                  <a:schemeClr val="bg1"/>
                </a:solidFill>
              </a:defRPr>
            </a:lvl1pPr>
          </a:lstStyle>
          <a:p>
            <a:r>
              <a:rPr lang="en-US" dirty="0" smtClean="0"/>
              <a:t>SECTION TITLE</a:t>
            </a:r>
            <a:endParaRPr lang="en-US" dirty="0"/>
          </a:p>
        </p:txBody>
      </p:sp>
      <p:sp>
        <p:nvSpPr>
          <p:cNvPr id="5" name="Rectangle 4"/>
          <p:cNvSpPr/>
          <p:nvPr userDrawn="1"/>
        </p:nvSpPr>
        <p:spPr>
          <a:xfrm>
            <a:off x="6553200" y="1135"/>
            <a:ext cx="2590800" cy="666488"/>
          </a:xfrm>
          <a:prstGeom prst="rect">
            <a:avLst/>
          </a:prstGeom>
          <a:solidFill>
            <a:srgbClr val="F0F0F0"/>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787878"/>
              </a:solidFill>
            </a:endParaRPr>
          </a:p>
        </p:txBody>
      </p:sp>
      <p:sp>
        <p:nvSpPr>
          <p:cNvPr id="11" name="Picture Placeholder 2"/>
          <p:cNvSpPr>
            <a:spLocks noGrp="1"/>
          </p:cNvSpPr>
          <p:nvPr>
            <p:ph type="pic" idx="1"/>
          </p:nvPr>
        </p:nvSpPr>
        <p:spPr>
          <a:xfrm>
            <a:off x="6" y="1346050"/>
            <a:ext cx="9143999" cy="3797451"/>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7" name="Picture 6" descr="Core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0676" y="6796"/>
            <a:ext cx="1923324" cy="660827"/>
          </a:xfrm>
          <a:prstGeom prst="rect">
            <a:avLst/>
          </a:prstGeom>
        </p:spPr>
      </p:pic>
    </p:spTree>
    <p:extLst>
      <p:ext uri="{BB962C8B-B14F-4D97-AF65-F5344CB8AC3E}">
        <p14:creationId xmlns:p14="http://schemas.microsoft.com/office/powerpoint/2010/main" val="16140666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p:cNvSpPr/>
          <p:nvPr userDrawn="1"/>
        </p:nvSpPr>
        <p:spPr>
          <a:xfrm>
            <a:off x="6553200" y="1135"/>
            <a:ext cx="2590800" cy="666488"/>
          </a:xfrm>
          <a:prstGeom prst="rect">
            <a:avLst/>
          </a:prstGeom>
          <a:solidFill>
            <a:srgbClr val="F0F0F0"/>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787878"/>
              </a:solidFill>
            </a:endParaRPr>
          </a:p>
        </p:txBody>
      </p:sp>
      <p:sp>
        <p:nvSpPr>
          <p:cNvPr id="4" name="Rectangle 3"/>
          <p:cNvSpPr/>
          <p:nvPr userDrawn="1"/>
        </p:nvSpPr>
        <p:spPr>
          <a:xfrm>
            <a:off x="0" y="1135"/>
            <a:ext cx="7220676" cy="666488"/>
          </a:xfrm>
          <a:prstGeom prst="rect">
            <a:avLst/>
          </a:prstGeom>
          <a:solidFill>
            <a:srgbClr val="E64017"/>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E64017"/>
              </a:solidFill>
            </a:endParaRPr>
          </a:p>
        </p:txBody>
      </p:sp>
      <p:sp>
        <p:nvSpPr>
          <p:cNvPr id="7" name="Title 1"/>
          <p:cNvSpPr>
            <a:spLocks noGrp="1"/>
          </p:cNvSpPr>
          <p:nvPr>
            <p:ph type="title" hasCustomPrompt="1"/>
          </p:nvPr>
        </p:nvSpPr>
        <p:spPr>
          <a:xfrm>
            <a:off x="287871" y="204085"/>
            <a:ext cx="5985933" cy="260586"/>
          </a:xfrm>
          <a:noFill/>
          <a:ln>
            <a:noFill/>
          </a:ln>
        </p:spPr>
        <p:txBody>
          <a:bodyPr>
            <a:noAutofit/>
          </a:bodyPr>
          <a:lstStyle>
            <a:lvl1pPr algn="l">
              <a:defRPr sz="2000">
                <a:ln>
                  <a:noFill/>
                </a:ln>
                <a:solidFill>
                  <a:schemeClr val="bg1"/>
                </a:solidFill>
              </a:defRPr>
            </a:lvl1pPr>
          </a:lstStyle>
          <a:p>
            <a:r>
              <a:rPr lang="en-US" dirty="0" smtClean="0"/>
              <a:t>CLICK TO EDIT MASTER TITLE STYLE</a:t>
            </a:r>
            <a:endParaRPr lang="en-US" dirty="0"/>
          </a:p>
        </p:txBody>
      </p:sp>
      <p:pic>
        <p:nvPicPr>
          <p:cNvPr id="6" name="Picture 5" descr="Core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0676" y="6796"/>
            <a:ext cx="1923324" cy="660827"/>
          </a:xfrm>
          <a:prstGeom prst="rect">
            <a:avLst/>
          </a:prstGeom>
        </p:spPr>
      </p:pic>
    </p:spTree>
    <p:extLst>
      <p:ext uri="{BB962C8B-B14F-4D97-AF65-F5344CB8AC3E}">
        <p14:creationId xmlns:p14="http://schemas.microsoft.com/office/powerpoint/2010/main" val="379865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p:cNvSpPr/>
          <p:nvPr userDrawn="1"/>
        </p:nvSpPr>
        <p:spPr>
          <a:xfrm>
            <a:off x="280630" y="4477918"/>
            <a:ext cx="8626858" cy="478352"/>
          </a:xfrm>
          <a:prstGeom prst="rect">
            <a:avLst/>
          </a:prstGeom>
          <a:solidFill>
            <a:srgbClr val="F0F0F0"/>
          </a:solidFill>
          <a:ln w="28575" cmpd="sng">
            <a:solidFill>
              <a:srgbClr val="F0F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787878"/>
              </a:solidFill>
            </a:endParaRPr>
          </a:p>
        </p:txBody>
      </p:sp>
      <p:sp>
        <p:nvSpPr>
          <p:cNvPr id="17" name="Picture Placeholder 2"/>
          <p:cNvSpPr>
            <a:spLocks noGrp="1"/>
          </p:cNvSpPr>
          <p:nvPr>
            <p:ph type="pic" idx="1"/>
          </p:nvPr>
        </p:nvSpPr>
        <p:spPr>
          <a:xfrm>
            <a:off x="287870" y="854861"/>
            <a:ext cx="8619623" cy="362305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Content Placeholder 12"/>
          <p:cNvSpPr>
            <a:spLocks noGrp="1"/>
          </p:cNvSpPr>
          <p:nvPr>
            <p:ph sz="quarter" idx="10" hasCustomPrompt="1"/>
          </p:nvPr>
        </p:nvSpPr>
        <p:spPr>
          <a:xfrm>
            <a:off x="288308" y="4584474"/>
            <a:ext cx="8463671" cy="265241"/>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dirty="0" smtClean="0"/>
              <a:t>Title</a:t>
            </a:r>
          </a:p>
        </p:txBody>
      </p:sp>
      <p:sp>
        <p:nvSpPr>
          <p:cNvPr id="11" name="Rectangle 10"/>
          <p:cNvSpPr/>
          <p:nvPr userDrawn="1"/>
        </p:nvSpPr>
        <p:spPr>
          <a:xfrm>
            <a:off x="6553200" y="1135"/>
            <a:ext cx="2590800" cy="666488"/>
          </a:xfrm>
          <a:prstGeom prst="rect">
            <a:avLst/>
          </a:prstGeom>
          <a:solidFill>
            <a:srgbClr val="F0F0F0"/>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787878"/>
              </a:solidFill>
            </a:endParaRPr>
          </a:p>
        </p:txBody>
      </p:sp>
      <p:sp>
        <p:nvSpPr>
          <p:cNvPr id="12" name="Rectangle 11"/>
          <p:cNvSpPr/>
          <p:nvPr userDrawn="1"/>
        </p:nvSpPr>
        <p:spPr>
          <a:xfrm>
            <a:off x="0" y="1135"/>
            <a:ext cx="7220676" cy="666488"/>
          </a:xfrm>
          <a:prstGeom prst="rect">
            <a:avLst/>
          </a:prstGeom>
          <a:solidFill>
            <a:srgbClr val="E64017"/>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E64017"/>
              </a:solidFill>
            </a:endParaRPr>
          </a:p>
        </p:txBody>
      </p:sp>
      <p:sp>
        <p:nvSpPr>
          <p:cNvPr id="15" name="Title 1"/>
          <p:cNvSpPr>
            <a:spLocks noGrp="1"/>
          </p:cNvSpPr>
          <p:nvPr>
            <p:ph type="title" hasCustomPrompt="1"/>
          </p:nvPr>
        </p:nvSpPr>
        <p:spPr>
          <a:xfrm>
            <a:off x="287871" y="204085"/>
            <a:ext cx="5985933" cy="260586"/>
          </a:xfrm>
          <a:noFill/>
          <a:ln>
            <a:noFill/>
          </a:ln>
        </p:spPr>
        <p:txBody>
          <a:bodyPr>
            <a:noAutofit/>
          </a:bodyPr>
          <a:lstStyle>
            <a:lvl1pPr algn="l">
              <a:defRPr sz="2000">
                <a:ln>
                  <a:noFill/>
                </a:ln>
                <a:solidFill>
                  <a:schemeClr val="bg1"/>
                </a:solidFill>
              </a:defRPr>
            </a:lvl1pPr>
          </a:lstStyle>
          <a:p>
            <a:r>
              <a:rPr lang="en-US" dirty="0" smtClean="0"/>
              <a:t>CLICK TO EDIT MASTER TITLE STYLE</a:t>
            </a:r>
            <a:endParaRPr lang="en-US" dirty="0"/>
          </a:p>
        </p:txBody>
      </p:sp>
      <p:pic>
        <p:nvPicPr>
          <p:cNvPr id="16" name="Picture 15" descr="Core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0676" y="6796"/>
            <a:ext cx="1923324" cy="660827"/>
          </a:xfrm>
          <a:prstGeom prst="rect">
            <a:avLst/>
          </a:prstGeom>
        </p:spPr>
      </p:pic>
    </p:spTree>
    <p:extLst>
      <p:ext uri="{BB962C8B-B14F-4D97-AF65-F5344CB8AC3E}">
        <p14:creationId xmlns:p14="http://schemas.microsoft.com/office/powerpoint/2010/main" val="266299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287867" y="856286"/>
            <a:ext cx="6265334" cy="4113875"/>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p>
        </p:txBody>
      </p:sp>
      <p:sp>
        <p:nvSpPr>
          <p:cNvPr id="6" name="Picture Placeholder 2"/>
          <p:cNvSpPr>
            <a:spLocks noGrp="1"/>
          </p:cNvSpPr>
          <p:nvPr>
            <p:ph type="pic" idx="1"/>
          </p:nvPr>
        </p:nvSpPr>
        <p:spPr>
          <a:xfrm flipH="1">
            <a:off x="6877172" y="854862"/>
            <a:ext cx="2030321" cy="411529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Rectangle 7"/>
          <p:cNvSpPr/>
          <p:nvPr userDrawn="1"/>
        </p:nvSpPr>
        <p:spPr>
          <a:xfrm>
            <a:off x="6553200" y="1135"/>
            <a:ext cx="2590800" cy="666488"/>
          </a:xfrm>
          <a:prstGeom prst="rect">
            <a:avLst/>
          </a:prstGeom>
          <a:solidFill>
            <a:srgbClr val="F0F0F0"/>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787878"/>
              </a:solidFill>
            </a:endParaRPr>
          </a:p>
        </p:txBody>
      </p:sp>
      <p:sp>
        <p:nvSpPr>
          <p:cNvPr id="10" name="Rectangle 9"/>
          <p:cNvSpPr/>
          <p:nvPr userDrawn="1"/>
        </p:nvSpPr>
        <p:spPr>
          <a:xfrm>
            <a:off x="0" y="1135"/>
            <a:ext cx="7220676" cy="666488"/>
          </a:xfrm>
          <a:prstGeom prst="rect">
            <a:avLst/>
          </a:prstGeom>
          <a:solidFill>
            <a:srgbClr val="E64017"/>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E64017"/>
              </a:solidFill>
            </a:endParaRPr>
          </a:p>
        </p:txBody>
      </p:sp>
      <p:sp>
        <p:nvSpPr>
          <p:cNvPr id="12" name="Title 1"/>
          <p:cNvSpPr>
            <a:spLocks noGrp="1"/>
          </p:cNvSpPr>
          <p:nvPr>
            <p:ph type="title" hasCustomPrompt="1"/>
          </p:nvPr>
        </p:nvSpPr>
        <p:spPr>
          <a:xfrm>
            <a:off x="287871" y="204085"/>
            <a:ext cx="5985933" cy="260586"/>
          </a:xfrm>
          <a:noFill/>
          <a:ln>
            <a:noFill/>
          </a:ln>
        </p:spPr>
        <p:txBody>
          <a:bodyPr>
            <a:noAutofit/>
          </a:bodyPr>
          <a:lstStyle>
            <a:lvl1pPr algn="l">
              <a:defRPr sz="2000">
                <a:ln>
                  <a:noFill/>
                </a:ln>
                <a:solidFill>
                  <a:schemeClr val="bg1"/>
                </a:solidFill>
              </a:defRPr>
            </a:lvl1pPr>
          </a:lstStyle>
          <a:p>
            <a:r>
              <a:rPr lang="en-US" dirty="0" smtClean="0"/>
              <a:t>CLICK TO EDIT MASTER TITLE STYLE</a:t>
            </a:r>
            <a:endParaRPr lang="en-US" dirty="0"/>
          </a:p>
        </p:txBody>
      </p:sp>
      <p:pic>
        <p:nvPicPr>
          <p:cNvPr id="13" name="Picture 12" descr="Core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0676" y="6796"/>
            <a:ext cx="1923324" cy="660827"/>
          </a:xfrm>
          <a:prstGeom prst="rect">
            <a:avLst/>
          </a:prstGeom>
        </p:spPr>
      </p:pic>
    </p:spTree>
    <p:extLst>
      <p:ext uri="{BB962C8B-B14F-4D97-AF65-F5344CB8AC3E}">
        <p14:creationId xmlns:p14="http://schemas.microsoft.com/office/powerpoint/2010/main" val="30046372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Rectangle 13"/>
          <p:cNvSpPr/>
          <p:nvPr userDrawn="1"/>
        </p:nvSpPr>
        <p:spPr>
          <a:xfrm>
            <a:off x="280630" y="4477918"/>
            <a:ext cx="6281210" cy="478352"/>
          </a:xfrm>
          <a:prstGeom prst="rect">
            <a:avLst/>
          </a:prstGeom>
          <a:solidFill>
            <a:srgbClr val="F0F0F0"/>
          </a:solidFill>
          <a:ln w="28575" cmpd="sng">
            <a:solidFill>
              <a:srgbClr val="F0F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787878"/>
              </a:solidFill>
            </a:endParaRPr>
          </a:p>
        </p:txBody>
      </p:sp>
      <p:sp>
        <p:nvSpPr>
          <p:cNvPr id="9" name="Picture Placeholder 2"/>
          <p:cNvSpPr>
            <a:spLocks noGrp="1"/>
          </p:cNvSpPr>
          <p:nvPr>
            <p:ph type="pic" idx="1"/>
          </p:nvPr>
        </p:nvSpPr>
        <p:spPr>
          <a:xfrm>
            <a:off x="287866" y="854861"/>
            <a:ext cx="6265334" cy="362305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ext Placeholder 3"/>
          <p:cNvSpPr>
            <a:spLocks noGrp="1"/>
          </p:cNvSpPr>
          <p:nvPr>
            <p:ph type="body" sz="half" idx="2" hasCustomPrompt="1"/>
          </p:nvPr>
        </p:nvSpPr>
        <p:spPr>
          <a:xfrm>
            <a:off x="6837849" y="856284"/>
            <a:ext cx="2026120" cy="409998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p:txBody>
      </p:sp>
      <p:sp>
        <p:nvSpPr>
          <p:cNvPr id="13" name="Content Placeholder 12"/>
          <p:cNvSpPr>
            <a:spLocks noGrp="1"/>
          </p:cNvSpPr>
          <p:nvPr>
            <p:ph sz="quarter" idx="10" hasCustomPrompt="1"/>
          </p:nvPr>
        </p:nvSpPr>
        <p:spPr>
          <a:xfrm>
            <a:off x="288304" y="4584474"/>
            <a:ext cx="6265862" cy="265241"/>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dirty="0" smtClean="0"/>
              <a:t>Title</a:t>
            </a:r>
          </a:p>
        </p:txBody>
      </p:sp>
      <p:sp>
        <p:nvSpPr>
          <p:cNvPr id="20" name="Rectangle 19"/>
          <p:cNvSpPr/>
          <p:nvPr userDrawn="1"/>
        </p:nvSpPr>
        <p:spPr>
          <a:xfrm>
            <a:off x="6553200" y="1135"/>
            <a:ext cx="2590800" cy="666488"/>
          </a:xfrm>
          <a:prstGeom prst="rect">
            <a:avLst/>
          </a:prstGeom>
          <a:solidFill>
            <a:srgbClr val="F0F0F0"/>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787878"/>
              </a:solidFill>
            </a:endParaRPr>
          </a:p>
        </p:txBody>
      </p:sp>
      <p:sp>
        <p:nvSpPr>
          <p:cNvPr id="21" name="Rectangle 20"/>
          <p:cNvSpPr/>
          <p:nvPr userDrawn="1"/>
        </p:nvSpPr>
        <p:spPr>
          <a:xfrm>
            <a:off x="0" y="1135"/>
            <a:ext cx="7220676" cy="666488"/>
          </a:xfrm>
          <a:prstGeom prst="rect">
            <a:avLst/>
          </a:prstGeom>
          <a:solidFill>
            <a:srgbClr val="E64017"/>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E64017"/>
              </a:solidFill>
            </a:endParaRPr>
          </a:p>
        </p:txBody>
      </p:sp>
      <p:sp>
        <p:nvSpPr>
          <p:cNvPr id="22" name="Title 1"/>
          <p:cNvSpPr>
            <a:spLocks noGrp="1"/>
          </p:cNvSpPr>
          <p:nvPr>
            <p:ph type="title" hasCustomPrompt="1"/>
          </p:nvPr>
        </p:nvSpPr>
        <p:spPr>
          <a:xfrm>
            <a:off x="287871" y="204085"/>
            <a:ext cx="5985933" cy="260586"/>
          </a:xfrm>
          <a:noFill/>
          <a:ln>
            <a:noFill/>
          </a:ln>
        </p:spPr>
        <p:txBody>
          <a:bodyPr>
            <a:noAutofit/>
          </a:bodyPr>
          <a:lstStyle>
            <a:lvl1pPr algn="l">
              <a:defRPr sz="2000">
                <a:ln>
                  <a:noFill/>
                </a:ln>
                <a:solidFill>
                  <a:schemeClr val="bg1"/>
                </a:solidFill>
              </a:defRPr>
            </a:lvl1pPr>
          </a:lstStyle>
          <a:p>
            <a:r>
              <a:rPr lang="en-US" dirty="0" smtClean="0"/>
              <a:t>CLICK TO EDIT MASTER TITLE STYLE</a:t>
            </a:r>
            <a:endParaRPr lang="en-US" dirty="0"/>
          </a:p>
        </p:txBody>
      </p:sp>
      <p:pic>
        <p:nvPicPr>
          <p:cNvPr id="23" name="Picture 22" descr="Core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0676" y="6796"/>
            <a:ext cx="1923324" cy="660827"/>
          </a:xfrm>
          <a:prstGeom prst="rect">
            <a:avLst/>
          </a:prstGeom>
        </p:spPr>
      </p:pic>
    </p:spTree>
    <p:extLst>
      <p:ext uri="{BB962C8B-B14F-4D97-AF65-F5344CB8AC3E}">
        <p14:creationId xmlns:p14="http://schemas.microsoft.com/office/powerpoint/2010/main" val="85660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ext Placeholder 3"/>
          <p:cNvSpPr>
            <a:spLocks noGrp="1"/>
          </p:cNvSpPr>
          <p:nvPr>
            <p:ph type="body" sz="half" idx="2" hasCustomPrompt="1"/>
          </p:nvPr>
        </p:nvSpPr>
        <p:spPr>
          <a:xfrm>
            <a:off x="287872" y="856287"/>
            <a:ext cx="6265333" cy="2610515"/>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p:txBody>
      </p:sp>
      <p:sp>
        <p:nvSpPr>
          <p:cNvPr id="19" name="Picture Placeholder 2"/>
          <p:cNvSpPr>
            <a:spLocks noGrp="1"/>
          </p:cNvSpPr>
          <p:nvPr>
            <p:ph type="pic" idx="1"/>
          </p:nvPr>
        </p:nvSpPr>
        <p:spPr>
          <a:xfrm flipH="1">
            <a:off x="287869" y="3674162"/>
            <a:ext cx="8619621" cy="129599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0" name="Picture Placeholder 2"/>
          <p:cNvSpPr>
            <a:spLocks noGrp="1"/>
          </p:cNvSpPr>
          <p:nvPr>
            <p:ph type="pic" idx="10"/>
          </p:nvPr>
        </p:nvSpPr>
        <p:spPr>
          <a:xfrm flipH="1">
            <a:off x="6877170" y="854863"/>
            <a:ext cx="2030321" cy="261190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Rectangle 10"/>
          <p:cNvSpPr/>
          <p:nvPr userDrawn="1"/>
        </p:nvSpPr>
        <p:spPr>
          <a:xfrm>
            <a:off x="6553200" y="1135"/>
            <a:ext cx="2590800" cy="666488"/>
          </a:xfrm>
          <a:prstGeom prst="rect">
            <a:avLst/>
          </a:prstGeom>
          <a:solidFill>
            <a:srgbClr val="F0F0F0"/>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787878"/>
              </a:solidFill>
            </a:endParaRPr>
          </a:p>
        </p:txBody>
      </p:sp>
      <p:sp>
        <p:nvSpPr>
          <p:cNvPr id="12" name="Rectangle 11"/>
          <p:cNvSpPr/>
          <p:nvPr userDrawn="1"/>
        </p:nvSpPr>
        <p:spPr>
          <a:xfrm>
            <a:off x="0" y="1135"/>
            <a:ext cx="7220676" cy="666488"/>
          </a:xfrm>
          <a:prstGeom prst="rect">
            <a:avLst/>
          </a:prstGeom>
          <a:solidFill>
            <a:srgbClr val="E64017"/>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E64017"/>
              </a:solidFill>
            </a:endParaRPr>
          </a:p>
        </p:txBody>
      </p:sp>
      <p:sp>
        <p:nvSpPr>
          <p:cNvPr id="13" name="Title 1"/>
          <p:cNvSpPr>
            <a:spLocks noGrp="1"/>
          </p:cNvSpPr>
          <p:nvPr>
            <p:ph type="title" hasCustomPrompt="1"/>
          </p:nvPr>
        </p:nvSpPr>
        <p:spPr>
          <a:xfrm>
            <a:off x="287871" y="204085"/>
            <a:ext cx="5985933" cy="260586"/>
          </a:xfrm>
          <a:noFill/>
          <a:ln>
            <a:noFill/>
          </a:ln>
        </p:spPr>
        <p:txBody>
          <a:bodyPr>
            <a:noAutofit/>
          </a:bodyPr>
          <a:lstStyle>
            <a:lvl1pPr algn="l">
              <a:defRPr sz="2000">
                <a:ln>
                  <a:noFill/>
                </a:ln>
                <a:solidFill>
                  <a:schemeClr val="bg1"/>
                </a:solidFill>
              </a:defRPr>
            </a:lvl1pPr>
          </a:lstStyle>
          <a:p>
            <a:r>
              <a:rPr lang="en-US" dirty="0" smtClean="0"/>
              <a:t>CLICK TO EDIT MASTER TITLE STYLE</a:t>
            </a:r>
            <a:endParaRPr lang="en-US" dirty="0"/>
          </a:p>
        </p:txBody>
      </p:sp>
      <p:pic>
        <p:nvPicPr>
          <p:cNvPr id="15" name="Picture 14" descr="Core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0676" y="6796"/>
            <a:ext cx="1923324" cy="660827"/>
          </a:xfrm>
          <a:prstGeom prst="rect">
            <a:avLst/>
          </a:prstGeom>
        </p:spPr>
      </p:pic>
    </p:spTree>
    <p:extLst>
      <p:ext uri="{BB962C8B-B14F-4D97-AF65-F5344CB8AC3E}">
        <p14:creationId xmlns:p14="http://schemas.microsoft.com/office/powerpoint/2010/main" val="3712815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9" name="Text Placeholder 3"/>
          <p:cNvSpPr>
            <a:spLocks noGrp="1"/>
          </p:cNvSpPr>
          <p:nvPr>
            <p:ph type="body" sz="half" idx="2" hasCustomPrompt="1"/>
          </p:nvPr>
        </p:nvSpPr>
        <p:spPr>
          <a:xfrm>
            <a:off x="287872" y="4270322"/>
            <a:ext cx="4178837" cy="699839"/>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a:t>
            </a:r>
          </a:p>
        </p:txBody>
      </p:sp>
      <p:sp>
        <p:nvSpPr>
          <p:cNvPr id="20" name="Picture Placeholder 2"/>
          <p:cNvSpPr>
            <a:spLocks noGrp="1"/>
          </p:cNvSpPr>
          <p:nvPr>
            <p:ph type="pic" idx="1"/>
          </p:nvPr>
        </p:nvSpPr>
        <p:spPr>
          <a:xfrm flipH="1">
            <a:off x="287862" y="841903"/>
            <a:ext cx="4178842" cy="269617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2" name="Picture Placeholder 2"/>
          <p:cNvSpPr>
            <a:spLocks noGrp="1"/>
          </p:cNvSpPr>
          <p:nvPr>
            <p:ph type="pic" idx="11"/>
          </p:nvPr>
        </p:nvSpPr>
        <p:spPr>
          <a:xfrm flipH="1">
            <a:off x="4751812" y="841903"/>
            <a:ext cx="4155670" cy="269617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3" name="Rectangle 22"/>
          <p:cNvSpPr/>
          <p:nvPr userDrawn="1"/>
        </p:nvSpPr>
        <p:spPr>
          <a:xfrm>
            <a:off x="280630" y="3538081"/>
            <a:ext cx="4186074" cy="478352"/>
          </a:xfrm>
          <a:prstGeom prst="rect">
            <a:avLst/>
          </a:prstGeom>
          <a:solidFill>
            <a:srgbClr val="F0F0F0"/>
          </a:solidFill>
          <a:ln w="28575" cmpd="sng">
            <a:solidFill>
              <a:srgbClr val="F0F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787878"/>
              </a:solidFill>
            </a:endParaRPr>
          </a:p>
        </p:txBody>
      </p:sp>
      <p:sp>
        <p:nvSpPr>
          <p:cNvPr id="24" name="Content Placeholder 12"/>
          <p:cNvSpPr>
            <a:spLocks noGrp="1"/>
          </p:cNvSpPr>
          <p:nvPr>
            <p:ph sz="quarter" idx="10" hasCustomPrompt="1"/>
          </p:nvPr>
        </p:nvSpPr>
        <p:spPr>
          <a:xfrm>
            <a:off x="288304" y="3644638"/>
            <a:ext cx="4178400" cy="265241"/>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dirty="0" smtClean="0"/>
              <a:t>Title</a:t>
            </a:r>
          </a:p>
        </p:txBody>
      </p:sp>
      <p:sp>
        <p:nvSpPr>
          <p:cNvPr id="25" name="Rectangle 24"/>
          <p:cNvSpPr/>
          <p:nvPr userDrawn="1"/>
        </p:nvSpPr>
        <p:spPr>
          <a:xfrm>
            <a:off x="4744138" y="3545827"/>
            <a:ext cx="4186074" cy="478352"/>
          </a:xfrm>
          <a:prstGeom prst="rect">
            <a:avLst/>
          </a:prstGeom>
          <a:solidFill>
            <a:srgbClr val="F0F0F0"/>
          </a:solidFill>
          <a:ln w="28575" cmpd="sng">
            <a:solidFill>
              <a:srgbClr val="F0F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787878"/>
              </a:solidFill>
            </a:endParaRPr>
          </a:p>
        </p:txBody>
      </p:sp>
      <p:sp>
        <p:nvSpPr>
          <p:cNvPr id="26" name="Content Placeholder 12"/>
          <p:cNvSpPr>
            <a:spLocks noGrp="1"/>
          </p:cNvSpPr>
          <p:nvPr>
            <p:ph sz="quarter" idx="12" hasCustomPrompt="1"/>
          </p:nvPr>
        </p:nvSpPr>
        <p:spPr>
          <a:xfrm>
            <a:off x="4751812" y="3652382"/>
            <a:ext cx="4178400" cy="265241"/>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dirty="0" smtClean="0"/>
              <a:t>Title</a:t>
            </a:r>
          </a:p>
        </p:txBody>
      </p:sp>
      <p:sp>
        <p:nvSpPr>
          <p:cNvPr id="27" name="Text Placeholder 3"/>
          <p:cNvSpPr>
            <a:spLocks noGrp="1"/>
          </p:cNvSpPr>
          <p:nvPr>
            <p:ph type="body" sz="half" idx="13" hasCustomPrompt="1"/>
          </p:nvPr>
        </p:nvSpPr>
        <p:spPr>
          <a:xfrm>
            <a:off x="4744143" y="4270322"/>
            <a:ext cx="4178837" cy="699839"/>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a:t>
            </a:r>
          </a:p>
        </p:txBody>
      </p:sp>
      <p:sp>
        <p:nvSpPr>
          <p:cNvPr id="17" name="Rectangle 16"/>
          <p:cNvSpPr/>
          <p:nvPr userDrawn="1"/>
        </p:nvSpPr>
        <p:spPr>
          <a:xfrm>
            <a:off x="6553200" y="1135"/>
            <a:ext cx="2590800" cy="666488"/>
          </a:xfrm>
          <a:prstGeom prst="rect">
            <a:avLst/>
          </a:prstGeom>
          <a:solidFill>
            <a:srgbClr val="F0F0F0"/>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787878"/>
              </a:solidFill>
            </a:endParaRPr>
          </a:p>
        </p:txBody>
      </p:sp>
      <p:sp>
        <p:nvSpPr>
          <p:cNvPr id="18" name="Rectangle 17"/>
          <p:cNvSpPr/>
          <p:nvPr userDrawn="1"/>
        </p:nvSpPr>
        <p:spPr>
          <a:xfrm>
            <a:off x="0" y="1135"/>
            <a:ext cx="7220676" cy="666488"/>
          </a:xfrm>
          <a:prstGeom prst="rect">
            <a:avLst/>
          </a:prstGeom>
          <a:solidFill>
            <a:srgbClr val="E64017"/>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E64017"/>
              </a:solidFill>
            </a:endParaRPr>
          </a:p>
        </p:txBody>
      </p:sp>
      <p:sp>
        <p:nvSpPr>
          <p:cNvPr id="21" name="Title 1"/>
          <p:cNvSpPr>
            <a:spLocks noGrp="1"/>
          </p:cNvSpPr>
          <p:nvPr>
            <p:ph type="title" hasCustomPrompt="1"/>
          </p:nvPr>
        </p:nvSpPr>
        <p:spPr>
          <a:xfrm>
            <a:off x="287871" y="204085"/>
            <a:ext cx="5985933" cy="260586"/>
          </a:xfrm>
          <a:noFill/>
          <a:ln>
            <a:noFill/>
          </a:ln>
        </p:spPr>
        <p:txBody>
          <a:bodyPr>
            <a:noAutofit/>
          </a:bodyPr>
          <a:lstStyle>
            <a:lvl1pPr algn="l">
              <a:defRPr sz="2000">
                <a:ln>
                  <a:noFill/>
                </a:ln>
                <a:solidFill>
                  <a:schemeClr val="bg1"/>
                </a:solidFill>
              </a:defRPr>
            </a:lvl1pPr>
          </a:lstStyle>
          <a:p>
            <a:r>
              <a:rPr lang="en-US" dirty="0" smtClean="0"/>
              <a:t>CLICK TO EDIT MASTER TITLE STYLE</a:t>
            </a:r>
            <a:endParaRPr lang="en-US" dirty="0"/>
          </a:p>
        </p:txBody>
      </p:sp>
      <p:pic>
        <p:nvPicPr>
          <p:cNvPr id="28" name="Picture 27" descr="Core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0676" y="6796"/>
            <a:ext cx="1923324" cy="660827"/>
          </a:xfrm>
          <a:prstGeom prst="rect">
            <a:avLst/>
          </a:prstGeom>
        </p:spPr>
      </p:pic>
    </p:spTree>
    <p:extLst>
      <p:ext uri="{BB962C8B-B14F-4D97-AF65-F5344CB8AC3E}">
        <p14:creationId xmlns:p14="http://schemas.microsoft.com/office/powerpoint/2010/main" val="340857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2"/>
          <p:cNvSpPr>
            <a:spLocks noGrp="1"/>
          </p:cNvSpPr>
          <p:nvPr>
            <p:ph type="pic" idx="1"/>
          </p:nvPr>
        </p:nvSpPr>
        <p:spPr>
          <a:xfrm flipH="1">
            <a:off x="287862" y="841902"/>
            <a:ext cx="4178842" cy="3649907"/>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Rectangle 7"/>
          <p:cNvSpPr/>
          <p:nvPr userDrawn="1"/>
        </p:nvSpPr>
        <p:spPr>
          <a:xfrm>
            <a:off x="280630" y="4491810"/>
            <a:ext cx="4186074" cy="478352"/>
          </a:xfrm>
          <a:prstGeom prst="rect">
            <a:avLst/>
          </a:prstGeom>
          <a:solidFill>
            <a:srgbClr val="F0F0F0"/>
          </a:solidFill>
          <a:ln w="28575" cmpd="sng">
            <a:solidFill>
              <a:srgbClr val="F0F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787878"/>
              </a:solidFill>
            </a:endParaRPr>
          </a:p>
        </p:txBody>
      </p:sp>
      <p:sp>
        <p:nvSpPr>
          <p:cNvPr id="9" name="Content Placeholder 12"/>
          <p:cNvSpPr>
            <a:spLocks noGrp="1"/>
          </p:cNvSpPr>
          <p:nvPr>
            <p:ph sz="quarter" idx="10" hasCustomPrompt="1"/>
          </p:nvPr>
        </p:nvSpPr>
        <p:spPr>
          <a:xfrm>
            <a:off x="288304" y="4598366"/>
            <a:ext cx="4178400" cy="265241"/>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dirty="0" smtClean="0"/>
              <a:t>Title</a:t>
            </a:r>
          </a:p>
        </p:txBody>
      </p:sp>
      <p:sp>
        <p:nvSpPr>
          <p:cNvPr id="12" name="Text Placeholder 3"/>
          <p:cNvSpPr>
            <a:spLocks noGrp="1"/>
          </p:cNvSpPr>
          <p:nvPr>
            <p:ph type="body" sz="half" idx="13" hasCustomPrompt="1"/>
          </p:nvPr>
        </p:nvSpPr>
        <p:spPr>
          <a:xfrm>
            <a:off x="4744143" y="841903"/>
            <a:ext cx="4178837" cy="4128258"/>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eisumod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dirty="0" smtClean="0"/>
          </a:p>
        </p:txBody>
      </p:sp>
      <p:sp>
        <p:nvSpPr>
          <p:cNvPr id="10" name="Rectangle 9"/>
          <p:cNvSpPr/>
          <p:nvPr userDrawn="1"/>
        </p:nvSpPr>
        <p:spPr>
          <a:xfrm>
            <a:off x="6553200" y="1135"/>
            <a:ext cx="2590800" cy="666488"/>
          </a:xfrm>
          <a:prstGeom prst="rect">
            <a:avLst/>
          </a:prstGeom>
          <a:solidFill>
            <a:srgbClr val="F0F0F0"/>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rgbClr val="787878"/>
              </a:solidFill>
            </a:endParaRPr>
          </a:p>
        </p:txBody>
      </p:sp>
      <p:sp>
        <p:nvSpPr>
          <p:cNvPr id="11" name="Rectangle 10"/>
          <p:cNvSpPr/>
          <p:nvPr userDrawn="1"/>
        </p:nvSpPr>
        <p:spPr>
          <a:xfrm>
            <a:off x="0" y="1135"/>
            <a:ext cx="7220676" cy="666488"/>
          </a:xfrm>
          <a:prstGeom prst="rect">
            <a:avLst/>
          </a:prstGeom>
          <a:solidFill>
            <a:srgbClr val="E64017"/>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rgbClr val="E64017"/>
              </a:solidFill>
            </a:endParaRPr>
          </a:p>
        </p:txBody>
      </p:sp>
      <p:sp>
        <p:nvSpPr>
          <p:cNvPr id="16" name="Title 1"/>
          <p:cNvSpPr>
            <a:spLocks noGrp="1"/>
          </p:cNvSpPr>
          <p:nvPr>
            <p:ph type="title" hasCustomPrompt="1"/>
          </p:nvPr>
        </p:nvSpPr>
        <p:spPr>
          <a:xfrm>
            <a:off x="287871" y="204085"/>
            <a:ext cx="5985933" cy="260586"/>
          </a:xfrm>
          <a:noFill/>
          <a:ln>
            <a:noFill/>
          </a:ln>
        </p:spPr>
        <p:txBody>
          <a:bodyPr>
            <a:noAutofit/>
          </a:bodyPr>
          <a:lstStyle>
            <a:lvl1pPr algn="l">
              <a:defRPr sz="2000">
                <a:ln>
                  <a:noFill/>
                </a:ln>
                <a:solidFill>
                  <a:schemeClr val="bg1"/>
                </a:solidFill>
              </a:defRPr>
            </a:lvl1pPr>
          </a:lstStyle>
          <a:p>
            <a:r>
              <a:rPr lang="en-US" dirty="0" smtClean="0"/>
              <a:t>CLICK TO EDIT MASTER TITLE STYLE</a:t>
            </a:r>
            <a:endParaRPr lang="en-US" dirty="0"/>
          </a:p>
        </p:txBody>
      </p:sp>
      <p:pic>
        <p:nvPicPr>
          <p:cNvPr id="17" name="Picture 16" descr="Core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0676" y="6796"/>
            <a:ext cx="1923324" cy="660827"/>
          </a:xfrm>
          <a:prstGeom prst="rect">
            <a:avLst/>
          </a:prstGeom>
        </p:spPr>
      </p:pic>
    </p:spTree>
    <p:extLst>
      <p:ext uri="{BB962C8B-B14F-4D97-AF65-F5344CB8AC3E}">
        <p14:creationId xmlns:p14="http://schemas.microsoft.com/office/powerpoint/2010/main" val="2643985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80"/>
            <a:ext cx="8229600" cy="61573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1876152"/>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54" r:id="rId3"/>
    <p:sldLayoutId id="2147483651" r:id="rId4"/>
    <p:sldLayoutId id="2147483649" r:id="rId5"/>
    <p:sldLayoutId id="2147483650" r:id="rId6"/>
    <p:sldLayoutId id="2147483652" r:id="rId7"/>
    <p:sldLayoutId id="2147483653" r:id="rId8"/>
    <p:sldLayoutId id="2147483655" r:id="rId9"/>
    <p:sldLayoutId id="2147483656" r:id="rId10"/>
    <p:sldLayoutId id="2147483657" r:id="rId11"/>
  </p:sldLayoutIdLst>
  <p:txStyles>
    <p:titleStyle>
      <a:lvl1pPr algn="l" defTabSz="457200" rtl="0" eaLnBrk="1" latinLnBrk="0" hangingPunct="1">
        <a:spcBef>
          <a:spcPct val="0"/>
        </a:spcBef>
        <a:buNone/>
        <a:defRPr sz="2800" kern="1200">
          <a:solidFill>
            <a:srgbClr val="F0F0F0"/>
          </a:solidFill>
          <a:latin typeface="Source Sans Pro"/>
          <a:ea typeface="+mj-ea"/>
          <a:cs typeface="Source Sans Pro"/>
        </a:defRPr>
      </a:lvl1pPr>
    </p:titleStyle>
    <p:body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ECONOMY: THE CORE PROJECT</a:t>
            </a:r>
            <a:endParaRPr lang="en-US" dirty="0"/>
          </a:p>
        </p:txBody>
      </p:sp>
    </p:spTree>
    <p:extLst>
      <p:ext uri="{BB962C8B-B14F-4D97-AF65-F5344CB8AC3E}">
        <p14:creationId xmlns:p14="http://schemas.microsoft.com/office/powerpoint/2010/main" val="224378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p:cNvSpPr>
          <p:nvPr/>
        </p:nvSpPr>
        <p:spPr>
          <a:xfrm>
            <a:off x="7854620" y="4472995"/>
            <a:ext cx="1289380" cy="670505"/>
          </a:xfrm>
          <a:prstGeom prst="rect">
            <a:avLst/>
          </a:prstGeom>
        </p:spPr>
        <p:txBody>
          <a:bodyPr vert="horz"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20000"/>
              </a:lnSpc>
              <a:buFont typeface="Arial"/>
              <a:buNone/>
            </a:pPr>
            <a:r>
              <a:rPr lang="en-US" sz="900" dirty="0" smtClean="0"/>
              <a:t>Section 3.0</a:t>
            </a:r>
            <a:endParaRPr lang="en-US" sz="900" dirty="0"/>
          </a:p>
        </p:txBody>
      </p:sp>
      <p:sp>
        <p:nvSpPr>
          <p:cNvPr id="9" name="Title 3"/>
          <p:cNvSpPr>
            <a:spLocks noGrp="1"/>
          </p:cNvSpPr>
          <p:nvPr>
            <p:ph type="title"/>
          </p:nvPr>
        </p:nvSpPr>
        <p:spPr>
          <a:xfrm>
            <a:off x="263584" y="-42971"/>
            <a:ext cx="5985933" cy="765402"/>
          </a:xfrm>
        </p:spPr>
        <p:txBody>
          <a:bodyPr lIns="0" tIns="252000" rIns="252000" bIns="252000">
            <a:spAutoFit/>
          </a:bodyPr>
          <a:lstStyle/>
          <a:p>
            <a:pPr>
              <a:lnSpc>
                <a:spcPct val="80000"/>
              </a:lnSpc>
            </a:pPr>
            <a:r>
              <a:rPr lang="en-US" sz="2000" dirty="0" smtClean="0"/>
              <a:t>T3.3 Average product of labour</a:t>
            </a:r>
            <a:endParaRPr lang="en-US" sz="2000" dirty="0"/>
          </a:p>
        </p:txBody>
      </p:sp>
      <p:sp>
        <p:nvSpPr>
          <p:cNvPr id="10" name="Content Placeholder 5"/>
          <p:cNvSpPr txBox="1">
            <a:spLocks/>
          </p:cNvSpPr>
          <p:nvPr/>
        </p:nvSpPr>
        <p:spPr>
          <a:xfrm>
            <a:off x="258289" y="897566"/>
            <a:ext cx="4320000" cy="688458"/>
          </a:xfrm>
          <a:prstGeom prst="rect">
            <a:avLst/>
          </a:prstGeom>
          <a:solidFill>
            <a:srgbClr val="F0F0F0"/>
          </a:solidFill>
        </p:spPr>
        <p:txBody>
          <a:bodyPr vert="horz" wrap="square"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t>The average product of labour is diminishing when:</a:t>
            </a:r>
          </a:p>
        </p:txBody>
      </p:sp>
      <p:sp>
        <p:nvSpPr>
          <p:cNvPr id="11" name="Text Placeholder 4"/>
          <p:cNvSpPr txBox="1">
            <a:spLocks/>
          </p:cNvSpPr>
          <p:nvPr/>
        </p:nvSpPr>
        <p:spPr>
          <a:xfrm>
            <a:off x="258289" y="1601584"/>
            <a:ext cx="4320000" cy="1842620"/>
          </a:xfrm>
          <a:prstGeom prst="rect">
            <a:avLst/>
          </a:prstGeom>
        </p:spPr>
        <p:txBody>
          <a:bodyPr vert="horz"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solidFill>
                  <a:srgbClr val="E64017"/>
                </a:solidFill>
              </a:rPr>
              <a:t>Select all correct </a:t>
            </a:r>
            <a:r>
              <a:rPr lang="en-US" sz="1000" dirty="0" smtClean="0">
                <a:solidFill>
                  <a:srgbClr val="E64017"/>
                </a:solidFill>
              </a:rPr>
              <a:t>answers</a:t>
            </a:r>
          </a:p>
          <a:p>
            <a:pPr marL="0" indent="0">
              <a:lnSpc>
                <a:spcPct val="50000"/>
              </a:lnSpc>
              <a:buNone/>
            </a:pPr>
            <a:endParaRPr lang="en-US" sz="1000" dirty="0">
              <a:solidFill>
                <a:srgbClr val="E64017"/>
              </a:solidFill>
            </a:endParaRPr>
          </a:p>
          <a:p>
            <a:pPr>
              <a:lnSpc>
                <a:spcPct val="120000"/>
              </a:lnSpc>
              <a:buFont typeface="+mj-lt"/>
              <a:buAutoNum type="alphaLcPeriod"/>
            </a:pPr>
            <a:r>
              <a:rPr lang="en-US" sz="1000" dirty="0"/>
              <a:t>The marginal product of labour is diminishing.</a:t>
            </a:r>
          </a:p>
          <a:p>
            <a:pPr>
              <a:lnSpc>
                <a:spcPct val="120000"/>
              </a:lnSpc>
              <a:buFont typeface="+mj-lt"/>
              <a:buAutoNum type="alphaLcPeriod"/>
            </a:pPr>
            <a:r>
              <a:rPr lang="en-US" sz="1000" dirty="0"/>
              <a:t>The production function is of a concave shape.</a:t>
            </a:r>
          </a:p>
          <a:p>
            <a:pPr>
              <a:lnSpc>
                <a:spcPct val="120000"/>
              </a:lnSpc>
              <a:buFont typeface="+mj-lt"/>
              <a:buAutoNum type="alphaLcPeriod"/>
            </a:pPr>
            <a:r>
              <a:rPr lang="en-US" sz="1000" dirty="0"/>
              <a:t>The marginal product of labour is smaller than the average product of </a:t>
            </a:r>
            <a:r>
              <a:rPr lang="en-US" sz="1000" dirty="0" smtClean="0"/>
              <a:t>labour.</a:t>
            </a:r>
          </a:p>
          <a:p>
            <a:pPr>
              <a:lnSpc>
                <a:spcPct val="120000"/>
              </a:lnSpc>
              <a:buFont typeface="+mj-lt"/>
              <a:buAutoNum type="alphaLcPeriod"/>
            </a:pPr>
            <a:r>
              <a:rPr lang="en-US" sz="1000" dirty="0" smtClean="0"/>
              <a:t>The </a:t>
            </a:r>
            <a:r>
              <a:rPr lang="en-US" sz="1000" dirty="0"/>
              <a:t>marginal product of labour is negative.</a:t>
            </a:r>
          </a:p>
        </p:txBody>
      </p:sp>
    </p:spTree>
    <p:extLst>
      <p:ext uri="{BB962C8B-B14F-4D97-AF65-F5344CB8AC3E}">
        <p14:creationId xmlns:p14="http://schemas.microsoft.com/office/powerpoint/2010/main" val="3386544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p:cNvSpPr>
          <p:nvPr/>
        </p:nvSpPr>
        <p:spPr>
          <a:xfrm>
            <a:off x="7854620" y="4487648"/>
            <a:ext cx="1289380" cy="670505"/>
          </a:xfrm>
          <a:prstGeom prst="rect">
            <a:avLst/>
          </a:prstGeom>
        </p:spPr>
        <p:txBody>
          <a:bodyPr vert="horz"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20000"/>
              </a:lnSpc>
              <a:buFont typeface="Arial"/>
              <a:buNone/>
            </a:pPr>
            <a:r>
              <a:rPr lang="en-US" sz="900" dirty="0" smtClean="0"/>
              <a:t>Section 3.2</a:t>
            </a:r>
            <a:endParaRPr lang="en-US" sz="900" dirty="0"/>
          </a:p>
        </p:txBody>
      </p:sp>
      <p:sp>
        <p:nvSpPr>
          <p:cNvPr id="9" name="Title 3"/>
          <p:cNvSpPr>
            <a:spLocks noGrp="1"/>
          </p:cNvSpPr>
          <p:nvPr>
            <p:ph type="title"/>
          </p:nvPr>
        </p:nvSpPr>
        <p:spPr>
          <a:xfrm>
            <a:off x="263584" y="-42971"/>
            <a:ext cx="5985933" cy="765402"/>
          </a:xfrm>
        </p:spPr>
        <p:txBody>
          <a:bodyPr lIns="0" tIns="252000" rIns="252000" bIns="252000">
            <a:spAutoFit/>
          </a:bodyPr>
          <a:lstStyle/>
          <a:p>
            <a:pPr>
              <a:lnSpc>
                <a:spcPct val="80000"/>
              </a:lnSpc>
            </a:pPr>
            <a:r>
              <a:rPr lang="en-US" sz="2000" dirty="0" smtClean="0"/>
              <a:t>T3.4 Indifference curves</a:t>
            </a:r>
            <a:endParaRPr lang="en-US" sz="2000" dirty="0"/>
          </a:p>
        </p:txBody>
      </p:sp>
      <p:sp>
        <p:nvSpPr>
          <p:cNvPr id="10" name="Content Placeholder 5"/>
          <p:cNvSpPr txBox="1">
            <a:spLocks/>
          </p:cNvSpPr>
          <p:nvPr/>
        </p:nvSpPr>
        <p:spPr>
          <a:xfrm>
            <a:off x="258289" y="897566"/>
            <a:ext cx="4320000" cy="873124"/>
          </a:xfrm>
          <a:prstGeom prst="rect">
            <a:avLst/>
          </a:prstGeom>
          <a:solidFill>
            <a:srgbClr val="F0F0F0"/>
          </a:solidFill>
        </p:spPr>
        <p:txBody>
          <a:bodyPr vert="horz" wrap="square"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t>Consider an individual’s indifference curves for the consumption of two goods (things you would like to have more of). In this case:</a:t>
            </a:r>
          </a:p>
        </p:txBody>
      </p:sp>
      <p:sp>
        <p:nvSpPr>
          <p:cNvPr id="11" name="Text Placeholder 4"/>
          <p:cNvSpPr txBox="1">
            <a:spLocks/>
          </p:cNvSpPr>
          <p:nvPr/>
        </p:nvSpPr>
        <p:spPr>
          <a:xfrm>
            <a:off x="263295" y="1777892"/>
            <a:ext cx="4320000" cy="1657954"/>
          </a:xfrm>
          <a:prstGeom prst="rect">
            <a:avLst/>
          </a:prstGeom>
        </p:spPr>
        <p:txBody>
          <a:bodyPr vert="horz"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solidFill>
                  <a:srgbClr val="E64017"/>
                </a:solidFill>
              </a:rPr>
              <a:t>Select one </a:t>
            </a:r>
            <a:r>
              <a:rPr lang="en-US" sz="1000" dirty="0" smtClean="0">
                <a:solidFill>
                  <a:srgbClr val="E64017"/>
                </a:solidFill>
              </a:rPr>
              <a:t>answer</a:t>
            </a:r>
          </a:p>
          <a:p>
            <a:pPr marL="0" indent="0">
              <a:lnSpc>
                <a:spcPct val="50000"/>
              </a:lnSpc>
              <a:buNone/>
            </a:pPr>
            <a:endParaRPr lang="en-US" sz="1000" dirty="0">
              <a:solidFill>
                <a:srgbClr val="E64017"/>
              </a:solidFill>
            </a:endParaRPr>
          </a:p>
          <a:p>
            <a:pPr>
              <a:lnSpc>
                <a:spcPct val="120000"/>
              </a:lnSpc>
              <a:buFont typeface="+mj-lt"/>
              <a:buAutoNum type="alphaLcPeriod"/>
            </a:pPr>
            <a:r>
              <a:rPr lang="en-US" sz="1000" dirty="0"/>
              <a:t>The indifference curves are downward-sloping.</a:t>
            </a:r>
          </a:p>
          <a:p>
            <a:pPr>
              <a:lnSpc>
                <a:spcPct val="120000"/>
              </a:lnSpc>
              <a:buFont typeface="+mj-lt"/>
              <a:buAutoNum type="alphaLcPeriod"/>
            </a:pPr>
            <a:r>
              <a:rPr lang="en-US" sz="1000" dirty="0"/>
              <a:t>The indifference curves can sometimes cross.</a:t>
            </a:r>
          </a:p>
          <a:p>
            <a:pPr>
              <a:lnSpc>
                <a:spcPct val="120000"/>
              </a:lnSpc>
              <a:buFont typeface="+mj-lt"/>
              <a:buAutoNum type="alphaLcPeriod"/>
            </a:pPr>
            <a:r>
              <a:rPr lang="en-US" sz="1000" dirty="0"/>
              <a:t>The indifference curves cannot have sections that are straight lines.</a:t>
            </a:r>
          </a:p>
          <a:p>
            <a:pPr>
              <a:lnSpc>
                <a:spcPct val="120000"/>
              </a:lnSpc>
              <a:buFont typeface="+mj-lt"/>
              <a:buAutoNum type="alphaLcPeriod"/>
            </a:pPr>
            <a:r>
              <a:rPr lang="en-US" sz="1000" dirty="0"/>
              <a:t>The indifference curves cannot have kinks.</a:t>
            </a:r>
          </a:p>
        </p:txBody>
      </p:sp>
    </p:spTree>
    <p:extLst>
      <p:ext uri="{BB962C8B-B14F-4D97-AF65-F5344CB8AC3E}">
        <p14:creationId xmlns:p14="http://schemas.microsoft.com/office/powerpoint/2010/main" val="790772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p:cNvSpPr>
          <p:nvPr/>
        </p:nvSpPr>
        <p:spPr>
          <a:xfrm>
            <a:off x="7854620" y="4484666"/>
            <a:ext cx="1289380" cy="670505"/>
          </a:xfrm>
          <a:prstGeom prst="rect">
            <a:avLst/>
          </a:prstGeom>
        </p:spPr>
        <p:txBody>
          <a:bodyPr vert="horz"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20000"/>
              </a:lnSpc>
              <a:buFont typeface="Arial"/>
              <a:buNone/>
            </a:pPr>
            <a:r>
              <a:rPr lang="en-US" sz="900" dirty="0" smtClean="0"/>
              <a:t>Section 3.2</a:t>
            </a:r>
            <a:endParaRPr lang="en-US" sz="900" dirty="0"/>
          </a:p>
        </p:txBody>
      </p:sp>
      <p:sp>
        <p:nvSpPr>
          <p:cNvPr id="9" name="Title 3"/>
          <p:cNvSpPr>
            <a:spLocks noGrp="1"/>
          </p:cNvSpPr>
          <p:nvPr>
            <p:ph type="title"/>
          </p:nvPr>
        </p:nvSpPr>
        <p:spPr>
          <a:xfrm>
            <a:off x="263584" y="-42971"/>
            <a:ext cx="5985933" cy="765402"/>
          </a:xfrm>
        </p:spPr>
        <p:txBody>
          <a:bodyPr lIns="0" tIns="252000" rIns="252000" bIns="252000">
            <a:spAutoFit/>
          </a:bodyPr>
          <a:lstStyle/>
          <a:p>
            <a:pPr>
              <a:lnSpc>
                <a:spcPct val="80000"/>
              </a:lnSpc>
            </a:pPr>
            <a:r>
              <a:rPr lang="en-US" sz="2000" dirty="0" smtClean="0"/>
              <a:t>T3.5 Choice of goods</a:t>
            </a:r>
            <a:endParaRPr lang="en-US" sz="2000" dirty="0"/>
          </a:p>
        </p:txBody>
      </p:sp>
      <p:sp>
        <p:nvSpPr>
          <p:cNvPr id="14" name="Content Placeholder 5"/>
          <p:cNvSpPr txBox="1">
            <a:spLocks/>
          </p:cNvSpPr>
          <p:nvPr/>
        </p:nvSpPr>
        <p:spPr>
          <a:xfrm>
            <a:off x="258289" y="897565"/>
            <a:ext cx="4320000" cy="1611788"/>
          </a:xfrm>
          <a:prstGeom prst="rect">
            <a:avLst/>
          </a:prstGeom>
          <a:solidFill>
            <a:srgbClr val="F0F0F0"/>
          </a:solidFill>
        </p:spPr>
        <p:txBody>
          <a:bodyPr vert="horz" wrap="square"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t>Consider indifference curves for consumption of milk and chocolates (you may assume that both are "goods"). The indifference curves are drawn with the number of chocolate bars on the horizontal axis and pints of milk on the vertical axis. You are given that consumer </a:t>
            </a:r>
            <a:r>
              <a:rPr lang="en-US" sz="1000" i="1" dirty="0"/>
              <a:t>A</a:t>
            </a:r>
            <a:r>
              <a:rPr lang="en-US" sz="1000" dirty="0"/>
              <a:t> has </a:t>
            </a:r>
            <a:r>
              <a:rPr lang="en-US" sz="1000" dirty="0" smtClean="0"/>
              <a:t>a flatter </a:t>
            </a:r>
            <a:r>
              <a:rPr lang="en-US" sz="1000" dirty="0"/>
              <a:t>indifference curve than consumer </a:t>
            </a:r>
            <a:r>
              <a:rPr lang="en-US" sz="1000" i="1" dirty="0"/>
              <a:t>B</a:t>
            </a:r>
            <a:r>
              <a:rPr lang="en-US" sz="1000" dirty="0"/>
              <a:t>. In this case, we </a:t>
            </a:r>
            <a:r>
              <a:rPr lang="en-US" sz="1000" dirty="0" smtClean="0"/>
              <a:t>can </a:t>
            </a:r>
            <a:r>
              <a:rPr lang="en-US" sz="1000" dirty="0"/>
              <a:t>conclude that:</a:t>
            </a:r>
          </a:p>
        </p:txBody>
      </p:sp>
      <p:sp>
        <p:nvSpPr>
          <p:cNvPr id="15" name="Text Placeholder 4"/>
          <p:cNvSpPr txBox="1">
            <a:spLocks/>
          </p:cNvSpPr>
          <p:nvPr/>
        </p:nvSpPr>
        <p:spPr>
          <a:xfrm>
            <a:off x="263295" y="2529330"/>
            <a:ext cx="4320000" cy="2211952"/>
          </a:xfrm>
          <a:prstGeom prst="rect">
            <a:avLst/>
          </a:prstGeom>
        </p:spPr>
        <p:txBody>
          <a:bodyPr vert="horz"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solidFill>
                  <a:srgbClr val="E64017"/>
                </a:solidFill>
              </a:rPr>
              <a:t>Select one </a:t>
            </a:r>
            <a:r>
              <a:rPr lang="en-US" sz="1000" dirty="0" smtClean="0">
                <a:solidFill>
                  <a:srgbClr val="E64017"/>
                </a:solidFill>
              </a:rPr>
              <a:t>answer</a:t>
            </a:r>
          </a:p>
          <a:p>
            <a:pPr marL="0" indent="0">
              <a:lnSpc>
                <a:spcPct val="50000"/>
              </a:lnSpc>
              <a:buNone/>
            </a:pPr>
            <a:endParaRPr lang="en-US" sz="1000" dirty="0">
              <a:solidFill>
                <a:srgbClr val="E64017"/>
              </a:solidFill>
            </a:endParaRPr>
          </a:p>
          <a:p>
            <a:pPr>
              <a:lnSpc>
                <a:spcPct val="120000"/>
              </a:lnSpc>
              <a:buFont typeface="+mj-lt"/>
              <a:buAutoNum type="alphaLcPeriod"/>
            </a:pPr>
            <a:r>
              <a:rPr lang="en-US" sz="1000" dirty="0"/>
              <a:t>Consumer </a:t>
            </a:r>
            <a:r>
              <a:rPr lang="en-US" sz="1000" i="1" dirty="0"/>
              <a:t>A</a:t>
            </a:r>
            <a:r>
              <a:rPr lang="en-US" sz="1000" dirty="0"/>
              <a:t> likes chocolate more than consumer </a:t>
            </a:r>
            <a:r>
              <a:rPr lang="en-US" sz="1000" i="1" dirty="0"/>
              <a:t>B</a:t>
            </a:r>
            <a:r>
              <a:rPr lang="en-US" sz="1000" dirty="0"/>
              <a:t>.</a:t>
            </a:r>
          </a:p>
          <a:p>
            <a:pPr>
              <a:lnSpc>
                <a:spcPct val="120000"/>
              </a:lnSpc>
              <a:buFont typeface="+mj-lt"/>
              <a:buAutoNum type="alphaLcPeriod"/>
            </a:pPr>
            <a:r>
              <a:rPr lang="en-US" sz="1000" dirty="0"/>
              <a:t>The price of milk relative to the price of chocolates is higher for consumer</a:t>
            </a:r>
            <a:r>
              <a:rPr lang="en-US" sz="1000" i="1" dirty="0"/>
              <a:t> A </a:t>
            </a:r>
            <a:r>
              <a:rPr lang="en-US" sz="1000" dirty="0"/>
              <a:t>than for consumer </a:t>
            </a:r>
            <a:r>
              <a:rPr lang="en-US" sz="1000" i="1" dirty="0" smtClean="0"/>
              <a:t>B</a:t>
            </a:r>
            <a:r>
              <a:rPr lang="en-US" sz="1000" dirty="0" smtClean="0"/>
              <a:t>.</a:t>
            </a:r>
          </a:p>
          <a:p>
            <a:pPr>
              <a:lnSpc>
                <a:spcPct val="120000"/>
              </a:lnSpc>
              <a:buFont typeface="+mj-lt"/>
              <a:buAutoNum type="alphaLcPeriod"/>
            </a:pPr>
            <a:r>
              <a:rPr lang="en-US" sz="1000" dirty="0" smtClean="0"/>
              <a:t>The </a:t>
            </a:r>
            <a:r>
              <a:rPr lang="en-US" sz="1000" dirty="0"/>
              <a:t>indifference curves of the two consumers cannot cross.</a:t>
            </a:r>
          </a:p>
          <a:p>
            <a:pPr>
              <a:lnSpc>
                <a:spcPct val="120000"/>
              </a:lnSpc>
              <a:buFont typeface="+mj-lt"/>
              <a:buAutoNum type="alphaLcPeriod"/>
            </a:pPr>
            <a:r>
              <a:rPr lang="en-US" sz="1000" dirty="0"/>
              <a:t>Given the same amount of chocolates, consumer </a:t>
            </a:r>
            <a:r>
              <a:rPr lang="en-US" sz="1000" i="1" dirty="0"/>
              <a:t>A</a:t>
            </a:r>
            <a:r>
              <a:rPr lang="en-US" sz="1000" dirty="0"/>
              <a:t> is willing to swap one bar of chocolate with a smaller amount of milk than consumer </a:t>
            </a:r>
            <a:r>
              <a:rPr lang="en-US" sz="1000" i="1" dirty="0"/>
              <a:t>B</a:t>
            </a:r>
            <a:r>
              <a:rPr lang="en-US" sz="1000" dirty="0" smtClean="0"/>
              <a:t>.</a:t>
            </a:r>
          </a:p>
        </p:txBody>
      </p:sp>
    </p:spTree>
    <p:extLst>
      <p:ext uri="{BB962C8B-B14F-4D97-AF65-F5344CB8AC3E}">
        <p14:creationId xmlns:p14="http://schemas.microsoft.com/office/powerpoint/2010/main" val="810385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p:cNvSpPr>
          <p:nvPr/>
        </p:nvSpPr>
        <p:spPr>
          <a:xfrm>
            <a:off x="7854620" y="4460559"/>
            <a:ext cx="1289380" cy="688458"/>
          </a:xfrm>
          <a:prstGeom prst="rect">
            <a:avLst/>
          </a:prstGeom>
        </p:spPr>
        <p:txBody>
          <a:bodyPr vert="horz"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20000"/>
              </a:lnSpc>
              <a:buFont typeface="Arial"/>
              <a:buNone/>
            </a:pPr>
            <a:r>
              <a:rPr lang="en-US" sz="900" dirty="0" smtClean="0"/>
              <a:t>Section 3.6</a:t>
            </a:r>
            <a:endParaRPr lang="en-US" sz="900" dirty="0"/>
          </a:p>
        </p:txBody>
      </p:sp>
      <p:sp>
        <p:nvSpPr>
          <p:cNvPr id="9" name="Title 3"/>
          <p:cNvSpPr>
            <a:spLocks noGrp="1"/>
          </p:cNvSpPr>
          <p:nvPr>
            <p:ph type="title"/>
          </p:nvPr>
        </p:nvSpPr>
        <p:spPr>
          <a:xfrm>
            <a:off x="263584" y="-42971"/>
            <a:ext cx="5985933" cy="765402"/>
          </a:xfrm>
        </p:spPr>
        <p:txBody>
          <a:bodyPr lIns="0" tIns="252000" rIns="252000" bIns="252000">
            <a:spAutoFit/>
          </a:bodyPr>
          <a:lstStyle/>
          <a:p>
            <a:pPr>
              <a:lnSpc>
                <a:spcPct val="80000"/>
              </a:lnSpc>
            </a:pPr>
            <a:r>
              <a:rPr lang="en-US" sz="2000" dirty="0" smtClean="0"/>
              <a:t>T3.7 Budget constraint</a:t>
            </a:r>
          </a:p>
        </p:txBody>
      </p:sp>
      <p:sp>
        <p:nvSpPr>
          <p:cNvPr id="10" name="Content Placeholder 5"/>
          <p:cNvSpPr txBox="1">
            <a:spLocks/>
          </p:cNvSpPr>
          <p:nvPr/>
        </p:nvSpPr>
        <p:spPr>
          <a:xfrm>
            <a:off x="258289" y="897564"/>
            <a:ext cx="4320000" cy="1981120"/>
          </a:xfrm>
          <a:prstGeom prst="rect">
            <a:avLst/>
          </a:prstGeom>
          <a:solidFill>
            <a:srgbClr val="F0F0F0"/>
          </a:solidFill>
        </p:spPr>
        <p:txBody>
          <a:bodyPr vert="horz" wrap="square"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t>A worker has two jobs that he can choose to work any number of hours in a day, up to the upper limit (if any). The first job pays £10 an hour and has an upper limit of 6 hours a day. The second job pays £6 an hour and has no upper limit. The worker will always choose the first job if he can. Consider his budget constraint with the amount of </a:t>
            </a:r>
            <a:r>
              <a:rPr lang="en-US" sz="1000" dirty="0" smtClean="0"/>
              <a:t>free </a:t>
            </a:r>
            <a:r>
              <a:rPr lang="en-US" sz="1000" dirty="0"/>
              <a:t>time on horizontal axis and his consumption expenditure (which equals his </a:t>
            </a:r>
            <a:r>
              <a:rPr lang="en-US" sz="1000" dirty="0" smtClean="0"/>
              <a:t>daily income</a:t>
            </a:r>
            <a:r>
              <a:rPr lang="en-US" sz="1000" dirty="0"/>
              <a:t>) on the vertical axis. Based on this information, which of the following is correct?</a:t>
            </a:r>
          </a:p>
        </p:txBody>
      </p:sp>
      <p:sp>
        <p:nvSpPr>
          <p:cNvPr id="11" name="Text Placeholder 4"/>
          <p:cNvSpPr txBox="1">
            <a:spLocks/>
          </p:cNvSpPr>
          <p:nvPr/>
        </p:nvSpPr>
        <p:spPr>
          <a:xfrm>
            <a:off x="263295" y="2889370"/>
            <a:ext cx="4320000" cy="2211952"/>
          </a:xfrm>
          <a:prstGeom prst="rect">
            <a:avLst/>
          </a:prstGeom>
        </p:spPr>
        <p:txBody>
          <a:bodyPr vert="horz"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solidFill>
                  <a:srgbClr val="E64017"/>
                </a:solidFill>
              </a:rPr>
              <a:t>Select one </a:t>
            </a:r>
            <a:r>
              <a:rPr lang="en-US" sz="1000" dirty="0" smtClean="0">
                <a:solidFill>
                  <a:srgbClr val="E64017"/>
                </a:solidFill>
              </a:rPr>
              <a:t>answer</a:t>
            </a:r>
          </a:p>
          <a:p>
            <a:pPr marL="0" indent="0">
              <a:lnSpc>
                <a:spcPct val="50000"/>
              </a:lnSpc>
              <a:buNone/>
            </a:pPr>
            <a:endParaRPr lang="en-US" sz="1000" dirty="0">
              <a:solidFill>
                <a:srgbClr val="E64017"/>
              </a:solidFill>
            </a:endParaRPr>
          </a:p>
          <a:p>
            <a:pPr>
              <a:lnSpc>
                <a:spcPct val="120000"/>
              </a:lnSpc>
              <a:buFont typeface="+mj-lt"/>
              <a:buAutoNum type="alphaLcPeriod"/>
            </a:pPr>
            <a:r>
              <a:rPr lang="en-US" sz="1000" dirty="0"/>
              <a:t>The worker’s budget constraint is kinked at 6 hours of free time.</a:t>
            </a:r>
          </a:p>
          <a:p>
            <a:pPr>
              <a:lnSpc>
                <a:spcPct val="120000"/>
              </a:lnSpc>
              <a:buFont typeface="+mj-lt"/>
              <a:buAutoNum type="alphaLcPeriod"/>
            </a:pPr>
            <a:r>
              <a:rPr lang="en-US" sz="1000" dirty="0"/>
              <a:t>The worker will never choose to consume exactly 18 hours of free </a:t>
            </a:r>
            <a:r>
              <a:rPr lang="en-US" sz="1000" dirty="0" smtClean="0"/>
              <a:t>time.</a:t>
            </a:r>
          </a:p>
          <a:p>
            <a:pPr>
              <a:lnSpc>
                <a:spcPct val="120000"/>
              </a:lnSpc>
              <a:buFont typeface="+mj-lt"/>
              <a:buAutoNum type="alphaLcPeriod"/>
            </a:pPr>
            <a:r>
              <a:rPr lang="en-US" sz="1000" dirty="0" smtClean="0"/>
              <a:t>The </a:t>
            </a:r>
            <a:r>
              <a:rPr lang="en-US" sz="1000" dirty="0"/>
              <a:t>slope of the budget constraint is -6 when the hours of free time is small and -10 when the hours of free time is large.</a:t>
            </a:r>
          </a:p>
          <a:p>
            <a:pPr>
              <a:lnSpc>
                <a:spcPct val="120000"/>
              </a:lnSpc>
              <a:buFont typeface="+mj-lt"/>
              <a:buAutoNum type="alphaLcPeriod"/>
            </a:pPr>
            <a:r>
              <a:rPr lang="en-US" sz="1000" dirty="0"/>
              <a:t>For the choice of 8 hours of free time, the maximum expenditure for the day is £96.</a:t>
            </a:r>
          </a:p>
        </p:txBody>
      </p:sp>
    </p:spTree>
    <p:extLst>
      <p:ext uri="{BB962C8B-B14F-4D97-AF65-F5344CB8AC3E}">
        <p14:creationId xmlns:p14="http://schemas.microsoft.com/office/powerpoint/2010/main" val="2866989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p:cNvSpPr>
          <p:nvPr/>
        </p:nvSpPr>
        <p:spPr>
          <a:xfrm>
            <a:off x="258289" y="897566"/>
            <a:ext cx="4320000" cy="873124"/>
          </a:xfrm>
          <a:prstGeom prst="rect">
            <a:avLst/>
          </a:prstGeom>
          <a:solidFill>
            <a:srgbClr val="F0F0F0"/>
          </a:solidFill>
        </p:spPr>
        <p:txBody>
          <a:bodyPr vert="horz" wrap="square"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t>A consumer, who has a fixed income in dollars, consumes petrol and bread. When the price of oil increases</a:t>
            </a:r>
            <a:r>
              <a:rPr lang="en-US" sz="1000" dirty="0" smtClean="0"/>
              <a:t>:</a:t>
            </a:r>
          </a:p>
        </p:txBody>
      </p:sp>
      <p:sp>
        <p:nvSpPr>
          <p:cNvPr id="9" name="Text Placeholder 4"/>
          <p:cNvSpPr txBox="1">
            <a:spLocks/>
          </p:cNvSpPr>
          <p:nvPr/>
        </p:nvSpPr>
        <p:spPr>
          <a:xfrm>
            <a:off x="263295" y="1759308"/>
            <a:ext cx="4320000" cy="2581284"/>
          </a:xfrm>
          <a:prstGeom prst="rect">
            <a:avLst/>
          </a:prstGeom>
        </p:spPr>
        <p:txBody>
          <a:bodyPr vert="horz"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Font typeface="Arial"/>
              <a:buNone/>
            </a:pPr>
            <a:r>
              <a:rPr lang="en-US" sz="1000" dirty="0" smtClean="0">
                <a:solidFill>
                  <a:srgbClr val="E64017"/>
                </a:solidFill>
              </a:rPr>
              <a:t>Select one answer</a:t>
            </a:r>
          </a:p>
          <a:p>
            <a:pPr marL="0" indent="0">
              <a:lnSpc>
                <a:spcPct val="50000"/>
              </a:lnSpc>
              <a:buFont typeface="Arial"/>
              <a:buNone/>
            </a:pPr>
            <a:endParaRPr lang="en-US" sz="1000" dirty="0" smtClean="0">
              <a:solidFill>
                <a:srgbClr val="E64017"/>
              </a:solidFill>
            </a:endParaRPr>
          </a:p>
          <a:p>
            <a:pPr>
              <a:lnSpc>
                <a:spcPct val="120000"/>
              </a:lnSpc>
              <a:buFont typeface="+mj-lt"/>
              <a:buAutoNum type="alphaLcPeriod"/>
            </a:pPr>
            <a:r>
              <a:rPr lang="en-US" sz="1000" dirty="0"/>
              <a:t>The substitution effect on the consumption of petrol is positive, as the consumer would have to increase his expenditure on petrol due to its higher price.</a:t>
            </a:r>
          </a:p>
          <a:p>
            <a:pPr>
              <a:lnSpc>
                <a:spcPct val="120000"/>
              </a:lnSpc>
              <a:buFont typeface="+mj-lt"/>
              <a:buAutoNum type="alphaLcPeriod"/>
            </a:pPr>
            <a:r>
              <a:rPr lang="en-US" sz="1000" dirty="0"/>
              <a:t>The income effect on the consumption of bread is negative, i.e. the consumer would consume less </a:t>
            </a:r>
            <a:r>
              <a:rPr lang="en-US" sz="1000" dirty="0" smtClean="0"/>
              <a:t>bread.</a:t>
            </a:r>
          </a:p>
          <a:p>
            <a:pPr>
              <a:lnSpc>
                <a:spcPct val="120000"/>
              </a:lnSpc>
              <a:buFont typeface="+mj-lt"/>
              <a:buAutoNum type="alphaLcPeriod"/>
            </a:pPr>
            <a:r>
              <a:rPr lang="en-US" sz="1000" dirty="0" smtClean="0"/>
              <a:t>If </a:t>
            </a:r>
            <a:r>
              <a:rPr lang="en-US" sz="1000" dirty="0"/>
              <a:t>the income effect dominates the substitution effect, then the consumer would consume more bread.</a:t>
            </a:r>
          </a:p>
          <a:p>
            <a:pPr>
              <a:lnSpc>
                <a:spcPct val="120000"/>
              </a:lnSpc>
              <a:buFont typeface="+mj-lt"/>
              <a:buAutoNum type="alphaLcPeriod"/>
            </a:pPr>
            <a:r>
              <a:rPr lang="en-US" sz="1000" dirty="0"/>
              <a:t>If the income effect dominates the substitution effect, then the consumer would consume more petrol.</a:t>
            </a:r>
          </a:p>
        </p:txBody>
      </p:sp>
      <p:sp>
        <p:nvSpPr>
          <p:cNvPr id="10" name="Content Placeholder 5"/>
          <p:cNvSpPr txBox="1">
            <a:spLocks/>
          </p:cNvSpPr>
          <p:nvPr/>
        </p:nvSpPr>
        <p:spPr>
          <a:xfrm>
            <a:off x="7854620" y="4472995"/>
            <a:ext cx="1289380" cy="670505"/>
          </a:xfrm>
          <a:prstGeom prst="rect">
            <a:avLst/>
          </a:prstGeom>
        </p:spPr>
        <p:txBody>
          <a:bodyPr vert="horz"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20000"/>
              </a:lnSpc>
              <a:buFont typeface="Arial"/>
              <a:buNone/>
            </a:pPr>
            <a:r>
              <a:rPr lang="en-US" sz="900" dirty="0" smtClean="0"/>
              <a:t>Section 3.7</a:t>
            </a:r>
            <a:endParaRPr lang="en-US" sz="900" dirty="0"/>
          </a:p>
        </p:txBody>
      </p:sp>
      <p:sp>
        <p:nvSpPr>
          <p:cNvPr id="13" name="Title 3"/>
          <p:cNvSpPr>
            <a:spLocks noGrp="1"/>
          </p:cNvSpPr>
          <p:nvPr>
            <p:ph type="title"/>
          </p:nvPr>
        </p:nvSpPr>
        <p:spPr>
          <a:xfrm>
            <a:off x="263584" y="-42971"/>
            <a:ext cx="5985933" cy="765402"/>
          </a:xfrm>
        </p:spPr>
        <p:txBody>
          <a:bodyPr lIns="0" tIns="252000" rIns="252000" bIns="252000">
            <a:spAutoFit/>
          </a:bodyPr>
          <a:lstStyle/>
          <a:p>
            <a:pPr>
              <a:lnSpc>
                <a:spcPct val="80000"/>
              </a:lnSpc>
            </a:pPr>
            <a:r>
              <a:rPr lang="en-US" sz="2000" dirty="0" smtClean="0"/>
              <a:t>T3.8 Substitution effect income effects</a:t>
            </a:r>
            <a:endParaRPr lang="en-US" sz="2000" dirty="0"/>
          </a:p>
        </p:txBody>
      </p:sp>
    </p:spTree>
    <p:extLst>
      <p:ext uri="{BB962C8B-B14F-4D97-AF65-F5344CB8AC3E}">
        <p14:creationId xmlns:p14="http://schemas.microsoft.com/office/powerpoint/2010/main" val="21072565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70" y="771550"/>
            <a:ext cx="8181727" cy="381524"/>
          </a:xfrm>
        </p:spPr>
        <p:txBody>
          <a:bodyPr/>
          <a:lstStyle/>
          <a:p>
            <a:pPr>
              <a:lnSpc>
                <a:spcPct val="120000"/>
              </a:lnSpc>
            </a:pPr>
            <a:r>
              <a:rPr lang="en-US" sz="2000" dirty="0" smtClean="0"/>
              <a:t>UNIT 1. THE CAPITALIST REVOLUTION</a:t>
            </a:r>
            <a:endParaRPr lang="en-US" sz="2000" dirty="0"/>
          </a:p>
        </p:txBody>
      </p:sp>
      <p:pic>
        <p:nvPicPr>
          <p:cNvPr id="10" name="Picture Placeholder 9"/>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7816" b="17468"/>
          <a:stretch/>
        </p:blipFill>
        <p:spPr>
          <a:xfrm>
            <a:off x="6" y="1346050"/>
            <a:ext cx="9143999" cy="3817988"/>
          </a:xfrm>
          <a:ln>
            <a:noFill/>
          </a:ln>
        </p:spPr>
      </p:pic>
      <p:sp>
        <p:nvSpPr>
          <p:cNvPr id="6" name="Rectangle 5"/>
          <p:cNvSpPr/>
          <p:nvPr/>
        </p:nvSpPr>
        <p:spPr>
          <a:xfrm>
            <a:off x="7812360" y="4948013"/>
            <a:ext cx="1331639" cy="216025"/>
          </a:xfrm>
          <a:prstGeom prst="rect">
            <a:avLst/>
          </a:prstGeom>
          <a:solidFill>
            <a:schemeClr val="tx2">
              <a:lumMod val="60000"/>
              <a:lumOff val="4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173297" y="4981937"/>
            <a:ext cx="1946422" cy="173124"/>
          </a:xfrm>
          <a:prstGeom prst="rect">
            <a:avLst/>
          </a:prstGeom>
          <a:noFill/>
        </p:spPr>
        <p:txBody>
          <a:bodyPr wrap="square" rtlCol="0">
            <a:spAutoFit/>
          </a:bodyPr>
          <a:lstStyle/>
          <a:p>
            <a:pPr algn="r">
              <a:lnSpc>
                <a:spcPct val="50000"/>
              </a:lnSpc>
            </a:pPr>
            <a:r>
              <a:rPr lang="en-US" sz="900" dirty="0" smtClean="0">
                <a:solidFill>
                  <a:srgbClr val="000000"/>
                </a:solidFill>
                <a:latin typeface="Source sans pro"/>
                <a:cs typeface="Source sans pro"/>
              </a:rPr>
              <a:t>cc by Kevin Poh, Flickr</a:t>
            </a:r>
            <a:endParaRPr lang="en-US" sz="900" dirty="0">
              <a:solidFill>
                <a:srgbClr val="000000"/>
              </a:solidFill>
              <a:latin typeface="Source sans pro"/>
              <a:cs typeface="Source sans pro"/>
            </a:endParaRPr>
          </a:p>
        </p:txBody>
      </p:sp>
    </p:spTree>
    <p:extLst>
      <p:ext uri="{BB962C8B-B14F-4D97-AF65-F5344CB8AC3E}">
        <p14:creationId xmlns:p14="http://schemas.microsoft.com/office/powerpoint/2010/main" val="1499150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5"/>
          <p:cNvSpPr txBox="1">
            <a:spLocks/>
          </p:cNvSpPr>
          <p:nvPr/>
        </p:nvSpPr>
        <p:spPr>
          <a:xfrm>
            <a:off x="7524328" y="4472995"/>
            <a:ext cx="1619672" cy="670505"/>
          </a:xfrm>
          <a:prstGeom prst="rect">
            <a:avLst/>
          </a:prstGeom>
        </p:spPr>
        <p:txBody>
          <a:bodyPr vert="horz" wrap="square"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20000"/>
              </a:lnSpc>
              <a:buFont typeface="Arial"/>
              <a:buNone/>
            </a:pPr>
            <a:r>
              <a:rPr lang="en-US" sz="900" dirty="0" smtClean="0"/>
              <a:t>Section 1.2</a:t>
            </a:r>
            <a:endParaRPr lang="en-US" sz="900" dirty="0"/>
          </a:p>
        </p:txBody>
      </p:sp>
      <p:sp>
        <p:nvSpPr>
          <p:cNvPr id="12" name="Title 3"/>
          <p:cNvSpPr>
            <a:spLocks noGrp="1"/>
          </p:cNvSpPr>
          <p:nvPr>
            <p:ph type="title"/>
          </p:nvPr>
        </p:nvSpPr>
        <p:spPr>
          <a:xfrm>
            <a:off x="263584" y="-42971"/>
            <a:ext cx="5985933" cy="765402"/>
          </a:xfrm>
        </p:spPr>
        <p:txBody>
          <a:bodyPr lIns="0" tIns="252000" rIns="252000" bIns="252000">
            <a:spAutoFit/>
          </a:bodyPr>
          <a:lstStyle/>
          <a:p>
            <a:pPr>
              <a:lnSpc>
                <a:spcPct val="80000"/>
              </a:lnSpc>
            </a:pPr>
            <a:r>
              <a:rPr lang="en-US" sz="2000" dirty="0" smtClean="0"/>
              <a:t>T1.2 Nominal and real GDP</a:t>
            </a:r>
            <a:endParaRPr lang="en-US" sz="2000" dirty="0"/>
          </a:p>
        </p:txBody>
      </p:sp>
      <p:sp>
        <p:nvSpPr>
          <p:cNvPr id="13" name="Content Placeholder 5"/>
          <p:cNvSpPr txBox="1">
            <a:spLocks/>
          </p:cNvSpPr>
          <p:nvPr/>
        </p:nvSpPr>
        <p:spPr>
          <a:xfrm>
            <a:off x="258289" y="897564"/>
            <a:ext cx="4320000" cy="1427122"/>
          </a:xfrm>
          <a:prstGeom prst="rect">
            <a:avLst/>
          </a:prstGeom>
          <a:solidFill>
            <a:srgbClr val="F0F0F0"/>
          </a:solidFill>
        </p:spPr>
        <p:txBody>
          <a:bodyPr vert="horz" wrap="square"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t>Eden, a country, produces just two output goods: apples and snakeskin handbags. In 2014 the prices of apples and hand bags were 10 and 24, respectively. In 2015, the prices increased to 12 and 25. The quantities produced of the two goods were unchanged in both 2014 and 2015, at 100 and 20. From this information, we </a:t>
            </a:r>
            <a:r>
              <a:rPr lang="en-US" sz="1000" dirty="0" smtClean="0"/>
              <a:t>can conclude </a:t>
            </a:r>
            <a:r>
              <a:rPr lang="en-US" sz="1000" dirty="0"/>
              <a:t>that</a:t>
            </a:r>
            <a:r>
              <a:rPr lang="en-US" sz="1000" dirty="0" smtClean="0"/>
              <a:t>:</a:t>
            </a:r>
          </a:p>
        </p:txBody>
      </p:sp>
      <p:sp>
        <p:nvSpPr>
          <p:cNvPr id="14" name="Text Placeholder 4"/>
          <p:cNvSpPr txBox="1">
            <a:spLocks/>
          </p:cNvSpPr>
          <p:nvPr/>
        </p:nvSpPr>
        <p:spPr>
          <a:xfrm>
            <a:off x="263584" y="2353956"/>
            <a:ext cx="4320000" cy="1657954"/>
          </a:xfrm>
          <a:prstGeom prst="rect">
            <a:avLst/>
          </a:prstGeom>
        </p:spPr>
        <p:txBody>
          <a:bodyPr vert="horz" wrap="square"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solidFill>
                  <a:srgbClr val="E64017"/>
                </a:solidFill>
              </a:rPr>
              <a:t>Select all correct </a:t>
            </a:r>
            <a:r>
              <a:rPr lang="en-US" sz="1000" dirty="0" smtClean="0">
                <a:solidFill>
                  <a:srgbClr val="E64017"/>
                </a:solidFill>
              </a:rPr>
              <a:t>answers</a:t>
            </a:r>
          </a:p>
          <a:p>
            <a:pPr marL="0" indent="0">
              <a:lnSpc>
                <a:spcPct val="50000"/>
              </a:lnSpc>
              <a:buNone/>
            </a:pPr>
            <a:endParaRPr lang="en-US" sz="1000" dirty="0">
              <a:solidFill>
                <a:srgbClr val="E64017"/>
              </a:solidFill>
            </a:endParaRPr>
          </a:p>
          <a:p>
            <a:pPr>
              <a:lnSpc>
                <a:spcPct val="120000"/>
              </a:lnSpc>
              <a:buFont typeface="+mj-lt"/>
              <a:buAutoNum type="alphaLcPeriod"/>
            </a:pPr>
            <a:r>
              <a:rPr lang="en-US" sz="1000" dirty="0"/>
              <a:t>The nominal GDP in 2014 is 1,480.</a:t>
            </a:r>
          </a:p>
          <a:p>
            <a:pPr>
              <a:lnSpc>
                <a:spcPct val="120000"/>
              </a:lnSpc>
              <a:buFont typeface="+mj-lt"/>
              <a:buAutoNum type="alphaLcPeriod"/>
            </a:pPr>
            <a:r>
              <a:rPr lang="en-US" sz="1000" dirty="0"/>
              <a:t>The real GDP is unchanged between 2014 and 2015.</a:t>
            </a:r>
          </a:p>
          <a:p>
            <a:pPr>
              <a:lnSpc>
                <a:spcPct val="120000"/>
              </a:lnSpc>
              <a:buFont typeface="+mj-lt"/>
              <a:buAutoNum type="alphaLcPeriod"/>
            </a:pPr>
            <a:r>
              <a:rPr lang="en-US" sz="1000" dirty="0"/>
              <a:t>The nominal GDP growth rate between 2014 and 2015 is 14.9%.</a:t>
            </a:r>
          </a:p>
          <a:p>
            <a:pPr>
              <a:lnSpc>
                <a:spcPct val="120000"/>
              </a:lnSpc>
              <a:buFont typeface="+mj-lt"/>
              <a:buAutoNum type="alphaLcPeriod"/>
            </a:pPr>
            <a:r>
              <a:rPr lang="en-US" sz="1000" dirty="0"/>
              <a:t>The economy of Eden grew between 2014 and 2015 in real terms.</a:t>
            </a:r>
          </a:p>
        </p:txBody>
      </p:sp>
    </p:spTree>
    <p:extLst>
      <p:ext uri="{BB962C8B-B14F-4D97-AF65-F5344CB8AC3E}">
        <p14:creationId xmlns:p14="http://schemas.microsoft.com/office/powerpoint/2010/main" val="2871035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p:cNvSpPr txBox="1">
            <a:spLocks/>
          </p:cNvSpPr>
          <p:nvPr/>
        </p:nvSpPr>
        <p:spPr>
          <a:xfrm>
            <a:off x="7524328" y="4455042"/>
            <a:ext cx="1619672" cy="688458"/>
          </a:xfrm>
          <a:prstGeom prst="rect">
            <a:avLst/>
          </a:prstGeom>
        </p:spPr>
        <p:txBody>
          <a:bodyPr vert="horz" wrap="square"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20000"/>
              </a:lnSpc>
              <a:buFont typeface="Arial"/>
              <a:buNone/>
            </a:pPr>
            <a:r>
              <a:rPr lang="en-US" sz="900" dirty="0" smtClean="0"/>
              <a:t>Section 1.13</a:t>
            </a:r>
            <a:endParaRPr lang="en-US" sz="900" dirty="0"/>
          </a:p>
        </p:txBody>
      </p:sp>
      <p:sp>
        <p:nvSpPr>
          <p:cNvPr id="11" name="Title 3"/>
          <p:cNvSpPr>
            <a:spLocks noGrp="1"/>
          </p:cNvSpPr>
          <p:nvPr>
            <p:ph type="title"/>
          </p:nvPr>
        </p:nvSpPr>
        <p:spPr>
          <a:xfrm>
            <a:off x="263584" y="-42971"/>
            <a:ext cx="5985933" cy="765402"/>
          </a:xfrm>
        </p:spPr>
        <p:txBody>
          <a:bodyPr lIns="0" tIns="252000" rIns="252000" bIns="252000">
            <a:spAutoFit/>
          </a:bodyPr>
          <a:lstStyle/>
          <a:p>
            <a:pPr>
              <a:lnSpc>
                <a:spcPct val="80000"/>
              </a:lnSpc>
            </a:pPr>
            <a:r>
              <a:rPr lang="en-US" sz="2000" dirty="0" smtClean="0"/>
              <a:t>T1.4 Economic inequality</a:t>
            </a:r>
            <a:endParaRPr lang="en-US" sz="2000" dirty="0"/>
          </a:p>
        </p:txBody>
      </p:sp>
      <p:sp>
        <p:nvSpPr>
          <p:cNvPr id="12" name="Content Placeholder 5"/>
          <p:cNvSpPr txBox="1">
            <a:spLocks/>
          </p:cNvSpPr>
          <p:nvPr/>
        </p:nvSpPr>
        <p:spPr>
          <a:xfrm>
            <a:off x="258286" y="897566"/>
            <a:ext cx="4320000" cy="1088568"/>
          </a:xfrm>
          <a:prstGeom prst="rect">
            <a:avLst/>
          </a:prstGeom>
          <a:solidFill>
            <a:srgbClr val="F0F0F0"/>
          </a:solidFill>
        </p:spPr>
        <p:txBody>
          <a:bodyPr vert="horz" wrap="square"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t>You are given the following graph of Gini coefficients for Britain, </a:t>
            </a:r>
            <a:r>
              <a:rPr lang="en-US" sz="1000" dirty="0" smtClean="0"/>
              <a:t>the</a:t>
            </a:r>
          </a:p>
          <a:p>
            <a:pPr marL="0" indent="0">
              <a:lnSpc>
                <a:spcPct val="120000"/>
              </a:lnSpc>
              <a:buNone/>
            </a:pPr>
            <a:r>
              <a:rPr lang="en-US" sz="1000" dirty="0" smtClean="0"/>
              <a:t>United </a:t>
            </a:r>
            <a:r>
              <a:rPr lang="en-US" sz="1000" dirty="0"/>
              <a:t>States and the Netherlands. The information in the figure suggests that:</a:t>
            </a:r>
          </a:p>
        </p:txBody>
      </p:sp>
      <p:sp>
        <p:nvSpPr>
          <p:cNvPr id="13" name="Text Placeholder 4"/>
          <p:cNvSpPr txBox="1">
            <a:spLocks/>
          </p:cNvSpPr>
          <p:nvPr/>
        </p:nvSpPr>
        <p:spPr>
          <a:xfrm>
            <a:off x="263584" y="1986134"/>
            <a:ext cx="4320000" cy="2396618"/>
          </a:xfrm>
          <a:prstGeom prst="rect">
            <a:avLst/>
          </a:prstGeom>
        </p:spPr>
        <p:txBody>
          <a:bodyPr vert="horz" wrap="square"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solidFill>
                  <a:srgbClr val="E64017"/>
                </a:solidFill>
              </a:rPr>
              <a:t>Select all correct </a:t>
            </a:r>
            <a:r>
              <a:rPr lang="en-US" sz="1000" dirty="0" smtClean="0">
                <a:solidFill>
                  <a:srgbClr val="E64017"/>
                </a:solidFill>
              </a:rPr>
              <a:t>answers</a:t>
            </a:r>
          </a:p>
          <a:p>
            <a:pPr marL="0" indent="0">
              <a:lnSpc>
                <a:spcPct val="50000"/>
              </a:lnSpc>
              <a:buNone/>
            </a:pPr>
            <a:endParaRPr lang="en-US" sz="1000" dirty="0"/>
          </a:p>
          <a:p>
            <a:pPr>
              <a:lnSpc>
                <a:spcPct val="120000"/>
              </a:lnSpc>
              <a:buFont typeface="+mj-lt"/>
              <a:buAutoNum type="alphaLcPeriod"/>
            </a:pPr>
            <a:r>
              <a:rPr lang="en-US" sz="1000" dirty="0"/>
              <a:t>Capitalist economies tend to have similar degrees of equality.</a:t>
            </a:r>
          </a:p>
          <a:p>
            <a:pPr>
              <a:lnSpc>
                <a:spcPct val="120000"/>
              </a:lnSpc>
              <a:buFont typeface="+mj-lt"/>
              <a:buAutoNum type="alphaLcPeriod"/>
            </a:pPr>
            <a:r>
              <a:rPr lang="en-US" sz="1000" dirty="0"/>
              <a:t>The Netherlands was the most equal country over the past three centuries</a:t>
            </a:r>
            <a:r>
              <a:rPr lang="en-US" sz="1000" dirty="0" smtClean="0"/>
              <a:t>.</a:t>
            </a:r>
            <a:endParaRPr lang="en-US" sz="1000" dirty="0"/>
          </a:p>
          <a:p>
            <a:pPr>
              <a:lnSpc>
                <a:spcPct val="120000"/>
              </a:lnSpc>
              <a:buFont typeface="+mj-lt"/>
              <a:buAutoNum type="alphaLcPeriod"/>
            </a:pPr>
            <a:r>
              <a:rPr lang="en-US" sz="1000" dirty="0"/>
              <a:t>The US and British economies are currently at their most unequal level since the 1750s. </a:t>
            </a:r>
          </a:p>
          <a:p>
            <a:pPr>
              <a:lnSpc>
                <a:spcPct val="120000"/>
              </a:lnSpc>
              <a:buFont typeface="+mj-lt"/>
              <a:buAutoNum type="alphaLcPeriod"/>
            </a:pPr>
            <a:r>
              <a:rPr lang="en-US" sz="1000" dirty="0"/>
              <a:t>Over time, capitalist economies can become less as well as more equal.</a:t>
            </a:r>
          </a:p>
        </p:txBody>
      </p:sp>
      <p:pic>
        <p:nvPicPr>
          <p:cNvPr id="2" name="Picture 1" descr="INET-CORE_T1.4.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890051"/>
            <a:ext cx="4320000" cy="2689811"/>
          </a:xfrm>
          <a:prstGeom prst="rect">
            <a:avLst/>
          </a:prstGeom>
        </p:spPr>
      </p:pic>
    </p:spTree>
    <p:extLst>
      <p:ext uri="{BB962C8B-B14F-4D97-AF65-F5344CB8AC3E}">
        <p14:creationId xmlns:p14="http://schemas.microsoft.com/office/powerpoint/2010/main" val="2304977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5"/>
          <p:cNvSpPr txBox="1">
            <a:spLocks/>
          </p:cNvSpPr>
          <p:nvPr/>
        </p:nvSpPr>
        <p:spPr>
          <a:xfrm>
            <a:off x="7524328" y="4490842"/>
            <a:ext cx="1619672" cy="670505"/>
          </a:xfrm>
          <a:prstGeom prst="rect">
            <a:avLst/>
          </a:prstGeom>
        </p:spPr>
        <p:txBody>
          <a:bodyPr vert="horz" wrap="square"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20000"/>
              </a:lnSpc>
              <a:buFont typeface="Arial"/>
              <a:buNone/>
            </a:pPr>
            <a:r>
              <a:rPr lang="en-US" sz="900" dirty="0" smtClean="0"/>
              <a:t>Section 1.13</a:t>
            </a:r>
            <a:endParaRPr lang="en-US" sz="900" dirty="0"/>
          </a:p>
        </p:txBody>
      </p:sp>
      <p:sp>
        <p:nvSpPr>
          <p:cNvPr id="11" name="Title 3"/>
          <p:cNvSpPr txBox="1">
            <a:spLocks/>
          </p:cNvSpPr>
          <p:nvPr/>
        </p:nvSpPr>
        <p:spPr>
          <a:xfrm>
            <a:off x="263584" y="-42971"/>
            <a:ext cx="5985933" cy="765402"/>
          </a:xfrm>
          <a:prstGeom prst="rect">
            <a:avLst/>
          </a:prstGeom>
          <a:noFill/>
          <a:ln>
            <a:noFill/>
          </a:ln>
        </p:spPr>
        <p:txBody>
          <a:bodyPr vert="horz" lIns="0" tIns="252000" rIns="252000" bIns="252000" rtlCol="0" anchor="ctr">
            <a:spAutoFit/>
          </a:bodyPr>
          <a:lstStyle>
            <a:lvl1pPr algn="l" defTabSz="457200" rtl="0" eaLnBrk="1" latinLnBrk="0" hangingPunct="1">
              <a:spcBef>
                <a:spcPct val="0"/>
              </a:spcBef>
              <a:buNone/>
              <a:defRPr sz="2800" kern="1200">
                <a:ln>
                  <a:noFill/>
                </a:ln>
                <a:solidFill>
                  <a:schemeClr val="bg1"/>
                </a:solidFill>
                <a:latin typeface="Source Sans Pro"/>
                <a:ea typeface="+mj-ea"/>
                <a:cs typeface="Source Sans Pro"/>
              </a:defRPr>
            </a:lvl1pPr>
          </a:lstStyle>
          <a:p>
            <a:pPr>
              <a:lnSpc>
                <a:spcPct val="80000"/>
              </a:lnSpc>
            </a:pPr>
            <a:r>
              <a:rPr lang="en-US" sz="2000" dirty="0" smtClean="0"/>
              <a:t>T1.5 Lorenz curves and Gini coefficient</a:t>
            </a:r>
            <a:endParaRPr lang="en-US" sz="2000" dirty="0"/>
          </a:p>
        </p:txBody>
      </p:sp>
      <p:sp>
        <p:nvSpPr>
          <p:cNvPr id="12" name="Content Placeholder 5"/>
          <p:cNvSpPr txBox="1">
            <a:spLocks/>
          </p:cNvSpPr>
          <p:nvPr/>
        </p:nvSpPr>
        <p:spPr>
          <a:xfrm>
            <a:off x="258286" y="897566"/>
            <a:ext cx="4320000" cy="1796454"/>
          </a:xfrm>
          <a:prstGeom prst="rect">
            <a:avLst/>
          </a:prstGeom>
          <a:solidFill>
            <a:srgbClr val="F0F0F0"/>
          </a:solidFill>
        </p:spPr>
        <p:txBody>
          <a:bodyPr vert="horz" wrap="square"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t>The following diagram shows the Lorenz curves for the factor (the market) income and the disposable income of the Netherlands in 2010. The disposable income is the factor income plus any taxes and government transfers. </a:t>
            </a:r>
            <a:r>
              <a:rPr lang="en-US" sz="1000" i="1" dirty="0" smtClean="0"/>
              <a:t>A’ </a:t>
            </a:r>
            <a:r>
              <a:rPr lang="en-US" sz="1000" dirty="0" smtClean="0"/>
              <a:t>is </a:t>
            </a:r>
            <a:r>
              <a:rPr lang="en-US" sz="1000" dirty="0"/>
              <a:t>the area between the perfect equality </a:t>
            </a:r>
            <a:r>
              <a:rPr lang="en-US" sz="1000" dirty="0" smtClean="0"/>
              <a:t>line and </a:t>
            </a:r>
            <a:r>
              <a:rPr lang="en-US" sz="1000" dirty="0"/>
              <a:t>the disposable income Lorenz curve, while </a:t>
            </a:r>
            <a:r>
              <a:rPr lang="en-US" sz="1000" i="1" dirty="0"/>
              <a:t>B’</a:t>
            </a:r>
            <a:r>
              <a:rPr lang="en-US" sz="1000" dirty="0"/>
              <a:t> is the area under the disposable income Lorenz curve. Based on this information, which of the </a:t>
            </a:r>
            <a:r>
              <a:rPr lang="en-US" sz="1000" dirty="0" smtClean="0"/>
              <a:t>following statements </a:t>
            </a:r>
            <a:r>
              <a:rPr lang="en-US" sz="1000" dirty="0"/>
              <a:t>are correct</a:t>
            </a:r>
            <a:r>
              <a:rPr lang="en-US" sz="1000" dirty="0" smtClean="0"/>
              <a:t>?</a:t>
            </a:r>
          </a:p>
        </p:txBody>
      </p:sp>
      <p:sp>
        <p:nvSpPr>
          <p:cNvPr id="13" name="Text Placeholder 4"/>
          <p:cNvSpPr txBox="1">
            <a:spLocks/>
          </p:cNvSpPr>
          <p:nvPr/>
        </p:nvSpPr>
        <p:spPr>
          <a:xfrm>
            <a:off x="260499" y="2694020"/>
            <a:ext cx="4320000" cy="2211952"/>
          </a:xfrm>
          <a:prstGeom prst="rect">
            <a:avLst/>
          </a:prstGeom>
        </p:spPr>
        <p:txBody>
          <a:bodyPr vert="horz" wrap="square"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solidFill>
                  <a:srgbClr val="E64017"/>
                </a:solidFill>
              </a:rPr>
              <a:t>Select all correct </a:t>
            </a:r>
            <a:r>
              <a:rPr lang="en-US" sz="1000" dirty="0" smtClean="0">
                <a:solidFill>
                  <a:srgbClr val="E64017"/>
                </a:solidFill>
              </a:rPr>
              <a:t>answers</a:t>
            </a:r>
          </a:p>
          <a:p>
            <a:pPr marL="0" indent="0">
              <a:lnSpc>
                <a:spcPct val="50000"/>
              </a:lnSpc>
              <a:buNone/>
            </a:pPr>
            <a:endParaRPr lang="en-US" sz="1000" dirty="0"/>
          </a:p>
          <a:p>
            <a:pPr>
              <a:lnSpc>
                <a:spcPct val="120000"/>
              </a:lnSpc>
              <a:buFont typeface="+mj-lt"/>
              <a:buAutoNum type="alphaLcPeriod"/>
            </a:pPr>
            <a:r>
              <a:rPr lang="en-US" sz="1000" dirty="0"/>
              <a:t>The Gini coefficient is the ratio </a:t>
            </a:r>
            <a:r>
              <a:rPr lang="en-US" sz="1000" i="1" dirty="0"/>
              <a:t>A’/B’</a:t>
            </a:r>
            <a:r>
              <a:rPr lang="en-US" sz="1000" i="1" dirty="0" smtClean="0"/>
              <a:t>.</a:t>
            </a:r>
            <a:endParaRPr lang="en-US" sz="1000" i="1" dirty="0"/>
          </a:p>
          <a:p>
            <a:pPr>
              <a:lnSpc>
                <a:spcPct val="120000"/>
              </a:lnSpc>
              <a:buFont typeface="+mj-lt"/>
              <a:buAutoNum type="alphaLcPeriod"/>
            </a:pPr>
            <a:r>
              <a:rPr lang="en-US" sz="1000" dirty="0"/>
              <a:t>The Gini coefficient for the factor income is higher than that for the disposable income.</a:t>
            </a:r>
          </a:p>
          <a:p>
            <a:pPr>
              <a:lnSpc>
                <a:spcPct val="120000"/>
              </a:lnSpc>
              <a:buFont typeface="+mj-lt"/>
              <a:buAutoNum type="alphaLcPeriod"/>
            </a:pPr>
            <a:r>
              <a:rPr lang="en-US" sz="1000" dirty="0"/>
              <a:t>The taxes and the transfers reduce income inequality in the Netherlands.</a:t>
            </a:r>
          </a:p>
          <a:p>
            <a:pPr>
              <a:lnSpc>
                <a:spcPct val="120000"/>
              </a:lnSpc>
              <a:buFont typeface="+mj-lt"/>
              <a:buAutoNum type="alphaLcPeriod"/>
            </a:pPr>
            <a:r>
              <a:rPr lang="en-US" sz="1000" dirty="0"/>
              <a:t>After the taxes and the transfers, the poorest 50% of the population receive about 20% of the total income.</a:t>
            </a:r>
          </a:p>
        </p:txBody>
      </p:sp>
      <p:pic>
        <p:nvPicPr>
          <p:cNvPr id="2" name="Picture 1" descr="INET-CORE_T1.5.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480" y="915566"/>
            <a:ext cx="4320000" cy="3504906"/>
          </a:xfrm>
          <a:prstGeom prst="rect">
            <a:avLst/>
          </a:prstGeom>
        </p:spPr>
      </p:pic>
    </p:spTree>
    <p:extLst>
      <p:ext uri="{BB962C8B-B14F-4D97-AF65-F5344CB8AC3E}">
        <p14:creationId xmlns:p14="http://schemas.microsoft.com/office/powerpoint/2010/main" val="2734093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Unit 2 Header.jp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7789" b="17789"/>
          <a:stretch/>
        </p:blipFill>
        <p:spPr>
          <a:xfrm>
            <a:off x="0" y="1346200"/>
            <a:ext cx="9144000" cy="3800475"/>
          </a:xfrm>
        </p:spPr>
      </p:pic>
      <p:sp>
        <p:nvSpPr>
          <p:cNvPr id="7" name="Rectangle 6"/>
          <p:cNvSpPr/>
          <p:nvPr/>
        </p:nvSpPr>
        <p:spPr>
          <a:xfrm>
            <a:off x="8316416" y="4948013"/>
            <a:ext cx="827583" cy="216025"/>
          </a:xfrm>
          <a:prstGeom prst="rect">
            <a:avLst/>
          </a:prstGeom>
          <a:solidFill>
            <a:schemeClr val="tx2">
              <a:lumMod val="60000"/>
              <a:lumOff val="4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173297" y="4981937"/>
            <a:ext cx="1946422" cy="173124"/>
          </a:xfrm>
          <a:prstGeom prst="rect">
            <a:avLst/>
          </a:prstGeom>
          <a:noFill/>
        </p:spPr>
        <p:txBody>
          <a:bodyPr wrap="square" rtlCol="0">
            <a:spAutoFit/>
          </a:bodyPr>
          <a:lstStyle/>
          <a:p>
            <a:pPr algn="r">
              <a:lnSpc>
                <a:spcPct val="50000"/>
              </a:lnSpc>
            </a:pPr>
            <a:r>
              <a:rPr lang="en-US" sz="900" dirty="0" smtClean="0">
                <a:solidFill>
                  <a:srgbClr val="000000"/>
                </a:solidFill>
                <a:latin typeface="Source sans pro"/>
                <a:cs typeface="Source sans pro"/>
              </a:rPr>
              <a:t>Shutterstock</a:t>
            </a:r>
            <a:endParaRPr lang="en-US" sz="900" dirty="0">
              <a:solidFill>
                <a:srgbClr val="000000"/>
              </a:solidFill>
              <a:latin typeface="Source sans pro"/>
              <a:cs typeface="Source sans pro"/>
            </a:endParaRPr>
          </a:p>
        </p:txBody>
      </p:sp>
      <p:sp>
        <p:nvSpPr>
          <p:cNvPr id="9" name="Title 1"/>
          <p:cNvSpPr>
            <a:spLocks noGrp="1"/>
          </p:cNvSpPr>
          <p:nvPr>
            <p:ph type="title"/>
          </p:nvPr>
        </p:nvSpPr>
        <p:spPr>
          <a:xfrm>
            <a:off x="287870" y="771550"/>
            <a:ext cx="8181727" cy="381524"/>
          </a:xfrm>
        </p:spPr>
        <p:txBody>
          <a:bodyPr/>
          <a:lstStyle/>
          <a:p>
            <a:pPr>
              <a:lnSpc>
                <a:spcPct val="120000"/>
              </a:lnSpc>
            </a:pPr>
            <a:r>
              <a:rPr lang="en-US" sz="2000" dirty="0" smtClean="0"/>
              <a:t>UNIT 2. TECHNOLOGICAL CHANGE, POPULATION AND ECONOMIC GROWTH</a:t>
            </a:r>
            <a:endParaRPr lang="en-US" sz="2000" dirty="0"/>
          </a:p>
        </p:txBody>
      </p:sp>
    </p:spTree>
    <p:extLst>
      <p:ext uri="{BB962C8B-B14F-4D97-AF65-F5344CB8AC3E}">
        <p14:creationId xmlns:p14="http://schemas.microsoft.com/office/powerpoint/2010/main" val="1819307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p:cNvSpPr>
          <p:nvPr/>
        </p:nvSpPr>
        <p:spPr>
          <a:xfrm>
            <a:off x="12528374" y="4834888"/>
            <a:ext cx="1289380" cy="724365"/>
          </a:xfrm>
          <a:prstGeom prst="rect">
            <a:avLst/>
          </a:prstGeom>
        </p:spPr>
        <p:txBody>
          <a:bodyPr vert="horz"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20000"/>
              </a:lnSpc>
              <a:buFont typeface="Arial"/>
              <a:buNone/>
            </a:pPr>
            <a:r>
              <a:rPr lang="en-US" sz="1200" dirty="0" smtClean="0"/>
              <a:t>Section 2.5</a:t>
            </a:r>
            <a:endParaRPr lang="en-US" sz="1200" dirty="0"/>
          </a:p>
        </p:txBody>
      </p:sp>
      <p:sp>
        <p:nvSpPr>
          <p:cNvPr id="9" name="Title 3"/>
          <p:cNvSpPr>
            <a:spLocks noGrp="1"/>
          </p:cNvSpPr>
          <p:nvPr>
            <p:ph type="title"/>
          </p:nvPr>
        </p:nvSpPr>
        <p:spPr>
          <a:xfrm>
            <a:off x="263584" y="-42971"/>
            <a:ext cx="5985933" cy="765402"/>
          </a:xfrm>
        </p:spPr>
        <p:txBody>
          <a:bodyPr lIns="0" tIns="252000" rIns="252000" bIns="252000">
            <a:spAutoFit/>
          </a:bodyPr>
          <a:lstStyle/>
          <a:p>
            <a:pPr>
              <a:lnSpc>
                <a:spcPct val="80000"/>
              </a:lnSpc>
            </a:pPr>
            <a:r>
              <a:rPr lang="en-US" sz="2000" dirty="0" smtClean="0"/>
              <a:t>T2.3 Average product of labour</a:t>
            </a:r>
            <a:endParaRPr lang="en-US" sz="2000" dirty="0"/>
          </a:p>
        </p:txBody>
      </p:sp>
      <p:sp>
        <p:nvSpPr>
          <p:cNvPr id="12" name="Content Placeholder 5"/>
          <p:cNvSpPr txBox="1">
            <a:spLocks/>
          </p:cNvSpPr>
          <p:nvPr/>
        </p:nvSpPr>
        <p:spPr>
          <a:xfrm>
            <a:off x="323528" y="888980"/>
            <a:ext cx="4464496" cy="1611788"/>
          </a:xfrm>
          <a:prstGeom prst="rect">
            <a:avLst/>
          </a:prstGeom>
          <a:solidFill>
            <a:srgbClr val="F0F0F0"/>
          </a:solidFill>
        </p:spPr>
        <p:txBody>
          <a:bodyPr vert="horz" wrap="square"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t>The following diagram depicts the production function of the farmers, where diminishing average product of labour is assumed. At </a:t>
            </a:r>
            <a:r>
              <a:rPr lang="en-US" sz="1000" i="1" dirty="0"/>
              <a:t>A</a:t>
            </a:r>
            <a:r>
              <a:rPr lang="en-US" sz="1000" dirty="0"/>
              <a:t> the average product of labour is 500,000/800 = 625 kg of grain per farmer. At </a:t>
            </a:r>
            <a:r>
              <a:rPr lang="en-US" sz="1000" i="1" dirty="0"/>
              <a:t>B </a:t>
            </a:r>
            <a:r>
              <a:rPr lang="en-US" sz="1000" dirty="0"/>
              <a:t>the average product of labour is 732,000/1,600 = 458 kg of grain per farmer. If you know that for 2,800 farmers the grain output is 894,000kg, then which of the following is/are correct?</a:t>
            </a:r>
          </a:p>
        </p:txBody>
      </p:sp>
      <p:sp>
        <p:nvSpPr>
          <p:cNvPr id="13" name="Text Placeholder 4"/>
          <p:cNvSpPr txBox="1">
            <a:spLocks/>
          </p:cNvSpPr>
          <p:nvPr/>
        </p:nvSpPr>
        <p:spPr>
          <a:xfrm>
            <a:off x="323528" y="2500768"/>
            <a:ext cx="4464496" cy="2581284"/>
          </a:xfrm>
          <a:prstGeom prst="rect">
            <a:avLst/>
          </a:prstGeom>
        </p:spPr>
        <p:txBody>
          <a:bodyPr vert="horz" wrap="square"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solidFill>
                  <a:srgbClr val="E64017"/>
                </a:solidFill>
              </a:rPr>
              <a:t>Select all correct answers</a:t>
            </a:r>
          </a:p>
          <a:p>
            <a:pPr marL="0" indent="0">
              <a:lnSpc>
                <a:spcPct val="50000"/>
              </a:lnSpc>
              <a:buNone/>
            </a:pPr>
            <a:endParaRPr lang="en-US" sz="1000" dirty="0">
              <a:solidFill>
                <a:srgbClr val="E64017"/>
              </a:solidFill>
            </a:endParaRPr>
          </a:p>
          <a:p>
            <a:pPr>
              <a:lnSpc>
                <a:spcPct val="120000"/>
              </a:lnSpc>
              <a:buFont typeface="+mj-lt"/>
              <a:buAutoNum type="alphaLcPeriod"/>
            </a:pPr>
            <a:r>
              <a:rPr lang="en-US" sz="1000" dirty="0"/>
              <a:t>The average product of labour when the labour input is 2,800 is 300.</a:t>
            </a:r>
          </a:p>
          <a:p>
            <a:pPr>
              <a:lnSpc>
                <a:spcPct val="120000"/>
              </a:lnSpc>
              <a:buFont typeface="+mj-lt"/>
              <a:buAutoNum type="alphaLcPeriod"/>
            </a:pPr>
            <a:r>
              <a:rPr lang="en-US" sz="1000" dirty="0"/>
              <a:t>The decreasing slopes of the rays from the origin to the production function along the curve indicate the decreasing average product of labour.</a:t>
            </a:r>
          </a:p>
          <a:p>
            <a:pPr>
              <a:lnSpc>
                <a:spcPct val="120000"/>
              </a:lnSpc>
              <a:buFont typeface="+mj-lt"/>
              <a:buAutoNum type="alphaLcPeriod"/>
            </a:pPr>
            <a:r>
              <a:rPr lang="en-US" sz="1000" dirty="0"/>
              <a:t>If the production function curve is an upward-sloping straight line, then there is no diminishing average product of labour.	</a:t>
            </a:r>
          </a:p>
          <a:p>
            <a:pPr>
              <a:lnSpc>
                <a:spcPct val="120000"/>
              </a:lnSpc>
              <a:buFont typeface="+mj-lt"/>
              <a:buAutoNum type="alphaLcPeriod"/>
            </a:pPr>
            <a:r>
              <a:rPr lang="en-US" sz="1000" dirty="0"/>
              <a:t>It is possible that initially there is an economy of scale: for example, going from one farmer to two, the average output increases as they efficiently share the workload.</a:t>
            </a:r>
          </a:p>
        </p:txBody>
      </p:sp>
      <p:pic>
        <p:nvPicPr>
          <p:cNvPr id="3" name="Picture 2" descr="INET-CORE_T2.3.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915566"/>
            <a:ext cx="3960000" cy="2839246"/>
          </a:xfrm>
          <a:prstGeom prst="rect">
            <a:avLst/>
          </a:prstGeom>
        </p:spPr>
      </p:pic>
      <p:sp>
        <p:nvSpPr>
          <p:cNvPr id="15" name="Content Placeholder 5"/>
          <p:cNvSpPr txBox="1">
            <a:spLocks/>
          </p:cNvSpPr>
          <p:nvPr/>
        </p:nvSpPr>
        <p:spPr>
          <a:xfrm>
            <a:off x="7854620" y="4472995"/>
            <a:ext cx="1289380" cy="670505"/>
          </a:xfrm>
          <a:prstGeom prst="rect">
            <a:avLst/>
          </a:prstGeom>
        </p:spPr>
        <p:txBody>
          <a:bodyPr vert="horz"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20000"/>
              </a:lnSpc>
              <a:buFont typeface="Arial"/>
              <a:buNone/>
            </a:pPr>
            <a:r>
              <a:rPr lang="en-US" sz="900" dirty="0" smtClean="0"/>
              <a:t>Section 2.5</a:t>
            </a:r>
            <a:endParaRPr lang="en-US" sz="900" dirty="0"/>
          </a:p>
        </p:txBody>
      </p:sp>
    </p:spTree>
    <p:extLst>
      <p:ext uri="{BB962C8B-B14F-4D97-AF65-F5344CB8AC3E}">
        <p14:creationId xmlns:p14="http://schemas.microsoft.com/office/powerpoint/2010/main" val="3825168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txBox="1">
            <a:spLocks/>
          </p:cNvSpPr>
          <p:nvPr/>
        </p:nvSpPr>
        <p:spPr>
          <a:xfrm>
            <a:off x="13536482" y="4906896"/>
            <a:ext cx="1289380" cy="724365"/>
          </a:xfrm>
          <a:prstGeom prst="rect">
            <a:avLst/>
          </a:prstGeom>
        </p:spPr>
        <p:txBody>
          <a:bodyPr vert="horz"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20000"/>
              </a:lnSpc>
              <a:buFont typeface="Arial"/>
              <a:buNone/>
            </a:pPr>
            <a:r>
              <a:rPr lang="en-US" sz="1200" dirty="0" smtClean="0"/>
              <a:t>Section 2.8</a:t>
            </a:r>
            <a:endParaRPr lang="en-US" sz="1200" dirty="0"/>
          </a:p>
        </p:txBody>
      </p:sp>
      <p:sp>
        <p:nvSpPr>
          <p:cNvPr id="9" name="Title 3"/>
          <p:cNvSpPr>
            <a:spLocks noGrp="1"/>
          </p:cNvSpPr>
          <p:nvPr>
            <p:ph type="title"/>
          </p:nvPr>
        </p:nvSpPr>
        <p:spPr>
          <a:xfrm>
            <a:off x="263584" y="-42971"/>
            <a:ext cx="5985933" cy="765402"/>
          </a:xfrm>
        </p:spPr>
        <p:txBody>
          <a:bodyPr lIns="0" tIns="252000" rIns="252000" bIns="252000">
            <a:spAutoFit/>
          </a:bodyPr>
          <a:lstStyle/>
          <a:p>
            <a:pPr>
              <a:lnSpc>
                <a:spcPct val="80000"/>
              </a:lnSpc>
            </a:pPr>
            <a:r>
              <a:rPr lang="en-US" sz="2000" dirty="0" smtClean="0"/>
              <a:t>T2.4 The Malthusian trap</a:t>
            </a:r>
            <a:endParaRPr lang="en-US" sz="2000" dirty="0"/>
          </a:p>
        </p:txBody>
      </p:sp>
      <p:sp>
        <p:nvSpPr>
          <p:cNvPr id="7" name="Content Placeholder 5"/>
          <p:cNvSpPr txBox="1">
            <a:spLocks/>
          </p:cNvSpPr>
          <p:nvPr/>
        </p:nvSpPr>
        <p:spPr>
          <a:xfrm>
            <a:off x="323528" y="888980"/>
            <a:ext cx="4320480" cy="1242456"/>
          </a:xfrm>
          <a:prstGeom prst="rect">
            <a:avLst/>
          </a:prstGeom>
          <a:solidFill>
            <a:srgbClr val="F0F0F0"/>
          </a:solidFill>
        </p:spPr>
        <p:txBody>
          <a:bodyPr vert="horz" wrap="square"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t>The following figures show the real wage index in England from 1750 to 2000, and the explanation of how England escaped the Malthusian trap in the period up to 1900. Based on this information, which of the following statements are correct?</a:t>
            </a:r>
          </a:p>
        </p:txBody>
      </p:sp>
      <p:sp>
        <p:nvSpPr>
          <p:cNvPr id="12" name="Text Placeholder 4"/>
          <p:cNvSpPr txBox="1">
            <a:spLocks/>
          </p:cNvSpPr>
          <p:nvPr/>
        </p:nvSpPr>
        <p:spPr>
          <a:xfrm>
            <a:off x="323528" y="2139702"/>
            <a:ext cx="4320480" cy="2765950"/>
          </a:xfrm>
          <a:prstGeom prst="rect">
            <a:avLst/>
          </a:prstGeom>
        </p:spPr>
        <p:txBody>
          <a:bodyPr vert="horz" wrap="square"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1000" dirty="0">
                <a:solidFill>
                  <a:srgbClr val="E64017"/>
                </a:solidFill>
              </a:rPr>
              <a:t>Select all correct answers</a:t>
            </a:r>
          </a:p>
          <a:p>
            <a:pPr marL="0" indent="0">
              <a:lnSpc>
                <a:spcPct val="50000"/>
              </a:lnSpc>
              <a:buNone/>
            </a:pPr>
            <a:endParaRPr lang="en-US" sz="1000" dirty="0">
              <a:solidFill>
                <a:srgbClr val="E64017"/>
              </a:solidFill>
            </a:endParaRPr>
          </a:p>
          <a:p>
            <a:pPr>
              <a:lnSpc>
                <a:spcPct val="120000"/>
              </a:lnSpc>
              <a:buFont typeface="+mj-lt"/>
              <a:buAutoNum type="alphaLcPeriod"/>
            </a:pPr>
            <a:r>
              <a:rPr lang="en-US" sz="1000" dirty="0"/>
              <a:t>The above shows evidence that increased productivity of labour increases wages immediately.</a:t>
            </a:r>
          </a:p>
          <a:p>
            <a:pPr>
              <a:lnSpc>
                <a:spcPct val="120000"/>
              </a:lnSpc>
              <a:buFont typeface="+mj-lt"/>
              <a:buAutoNum type="alphaLcPeriod"/>
            </a:pPr>
            <a:r>
              <a:rPr lang="en-US" sz="1000" dirty="0"/>
              <a:t>Throughout the 1800s political development led to a fall in the workers’ bargaining power, keeping the real wage low.</a:t>
            </a:r>
          </a:p>
          <a:p>
            <a:pPr>
              <a:lnSpc>
                <a:spcPct val="120000"/>
              </a:lnSpc>
              <a:buFont typeface="+mj-lt"/>
              <a:buAutoNum type="alphaLcPeriod"/>
            </a:pPr>
            <a:r>
              <a:rPr lang="en-US" sz="1000" dirty="0"/>
              <a:t>England was able to escape from the Malthusian trap after the 1830s by being able to increase the workers’ share of the rising output, due to the increase in the workers’ bargaining power.</a:t>
            </a:r>
          </a:p>
          <a:p>
            <a:pPr>
              <a:lnSpc>
                <a:spcPct val="120000"/>
              </a:lnSpc>
              <a:buFont typeface="+mj-lt"/>
              <a:buAutoNum type="alphaLcPeriod"/>
            </a:pPr>
            <a:r>
              <a:rPr lang="en-US" sz="1000" dirty="0"/>
              <a:t>The above demonstrates that the size of pie (the total output) does not determine the wage rate, but it merely sets a limit on how high the wage could possibly be.</a:t>
            </a:r>
          </a:p>
        </p:txBody>
      </p:sp>
      <p:pic>
        <p:nvPicPr>
          <p:cNvPr id="3" name="Picture 2" descr="INET-CORE_T2.4.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915966"/>
            <a:ext cx="3600000" cy="3600000"/>
          </a:xfrm>
          <a:prstGeom prst="rect">
            <a:avLst/>
          </a:prstGeom>
        </p:spPr>
      </p:pic>
      <p:sp>
        <p:nvSpPr>
          <p:cNvPr id="13" name="Content Placeholder 5"/>
          <p:cNvSpPr txBox="1">
            <a:spLocks/>
          </p:cNvSpPr>
          <p:nvPr/>
        </p:nvSpPr>
        <p:spPr>
          <a:xfrm>
            <a:off x="7854620" y="4472995"/>
            <a:ext cx="1289380" cy="670505"/>
          </a:xfrm>
          <a:prstGeom prst="rect">
            <a:avLst/>
          </a:prstGeom>
        </p:spPr>
        <p:txBody>
          <a:bodyPr vert="horz" lIns="252000" tIns="252000" rIns="252000" bIns="252000" rtlCol="0">
            <a:spAutoFit/>
          </a:bodyPr>
          <a:lstStyle>
            <a:lvl1pPr marL="342900" indent="-342900" algn="l" defTabSz="457200" rtl="0" eaLnBrk="1" latinLnBrk="0" hangingPunct="1">
              <a:spcBef>
                <a:spcPct val="20000"/>
              </a:spcBef>
              <a:buFont typeface="Arial"/>
              <a:buChar char="•"/>
              <a:defRPr sz="2400" kern="1200">
                <a:solidFill>
                  <a:srgbClr val="787878"/>
                </a:solidFill>
                <a:latin typeface="Source Sans Pro"/>
                <a:ea typeface="+mn-ea"/>
                <a:cs typeface="Source Sans Pro"/>
              </a:defRPr>
            </a:lvl1pPr>
            <a:lvl2pPr marL="742950" indent="-285750" algn="l" defTabSz="457200" rtl="0" eaLnBrk="1" latinLnBrk="0" hangingPunct="1">
              <a:spcBef>
                <a:spcPct val="20000"/>
              </a:spcBef>
              <a:buFont typeface="Arial"/>
              <a:buChar char="–"/>
              <a:defRPr sz="2000" kern="1200">
                <a:solidFill>
                  <a:srgbClr val="787878"/>
                </a:solidFill>
                <a:latin typeface="Source Sans Pro"/>
                <a:ea typeface="+mn-ea"/>
                <a:cs typeface="Source Sans Pro"/>
              </a:defRPr>
            </a:lvl2pPr>
            <a:lvl3pPr marL="1143000" indent="-228600" algn="l" defTabSz="457200" rtl="0" eaLnBrk="1" latinLnBrk="0" hangingPunct="1">
              <a:spcBef>
                <a:spcPct val="20000"/>
              </a:spcBef>
              <a:buFont typeface="Arial"/>
              <a:buChar char="•"/>
              <a:defRPr sz="1800" kern="1200">
                <a:solidFill>
                  <a:srgbClr val="787878"/>
                </a:solidFill>
                <a:latin typeface="Source Sans Pro"/>
                <a:ea typeface="+mn-ea"/>
                <a:cs typeface="Source Sans Pro"/>
              </a:defRPr>
            </a:lvl3pPr>
            <a:lvl4pPr marL="1600200" indent="-228600" algn="l" defTabSz="457200" rtl="0" eaLnBrk="1" latinLnBrk="0" hangingPunct="1">
              <a:spcBef>
                <a:spcPct val="20000"/>
              </a:spcBef>
              <a:buFont typeface="Arial"/>
              <a:buChar char="–"/>
              <a:defRPr sz="1600" kern="1200">
                <a:solidFill>
                  <a:srgbClr val="787878"/>
                </a:solidFill>
                <a:latin typeface="Source Sans Pro"/>
                <a:ea typeface="+mn-ea"/>
                <a:cs typeface="Source Sans Pro"/>
              </a:defRPr>
            </a:lvl4pPr>
            <a:lvl5pPr marL="2057400" indent="-228600" algn="l" defTabSz="457200" rtl="0" eaLnBrk="1" latinLnBrk="0" hangingPunct="1">
              <a:spcBef>
                <a:spcPct val="20000"/>
              </a:spcBef>
              <a:buFont typeface="Arial"/>
              <a:buChar char="»"/>
              <a:defRPr sz="1400" kern="1200">
                <a:solidFill>
                  <a:srgbClr val="787878"/>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120000"/>
              </a:lnSpc>
              <a:buFont typeface="Arial"/>
              <a:buNone/>
            </a:pPr>
            <a:r>
              <a:rPr lang="en-US" sz="900" dirty="0" smtClean="0"/>
              <a:t>Section 2.8</a:t>
            </a:r>
            <a:endParaRPr lang="en-US" sz="900" dirty="0"/>
          </a:p>
        </p:txBody>
      </p:sp>
    </p:spTree>
    <p:extLst>
      <p:ext uri="{BB962C8B-B14F-4D97-AF65-F5344CB8AC3E}">
        <p14:creationId xmlns:p14="http://schemas.microsoft.com/office/powerpoint/2010/main" val="1368683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7803" b="17803"/>
          <a:stretch/>
        </p:blipFill>
        <p:spPr>
          <a:xfrm>
            <a:off x="0" y="1344613"/>
            <a:ext cx="9144000" cy="3798887"/>
          </a:xfrm>
        </p:spPr>
      </p:pic>
      <p:sp>
        <p:nvSpPr>
          <p:cNvPr id="7" name="Rectangle 6"/>
          <p:cNvSpPr/>
          <p:nvPr/>
        </p:nvSpPr>
        <p:spPr>
          <a:xfrm>
            <a:off x="8316416" y="4948013"/>
            <a:ext cx="827583" cy="216025"/>
          </a:xfrm>
          <a:prstGeom prst="rect">
            <a:avLst/>
          </a:prstGeom>
          <a:solidFill>
            <a:schemeClr val="tx2">
              <a:lumMod val="60000"/>
              <a:lumOff val="4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173297" y="4981937"/>
            <a:ext cx="1946422" cy="173124"/>
          </a:xfrm>
          <a:prstGeom prst="rect">
            <a:avLst/>
          </a:prstGeom>
          <a:noFill/>
        </p:spPr>
        <p:txBody>
          <a:bodyPr wrap="square" rtlCol="0">
            <a:spAutoFit/>
          </a:bodyPr>
          <a:lstStyle/>
          <a:p>
            <a:pPr algn="r">
              <a:lnSpc>
                <a:spcPct val="50000"/>
              </a:lnSpc>
            </a:pPr>
            <a:r>
              <a:rPr lang="en-US" sz="900" dirty="0" smtClean="0">
                <a:solidFill>
                  <a:srgbClr val="000000"/>
                </a:solidFill>
                <a:latin typeface="Source sans pro"/>
                <a:cs typeface="Source sans pro"/>
              </a:rPr>
              <a:t>Shutterstock</a:t>
            </a:r>
            <a:endParaRPr lang="en-US" sz="900" dirty="0">
              <a:solidFill>
                <a:srgbClr val="000000"/>
              </a:solidFill>
              <a:latin typeface="Source sans pro"/>
              <a:cs typeface="Source sans pro"/>
            </a:endParaRPr>
          </a:p>
        </p:txBody>
      </p:sp>
      <p:sp>
        <p:nvSpPr>
          <p:cNvPr id="9" name="Title 1"/>
          <p:cNvSpPr>
            <a:spLocks noGrp="1"/>
          </p:cNvSpPr>
          <p:nvPr>
            <p:ph type="title"/>
          </p:nvPr>
        </p:nvSpPr>
        <p:spPr>
          <a:xfrm>
            <a:off x="287870" y="771550"/>
            <a:ext cx="8181727" cy="381524"/>
          </a:xfrm>
        </p:spPr>
        <p:txBody>
          <a:bodyPr/>
          <a:lstStyle/>
          <a:p>
            <a:pPr>
              <a:lnSpc>
                <a:spcPct val="120000"/>
              </a:lnSpc>
            </a:pPr>
            <a:r>
              <a:rPr lang="en-US" sz="2000" dirty="0" smtClean="0"/>
              <a:t>UNIT 3. SCARCITY, WORK AND CHOICE</a:t>
            </a:r>
            <a:endParaRPr lang="en-US" sz="2000" dirty="0"/>
          </a:p>
        </p:txBody>
      </p:sp>
    </p:spTree>
    <p:extLst>
      <p:ext uri="{BB962C8B-B14F-4D97-AF65-F5344CB8AC3E}">
        <p14:creationId xmlns:p14="http://schemas.microsoft.com/office/powerpoint/2010/main" val="22762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F1474C"/>
      </a:dk1>
      <a:lt1>
        <a:srgbClr val="FFFFFF"/>
      </a:lt1>
      <a:dk2>
        <a:srgbClr val="E64017"/>
      </a:dk2>
      <a:lt2>
        <a:srgbClr val="F0F0F0"/>
      </a:lt2>
      <a:accent1>
        <a:srgbClr val="0091D6"/>
      </a:accent1>
      <a:accent2>
        <a:srgbClr val="F8A800"/>
      </a:accent2>
      <a:accent3>
        <a:srgbClr val="80B927"/>
      </a:accent3>
      <a:accent4>
        <a:srgbClr val="9B3CC8"/>
      </a:accent4>
      <a:accent5>
        <a:srgbClr val="E64017"/>
      </a:accent5>
      <a:accent6>
        <a:srgbClr val="787878"/>
      </a:accent6>
      <a:hlink>
        <a:srgbClr val="0091D6"/>
      </a:hlink>
      <a:folHlink>
        <a:srgbClr val="78787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1956</TotalTime>
  <Words>1297</Words>
  <Application>Microsoft Office PowerPoint</Application>
  <PresentationFormat>Presentazione su schermo (16:9)</PresentationFormat>
  <Paragraphs>100</Paragraphs>
  <Slides>14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14</vt:i4>
      </vt:variant>
    </vt:vector>
  </HeadingPairs>
  <TitlesOfParts>
    <vt:vector size="19" baseType="lpstr">
      <vt:lpstr>Arial</vt:lpstr>
      <vt:lpstr>Calibri</vt:lpstr>
      <vt:lpstr>Source Sans Pro</vt:lpstr>
      <vt:lpstr>Source Sans Pro</vt:lpstr>
      <vt:lpstr>Office Theme</vt:lpstr>
      <vt:lpstr>THE ECONOMY: THE CORE PROJECT</vt:lpstr>
      <vt:lpstr>UNIT 1. THE CAPITALIST REVOLUTION</vt:lpstr>
      <vt:lpstr>T1.2 Nominal and real GDP</vt:lpstr>
      <vt:lpstr>T1.4 Economic inequality</vt:lpstr>
      <vt:lpstr>Presentazione standard di PowerPoint</vt:lpstr>
      <vt:lpstr>UNIT 2. TECHNOLOGICAL CHANGE, POPULATION AND ECONOMIC GROWTH</vt:lpstr>
      <vt:lpstr>T2.3 Average product of labour</vt:lpstr>
      <vt:lpstr>T2.4 The Malthusian trap</vt:lpstr>
      <vt:lpstr>UNIT 3. SCARCITY, WORK AND CHOICE</vt:lpstr>
      <vt:lpstr>T3.3 Average product of labour</vt:lpstr>
      <vt:lpstr>T3.4 Indifference curves</vt:lpstr>
      <vt:lpstr>T3.5 Choice of goods</vt:lpstr>
      <vt:lpstr>T3.7 Budget constraint</vt:lpstr>
      <vt:lpstr>T3.8 Substitution effect income effects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dc:creator>
  <cp:lastModifiedBy>User</cp:lastModifiedBy>
  <cp:revision>243</cp:revision>
  <dcterms:created xsi:type="dcterms:W3CDTF">2015-08-25T07:27:50Z</dcterms:created>
  <dcterms:modified xsi:type="dcterms:W3CDTF">2018-04-03T12:12:30Z</dcterms:modified>
</cp:coreProperties>
</file>