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7" r:id="rId2"/>
    <p:sldId id="279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2" r:id="rId13"/>
    <p:sldId id="293" r:id="rId14"/>
    <p:sldId id="295" r:id="rId15"/>
    <p:sldId id="303" r:id="rId16"/>
    <p:sldId id="304" r:id="rId17"/>
    <p:sldId id="305" r:id="rId18"/>
    <p:sldId id="296" r:id="rId19"/>
    <p:sldId id="271" r:id="rId20"/>
    <p:sldId id="298" r:id="rId21"/>
    <p:sldId id="299" r:id="rId22"/>
    <p:sldId id="297" r:id="rId23"/>
    <p:sldId id="276" r:id="rId24"/>
    <p:sldId id="300" r:id="rId25"/>
    <p:sldId id="307" r:id="rId26"/>
    <p:sldId id="263" r:id="rId27"/>
    <p:sldId id="264" r:id="rId28"/>
    <p:sldId id="265" r:id="rId29"/>
    <p:sldId id="306" r:id="rId30"/>
    <p:sldId id="301" r:id="rId31"/>
    <p:sldId id="302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45" d="100"/>
          <a:sy n="45" d="100"/>
        </p:scale>
        <p:origin x="136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583DE-2A2A-4D30-AE68-39F19D11ADBE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F2FD4-CB22-4A72-B802-94363E43D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27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2FD4-CB22-4A72-B802-94363E43D46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80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F6AB9-3BC8-4E2C-9812-7B35AA19B432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2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19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33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Testo titolo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rPr/>
              <a:t>Corpo livello uno</a:t>
            </a:r>
          </a:p>
          <a:p>
            <a:pPr lvl="1"/>
            <a:r>
              <a:rPr/>
              <a:t>Corpo livello due</a:t>
            </a:r>
          </a:p>
          <a:p>
            <a:pPr lvl="2"/>
            <a:r>
              <a:rPr/>
              <a:t>Corpo livello tre</a:t>
            </a:r>
          </a:p>
          <a:p>
            <a:pPr lvl="3"/>
            <a:r>
              <a:rPr/>
              <a:t>Corpo livello quattro</a:t>
            </a:r>
          </a:p>
          <a:p>
            <a:pPr lvl="4"/>
            <a:r>
              <a:rPr/>
              <a:t>Corpo livello cinque</a:t>
            </a:r>
          </a:p>
        </p:txBody>
      </p:sp>
    </p:spTree>
    <p:extLst>
      <p:ext uri="{BB962C8B-B14F-4D97-AF65-F5344CB8AC3E}">
        <p14:creationId xmlns:p14="http://schemas.microsoft.com/office/powerpoint/2010/main" val="19654850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2647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97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00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7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8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00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4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4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0F63-E7B4-437F-AC09-15D255046D31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2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1. (RI-) DILEMMI SOCIALI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/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POINT</a:t>
            </a:r>
            <a:r>
              <a:rPr lang="it-IT" dirty="0" smtClean="0">
                <a:solidFill>
                  <a:srgbClr val="00B050"/>
                </a:solidFill>
              </a:rPr>
              <a:t>: </a:t>
            </a:r>
            <a:r>
              <a:rPr lang="it-IT" dirty="0" smtClean="0">
                <a:solidFill>
                  <a:srgbClr val="C00000"/>
                </a:solidFill>
              </a:rPr>
              <a:t>a volte la massimizzazione indipendente, razionale e auto-interessata porta risultati ‘disastrosi’ a livello sociale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/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 err="1" smtClean="0">
                <a:solidFill>
                  <a:srgbClr val="C00000"/>
                </a:solidFill>
              </a:rPr>
              <a:t>d.p.</a:t>
            </a:r>
            <a:r>
              <a:rPr lang="it-IT" dirty="0" smtClean="0">
                <a:solidFill>
                  <a:srgbClr val="C00000"/>
                </a:solidFill>
              </a:rPr>
              <a:t> sicuri, </a:t>
            </a:r>
            <a:r>
              <a:rPr lang="it-IT" dirty="0" err="1" smtClean="0">
                <a:solidFill>
                  <a:srgbClr val="C00000"/>
                </a:solidFill>
              </a:rPr>
              <a:t>mkt</a:t>
            </a:r>
            <a:r>
              <a:rPr lang="it-IT" dirty="0" smtClean="0">
                <a:solidFill>
                  <a:srgbClr val="C00000"/>
                </a:solidFill>
              </a:rPr>
              <a:t> competitivi e imprese meritocratiche NN bastano→ </a:t>
            </a:r>
            <a:r>
              <a:rPr lang="it-IT" dirty="0" smtClean="0">
                <a:solidFill>
                  <a:srgbClr val="0070C0"/>
                </a:solidFill>
              </a:rPr>
              <a:t>mix di  istituzioni</a:t>
            </a:r>
            <a:r>
              <a:rPr lang="it-IT" dirty="0" smtClean="0">
                <a:solidFill>
                  <a:srgbClr val="C00000"/>
                </a:solidFill>
              </a:rPr>
              <a:t> → Stato, </a:t>
            </a:r>
            <a:r>
              <a:rPr lang="it-IT" dirty="0" err="1" smtClean="0">
                <a:solidFill>
                  <a:srgbClr val="C00000"/>
                </a:solidFill>
              </a:rPr>
              <a:t>mkt</a:t>
            </a:r>
            <a:r>
              <a:rPr lang="it-IT" dirty="0" smtClean="0">
                <a:solidFill>
                  <a:srgbClr val="C00000"/>
                </a:solidFill>
              </a:rPr>
              <a:t>, comunità, contrattazione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8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57808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B. RECIPROCITA’ 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(coopero se tu cooperi,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nn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coopero se tu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nn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cooperi)</a:t>
            </a:r>
            <a:b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dirty="0" err="1" smtClean="0">
                <a:solidFill>
                  <a:srgbClr val="FF0000"/>
                </a:solidFill>
              </a:rPr>
              <a:t>tit</a:t>
            </a:r>
            <a:r>
              <a:rPr lang="it-IT" dirty="0" smtClean="0">
                <a:solidFill>
                  <a:srgbClr val="FF0000"/>
                </a:solidFill>
              </a:rPr>
              <a:t> for </a:t>
            </a:r>
            <a:r>
              <a:rPr lang="it-IT" dirty="0" err="1" smtClean="0">
                <a:solidFill>
                  <a:srgbClr val="FF0000"/>
                </a:solidFill>
              </a:rPr>
              <a:t>tat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diretta (RIPETIZIONI)</a:t>
            </a:r>
            <a:b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indiretta (REPUTAZIONE)</a:t>
            </a:r>
            <a:b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‘forte’ (PUNIZIONI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→altruismo autentico: sostieni costi per punire qualcun altro)</a:t>
            </a: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0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777875"/>
          </a:xfrm>
        </p:spPr>
        <p:txBody>
          <a:bodyPr/>
          <a:lstStyle/>
          <a:p>
            <a:pPr eaLnBrk="1" hangingPunct="1"/>
            <a:r>
              <a:rPr lang="it-IT" altLang="it-IT" sz="3200" smtClean="0">
                <a:solidFill>
                  <a:srgbClr val="FF0000"/>
                </a:solidFill>
                <a:latin typeface="Comic Sans MS" panose="030F0702030302020204" pitchFamily="66" charset="0"/>
              </a:rPr>
              <a:t>Dilemma del prigioniero e giochi ripetuti</a:t>
            </a:r>
          </a:p>
        </p:txBody>
      </p:sp>
      <p:sp>
        <p:nvSpPr>
          <p:cNvPr id="38915" name="Line 9"/>
          <p:cNvSpPr>
            <a:spLocks noChangeShapeType="1"/>
          </p:cNvSpPr>
          <p:nvPr/>
        </p:nvSpPr>
        <p:spPr bwMode="auto">
          <a:xfrm>
            <a:off x="1116013" y="1484313"/>
            <a:ext cx="0" cy="3744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16" name="Line 10"/>
          <p:cNvSpPr>
            <a:spLocks noChangeShapeType="1"/>
          </p:cNvSpPr>
          <p:nvPr/>
        </p:nvSpPr>
        <p:spPr bwMode="auto">
          <a:xfrm flipV="1">
            <a:off x="1116013" y="5229225"/>
            <a:ext cx="604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1116013" y="3429000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1116013" y="2565400"/>
            <a:ext cx="12954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2411413" y="2565400"/>
            <a:ext cx="0" cy="1800225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395288" y="227647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/>
              <a:t>5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323850" y="3213100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/>
              <a:t>4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395288" y="414972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/>
              <a:t>2</a:t>
            </a: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2411413" y="4365625"/>
            <a:ext cx="3744912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2411413" y="3429000"/>
            <a:ext cx="439261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5" name="Text Box 19"/>
          <p:cNvSpPr txBox="1">
            <a:spLocks noChangeArrowheads="1"/>
          </p:cNvSpPr>
          <p:nvPr/>
        </p:nvSpPr>
        <p:spPr bwMode="auto">
          <a:xfrm>
            <a:off x="611188" y="148431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it-IT" sz="2000" b="1">
                <a:latin typeface="Comic Sans MS" panose="030F0702030302020204" pitchFamily="66" charset="0"/>
              </a:rPr>
              <a:t>π</a:t>
            </a:r>
          </a:p>
        </p:txBody>
      </p:sp>
      <p:sp>
        <p:nvSpPr>
          <p:cNvPr id="38926" name="Text Box 20"/>
          <p:cNvSpPr txBox="1">
            <a:spLocks noChangeArrowheads="1"/>
          </p:cNvSpPr>
          <p:nvPr/>
        </p:nvSpPr>
        <p:spPr bwMode="auto">
          <a:xfrm>
            <a:off x="6300788" y="5445125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/>
              <a:t>tempo</a:t>
            </a:r>
          </a:p>
        </p:txBody>
      </p:sp>
      <p:sp>
        <p:nvSpPr>
          <p:cNvPr id="38927" name="Text Box 21"/>
          <p:cNvSpPr txBox="1">
            <a:spLocks noChangeArrowheads="1"/>
          </p:cNvSpPr>
          <p:nvPr/>
        </p:nvSpPr>
        <p:spPr bwMode="auto">
          <a:xfrm>
            <a:off x="2266950" y="5373688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/>
              <a:t>1	2	3	4</a:t>
            </a:r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 flipV="1">
            <a:off x="1476375" y="1916113"/>
            <a:ext cx="2159000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3924300" y="1268413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latin typeface="Comic Sans MS" panose="030F0702030302020204" pitchFamily="66" charset="0"/>
              </a:rPr>
              <a:t>Vantaggio immediato</a:t>
            </a:r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 flipV="1">
            <a:off x="3563938" y="2563813"/>
            <a:ext cx="1439862" cy="13700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5292725" y="1916113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FF3300"/>
                </a:solidFill>
                <a:latin typeface="Comic Sans MS" panose="030F0702030302020204" pitchFamily="66" charset="0"/>
              </a:rPr>
              <a:t>Perdita futura</a:t>
            </a:r>
          </a:p>
        </p:txBody>
      </p:sp>
    </p:spTree>
    <p:extLst>
      <p:ext uri="{BB962C8B-B14F-4D97-AF65-F5344CB8AC3E}">
        <p14:creationId xmlns:p14="http://schemas.microsoft.com/office/powerpoint/2010/main" val="99094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 animBg="1"/>
      <p:bldP spid="106508" grpId="0" animBg="1"/>
      <p:bldP spid="106509" grpId="0" animBg="1"/>
      <p:bldP spid="106510" grpId="0"/>
      <p:bldP spid="106511" grpId="0"/>
      <p:bldP spid="106512" grpId="0"/>
      <p:bldP spid="106513" grpId="0" animBg="1"/>
      <p:bldP spid="106514" grpId="0" animBg="1"/>
      <p:bldP spid="106518" grpId="0" animBg="1"/>
      <p:bldP spid="106519" grpId="0"/>
      <p:bldP spid="106520" grpId="0" animBg="1"/>
      <p:bldP spid="1065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79928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70485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094DFCC-0E5D-4637-8089-24B42BC8C704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8748464" cy="579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602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95739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>
                <a:solidFill>
                  <a:srgbClr val="0070C0"/>
                </a:solidFill>
              </a:rPr>
              <a:t/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C. </a:t>
            </a:r>
            <a:r>
              <a:rPr lang="it-IT" dirty="0">
                <a:solidFill>
                  <a:srgbClr val="0070C0"/>
                </a:solidFill>
              </a:rPr>
              <a:t>AVVERSIONE ALLA DISEGUAGLIANZA </a:t>
            </a: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(</a:t>
            </a:r>
            <a:r>
              <a:rPr lang="it-IT" dirty="0">
                <a:solidFill>
                  <a:srgbClr val="0070C0"/>
                </a:solidFill>
              </a:rPr>
              <a:t>se la </a:t>
            </a:r>
            <a:r>
              <a:rPr lang="it-IT" dirty="0" smtClean="0">
                <a:solidFill>
                  <a:srgbClr val="0070C0"/>
                </a:solidFill>
              </a:rPr>
              <a:t>distribuzione </a:t>
            </a:r>
            <a:r>
              <a:rPr lang="it-IT" dirty="0">
                <a:solidFill>
                  <a:srgbClr val="0070C0"/>
                </a:solidFill>
              </a:rPr>
              <a:t>dei guadagni mi ‘offende’ sacrifico i guadagni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* </a:t>
            </a:r>
            <a:r>
              <a:rPr lang="it-IT" dirty="0">
                <a:solidFill>
                  <a:srgbClr val="C00000"/>
                </a:solidFill>
              </a:rPr>
              <a:t>PREF SOCIALI: anche l’utilità degli altri e il processo → </a:t>
            </a:r>
            <a:r>
              <a:rPr lang="it-IT" dirty="0"/>
              <a:t>intelligenza emotiva, </a:t>
            </a:r>
            <a:r>
              <a:rPr lang="it-IT" dirty="0" err="1"/>
              <a:t>nn</a:t>
            </a:r>
            <a:r>
              <a:rPr lang="it-IT" dirty="0"/>
              <a:t> solo ‘razionale’ o ‘Cartesiana’</a:t>
            </a:r>
            <a:br>
              <a:rPr lang="it-IT" dirty="0"/>
            </a:br>
            <a:r>
              <a:rPr lang="it-IT" dirty="0">
                <a:solidFill>
                  <a:srgbClr val="0070C0"/>
                </a:solidFill>
              </a:rPr>
              <a:t/>
            </a:r>
            <a:br>
              <a:rPr lang="it-IT" dirty="0">
                <a:solidFill>
                  <a:srgbClr val="0070C0"/>
                </a:solidFill>
              </a:rPr>
            </a:b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5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404664"/>
            <a:ext cx="792088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7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20688"/>
            <a:ext cx="684076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PB: MA ESISTONO QUESTE PREFERENZE SOCIALI?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/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ECONOMIA SPERIMENTALE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(come si comportano davvero gli individui?)</a:t>
            </a:r>
            <a:r>
              <a:rPr lang="it-IT" dirty="0" smtClean="0">
                <a:solidFill>
                  <a:srgbClr val="C00000"/>
                </a:solidFill>
              </a:rPr>
              <a:t/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 Approccio non assiomatico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(diverso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 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45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542033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3.ULTIMATUM GAME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(esperimenti)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822490"/>
            <a:ext cx="8712968" cy="4774862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X+Y=100</a:t>
            </a:r>
          </a:p>
          <a:p>
            <a:pPr algn="l"/>
            <a:endParaRPr lang="it-IT" sz="2400" b="1" dirty="0" smtClean="0"/>
          </a:p>
          <a:p>
            <a:pPr algn="l"/>
            <a:r>
              <a:rPr lang="it-IT" sz="2400" b="1" dirty="0" smtClean="0"/>
              <a:t>Proponente (Y), Rispondente (Accetta o rifiuta)</a:t>
            </a:r>
          </a:p>
          <a:p>
            <a:pPr algn="l"/>
            <a:endParaRPr lang="it-IT" sz="2400" b="1" dirty="0" smtClean="0"/>
          </a:p>
          <a:p>
            <a:pPr algn="l"/>
            <a:r>
              <a:rPr lang="it-IT" sz="2400" b="1" dirty="0" smtClean="0"/>
              <a:t>Rendita dell’interazione (cap.2), CO di rifiutare (cap. 3), forma estesa (teoria dei giochi ex, gioco sequenziale)</a:t>
            </a:r>
          </a:p>
          <a:p>
            <a:pPr algn="l"/>
            <a:endParaRPr lang="it-IT" sz="2400" b="1" dirty="0"/>
          </a:p>
          <a:p>
            <a:pPr algn="l"/>
            <a:r>
              <a:rPr lang="it-IT" sz="2400" b="1" dirty="0" smtClean="0"/>
              <a:t>Y=0.01 con </a:t>
            </a:r>
            <a:r>
              <a:rPr lang="it-IT" sz="2400" b="1" dirty="0" err="1" smtClean="0"/>
              <a:t>Max</a:t>
            </a:r>
            <a:r>
              <a:rPr lang="it-IT" sz="2400" b="1" dirty="0" smtClean="0"/>
              <a:t> U e self-</a:t>
            </a:r>
            <a:r>
              <a:rPr lang="it-IT" sz="2400" b="1" dirty="0" err="1" smtClean="0"/>
              <a:t>interest</a:t>
            </a:r>
            <a:endParaRPr lang="it-IT" sz="2400" b="1" dirty="0" smtClean="0"/>
          </a:p>
          <a:p>
            <a:pPr algn="l"/>
            <a:endParaRPr lang="it-IT" sz="2400" b="1" dirty="0"/>
          </a:p>
          <a:p>
            <a:pPr algn="l"/>
            <a:r>
              <a:rPr lang="it-IT" sz="2400" b="1" dirty="0" smtClean="0"/>
              <a:t>Ma: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88158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936103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(RI-) Dilemma del prigioniero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5328592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Lavoro di gruppo: cooperare </a:t>
            </a:r>
            <a:r>
              <a:rPr lang="it-IT" dirty="0" err="1" smtClean="0"/>
              <a:t>nn</a:t>
            </a:r>
            <a:r>
              <a:rPr lang="it-IT" dirty="0" smtClean="0"/>
              <a:t> conviene mai</a:t>
            </a:r>
          </a:p>
          <a:p>
            <a:endParaRPr lang="it-IT" dirty="0" smtClean="0"/>
          </a:p>
          <a:p>
            <a:r>
              <a:rPr lang="it-IT" dirty="0" smtClean="0"/>
              <a:t>Costo di lav.: 4</a:t>
            </a:r>
          </a:p>
          <a:p>
            <a:r>
              <a:rPr lang="it-IT" dirty="0" smtClean="0"/>
              <a:t>Beneficio se lav. entrambe: 6</a:t>
            </a:r>
          </a:p>
          <a:p>
            <a:r>
              <a:rPr lang="it-IT" dirty="0" smtClean="0"/>
              <a:t>Beneficio se lav. una sola: 3</a:t>
            </a:r>
          </a:p>
          <a:p>
            <a:r>
              <a:rPr lang="it-IT" dirty="0" smtClean="0"/>
              <a:t>2 voto garantito</a:t>
            </a:r>
          </a:p>
          <a:p>
            <a:endParaRPr lang="it-IT" dirty="0" smtClean="0"/>
          </a:p>
          <a:p>
            <a:r>
              <a:rPr lang="it-IT" dirty="0"/>
              <a:t>2+6-4=4</a:t>
            </a:r>
          </a:p>
          <a:p>
            <a:r>
              <a:rPr lang="it-IT" dirty="0" smtClean="0"/>
              <a:t>2+3=5</a:t>
            </a:r>
          </a:p>
          <a:p>
            <a:r>
              <a:rPr lang="it-IT" dirty="0" smtClean="0"/>
              <a:t>2+3-4=1</a:t>
            </a:r>
          </a:p>
          <a:p>
            <a:r>
              <a:rPr lang="it-IT" dirty="0"/>
              <a:t>2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698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79928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78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84887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6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164" y="0"/>
            <a:ext cx="8856984" cy="674136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Point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UG sembra dare evidenza dell’esistenza delle preferenze sociali oltre a quelle self-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interested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(naturalmente in modo ≠ a seconda di cultura e tipo di lavoro).Più in generale, le </a:t>
            </a:r>
            <a:r>
              <a:rPr lang="it-IT" dirty="0" smtClean="0">
                <a:solidFill>
                  <a:srgbClr val="C00000"/>
                </a:solidFill>
              </a:rPr>
              <a:t>NORME SOCIALI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(preferenze condivise su come la gente dovrebbe comportarsi; es.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finders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keepers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 50:50; coopera, punisci chi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nn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coopera) assieme ai cambiamenti delle regole che le supportano possono risolvere i dilemmi della cooperazione</a:t>
            </a:r>
            <a:b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*o massimizzazione dell’interesse proprio contro la norma? (che però allora comunque esiste)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Pay-off atteso di un’offerta del 40%:</a:t>
            </a:r>
            <a:b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96% di tenere il 60%</a:t>
            </a:r>
            <a:b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0.96x0.60=58%</a:t>
            </a:r>
            <a:b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Pay-off atteso di un’offerta del 30%:</a:t>
            </a:r>
            <a:b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52%d tenere il 70%</a:t>
            </a:r>
            <a:b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0.52x0.70=36%</a:t>
            </a:r>
            <a:endParaRPr lang="it-IT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76672"/>
            <a:ext cx="7731000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Quindi</a:t>
            </a:r>
            <a:r>
              <a:rPr lang="it-IT" dirty="0" smtClean="0"/>
              <a:t>: le soluzioni ai dilemmi sociali possono essere compatibili o no con la massimizzazione (sofisticata) dell’interesse proprio (self-</a:t>
            </a:r>
            <a:r>
              <a:rPr lang="it-IT" dirty="0" err="1" smtClean="0"/>
              <a:t>interest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Ma in ogni caso la ‘</a:t>
            </a:r>
            <a:r>
              <a:rPr lang="it-IT" dirty="0" smtClean="0">
                <a:solidFill>
                  <a:srgbClr val="C00000"/>
                </a:solidFill>
              </a:rPr>
              <a:t>mano invisibile</a:t>
            </a:r>
            <a:r>
              <a:rPr lang="it-IT" dirty="0" smtClean="0"/>
              <a:t>’ è un caso particolare e in generale ci vuole la ‘</a:t>
            </a:r>
            <a:r>
              <a:rPr lang="it-IT" dirty="0" smtClean="0">
                <a:solidFill>
                  <a:srgbClr val="C00000"/>
                </a:solidFill>
              </a:rPr>
              <a:t>mano visibile</a:t>
            </a:r>
            <a:r>
              <a:rPr lang="it-IT" dirty="0" smtClean="0"/>
              <a:t>’ di Stato, contrattazione, comunità..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26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4. PARETO EFFICIENZA e EQUITA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7920880" cy="4032448"/>
          </a:xfrm>
        </p:spPr>
        <p:txBody>
          <a:bodyPr>
            <a:normAutofit/>
          </a:bodyPr>
          <a:lstStyle/>
          <a:p>
            <a:r>
              <a:rPr lang="it-IT" sz="4000" dirty="0" smtClean="0"/>
              <a:t>Come valutiamo le norme sociali e più in generale le </a:t>
            </a:r>
            <a:r>
              <a:rPr lang="it-IT" sz="4000" dirty="0" smtClean="0">
                <a:solidFill>
                  <a:srgbClr val="0070C0"/>
                </a:solidFill>
              </a:rPr>
              <a:t>allocazioni</a:t>
            </a:r>
            <a:r>
              <a:rPr lang="it-IT" sz="4000" dirty="0" smtClean="0"/>
              <a:t> (risultato delle interazioni economiche; </a:t>
            </a:r>
          </a:p>
          <a:p>
            <a:r>
              <a:rPr lang="it-IT" sz="4000" dirty="0" smtClean="0"/>
              <a:t>chi fa cosa e chi prende cosa)?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3800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260648"/>
            <a:ext cx="916305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7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36704"/>
          </a:xfrm>
        </p:spPr>
        <p:txBody>
          <a:bodyPr>
            <a:normAutofit/>
          </a:bodyPr>
          <a:lstStyle/>
          <a:p>
            <a:pPr algn="l"/>
            <a:r>
              <a:rPr lang="it-IT" sz="3600" dirty="0">
                <a:solidFill>
                  <a:srgbClr val="0070C0"/>
                </a:solidFill>
              </a:rPr>
              <a:t>P</a:t>
            </a:r>
            <a:r>
              <a:rPr lang="it-IT" sz="3600" dirty="0" smtClean="0">
                <a:solidFill>
                  <a:srgbClr val="0070C0"/>
                </a:solidFill>
              </a:rPr>
              <a:t>areto-inefficienza</a:t>
            </a:r>
            <a:r>
              <a:rPr lang="it-IT" sz="3600" dirty="0" smtClean="0"/>
              <a:t>: esiste un’allocazione preferita da entrambi</a:t>
            </a:r>
            <a:r>
              <a:rPr lang="it-IT" sz="3600" dirty="0" smtClean="0">
                <a:solidFill>
                  <a:srgbClr val="0070C0"/>
                </a:solidFill>
              </a:rPr>
              <a:t>           </a:t>
            </a:r>
            <a:r>
              <a:rPr lang="it-IT" sz="3600" dirty="0" smtClean="0"/>
              <a:t>(2,2)</a:t>
            </a:r>
            <a:br>
              <a:rPr lang="it-IT" sz="3600" dirty="0" smtClean="0"/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Pareto-efficienza</a:t>
            </a:r>
            <a:r>
              <a:rPr lang="it-IT" sz="3600" dirty="0" smtClean="0"/>
              <a:t> (</a:t>
            </a:r>
            <a:r>
              <a:rPr lang="it-IT" sz="3600" dirty="0" smtClean="0">
                <a:solidFill>
                  <a:srgbClr val="0070C0"/>
                </a:solidFill>
              </a:rPr>
              <a:t>≠</a:t>
            </a:r>
            <a:r>
              <a:rPr lang="it-IT" sz="3600" dirty="0" smtClean="0"/>
              <a:t> senso comune): </a:t>
            </a:r>
            <a:r>
              <a:rPr lang="it-IT" sz="3600" dirty="0" err="1" smtClean="0"/>
              <a:t>nn</a:t>
            </a:r>
            <a:r>
              <a:rPr lang="it-IT" sz="3600" dirty="0" smtClean="0"/>
              <a:t> esiste un’allocazione preferita da entrambi (</a:t>
            </a:r>
            <a:r>
              <a:rPr lang="it-IT" sz="3600" dirty="0" err="1" smtClean="0"/>
              <a:t>nn</a:t>
            </a:r>
            <a:r>
              <a:rPr lang="it-IT" sz="3600" dirty="0" smtClean="0"/>
              <a:t> si </a:t>
            </a:r>
            <a:r>
              <a:rPr lang="it-IT" sz="3600" dirty="0"/>
              <a:t>può </a:t>
            </a:r>
            <a:r>
              <a:rPr lang="it-IT" sz="3600" dirty="0" smtClean="0"/>
              <a:t>↑ il benessere di uno senza ↓ quello dell’altro)</a:t>
            </a:r>
            <a:br>
              <a:rPr lang="it-IT" sz="3600" dirty="0" smtClean="0"/>
            </a:br>
            <a:r>
              <a:rPr lang="it-IT" sz="3600" dirty="0" smtClean="0"/>
              <a:t> (3,3,) ma anche (4,1), (1,4)</a:t>
            </a:r>
            <a:br>
              <a:rPr lang="it-IT" sz="3600" dirty="0" smtClean="0"/>
            </a:br>
            <a:r>
              <a:rPr lang="it-IT" sz="3600" dirty="0"/>
              <a:t> </a:t>
            </a:r>
            <a:r>
              <a:rPr lang="it-IT" sz="3600" dirty="0" smtClean="0">
                <a:solidFill>
                  <a:srgbClr val="00B050"/>
                </a:solidFill>
              </a:rPr>
              <a:t>* unanimità ma incompletezza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>
                <a:solidFill>
                  <a:srgbClr val="0070C0"/>
                </a:solidFill>
              </a:rPr>
              <a:t>Pareto-efficienza </a:t>
            </a:r>
            <a:r>
              <a:rPr lang="it-IT" sz="3600" dirty="0">
                <a:solidFill>
                  <a:srgbClr val="0070C0"/>
                </a:solidFill>
              </a:rPr>
              <a:t>≠ </a:t>
            </a:r>
            <a:r>
              <a:rPr lang="it-IT" sz="3600" dirty="0" smtClean="0">
                <a:solidFill>
                  <a:srgbClr val="0070C0"/>
                </a:solidFill>
              </a:rPr>
              <a:t>equità</a:t>
            </a:r>
            <a:r>
              <a:rPr lang="it-IT" sz="3600" dirty="0" smtClean="0"/>
              <a:t> </a:t>
            </a:r>
            <a:r>
              <a:rPr lang="it-IT" sz="3600" dirty="0"/>
              <a:t>(?; ½, </a:t>
            </a:r>
            <a:r>
              <a:rPr lang="it-IT" sz="3600" dirty="0" smtClean="0"/>
              <a:t>½; </a:t>
            </a:r>
            <a:r>
              <a:rPr lang="it-IT" sz="3600" dirty="0" err="1">
                <a:solidFill>
                  <a:srgbClr val="C00000"/>
                </a:solidFill>
              </a:rPr>
              <a:t>Rawls</a:t>
            </a:r>
            <a:r>
              <a:rPr lang="it-IT" sz="3600" dirty="0"/>
              <a:t>)</a:t>
            </a:r>
            <a:br>
              <a:rPr lang="it-IT" sz="3600" dirty="0"/>
            </a:br>
            <a:r>
              <a:rPr lang="it-IT" sz="3600" dirty="0" smtClean="0"/>
              <a:t>   (4,1), (1,4) di certo no →’</a:t>
            </a:r>
            <a:r>
              <a:rPr lang="it-IT" sz="3600" dirty="0" err="1" smtClean="0"/>
              <a:t>sharing</a:t>
            </a:r>
            <a:r>
              <a:rPr lang="it-IT" sz="3600" dirty="0" smtClean="0"/>
              <a:t>’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384185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59D44414-2828-4CF3-A953-1245FFB66737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27"/>
            <a:ext cx="9144000" cy="65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139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62502A10-555D-487B-97C4-D6F2562030EB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01" y="0"/>
            <a:ext cx="6045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26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3"/>
            <a:ext cx="871296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9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413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Conflitti sulla creazione e distribuzione dei guadagni → </a:t>
            </a:r>
            <a:r>
              <a:rPr lang="it-IT" dirty="0" smtClean="0">
                <a:solidFill>
                  <a:srgbClr val="FF0000"/>
                </a:solidFill>
              </a:rPr>
              <a:t>le considerazioni di efficienza </a:t>
            </a:r>
            <a:r>
              <a:rPr lang="it-IT" dirty="0" err="1" smtClean="0">
                <a:solidFill>
                  <a:srgbClr val="FF0000"/>
                </a:solidFill>
              </a:rPr>
              <a:t>nn</a:t>
            </a:r>
            <a:r>
              <a:rPr lang="it-IT" dirty="0" smtClean="0">
                <a:solidFill>
                  <a:srgbClr val="FF0000"/>
                </a:solidFill>
              </a:rPr>
              <a:t> sono sempre separate da quelle di equità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Astrid</a:t>
            </a:r>
            <a:r>
              <a:rPr lang="it-IT" dirty="0" smtClean="0"/>
              <a:t> preferisce (4,3), Bettina (3,6)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Se decide </a:t>
            </a:r>
            <a:r>
              <a:rPr lang="it-IT" dirty="0" err="1" smtClean="0"/>
              <a:t>Astrid</a:t>
            </a:r>
            <a:r>
              <a:rPr lang="it-IT" dirty="0" smtClean="0"/>
              <a:t> si perde 2 (9-7) oppure Bettina potrebbe offrire 1 a </a:t>
            </a:r>
            <a:r>
              <a:rPr lang="it-IT" dirty="0" err="1" smtClean="0"/>
              <a:t>Astrid</a:t>
            </a:r>
            <a:r>
              <a:rPr lang="it-IT" dirty="0" smtClean="0"/>
              <a:t> per farla stare come in (4,3) e tenere 5 (che è meglio di 3)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945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70025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BENI PUBBLICI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(*</a:t>
            </a:r>
            <a:r>
              <a:rPr lang="it-IT" dirty="0" err="1" smtClean="0">
                <a:solidFill>
                  <a:srgbClr val="00B050"/>
                </a:solidFill>
              </a:rPr>
              <a:t>nn</a:t>
            </a:r>
            <a:r>
              <a:rPr lang="it-IT" dirty="0" smtClean="0">
                <a:solidFill>
                  <a:srgbClr val="00B050"/>
                </a:solidFill>
              </a:rPr>
              <a:t> rivalità + </a:t>
            </a:r>
            <a:r>
              <a:rPr lang="it-IT" dirty="0" err="1" smtClean="0">
                <a:solidFill>
                  <a:srgbClr val="00B050"/>
                </a:solidFill>
              </a:rPr>
              <a:t>nn</a:t>
            </a:r>
            <a:r>
              <a:rPr lang="it-IT" dirty="0" smtClean="0">
                <a:solidFill>
                  <a:srgbClr val="00B050"/>
                </a:solidFill>
              </a:rPr>
              <a:t> escludibilità, cap. 12)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7052320" cy="4536504"/>
          </a:xfrm>
        </p:spPr>
        <p:txBody>
          <a:bodyPr/>
          <a:lstStyle/>
          <a:p>
            <a:endParaRPr lang="it-IT" dirty="0" smtClean="0"/>
          </a:p>
          <a:p>
            <a:r>
              <a:rPr lang="it-IT" b="1" dirty="0" smtClean="0"/>
              <a:t>4 agricoltori</a:t>
            </a:r>
            <a:endParaRPr lang="it-IT" b="1" dirty="0"/>
          </a:p>
          <a:p>
            <a:r>
              <a:rPr lang="it-IT" b="1" dirty="0" smtClean="0"/>
              <a:t>Contributo  10$</a:t>
            </a:r>
          </a:p>
          <a:p>
            <a:r>
              <a:rPr lang="it-IT" b="1" dirty="0" smtClean="0"/>
              <a:t>Beneficio  8$ OGNUNO</a:t>
            </a:r>
          </a:p>
          <a:p>
            <a:endParaRPr lang="it-IT" b="1" dirty="0"/>
          </a:p>
          <a:p>
            <a:r>
              <a:rPr lang="it-IT" b="1" dirty="0" smtClean="0"/>
              <a:t>PB: un contributo di 10 può generare 24 ma non è individualmente razionale → </a:t>
            </a:r>
            <a:r>
              <a:rPr lang="it-IT" b="1" dirty="0" smtClean="0">
                <a:solidFill>
                  <a:srgbClr val="FF0000"/>
                </a:solidFill>
              </a:rPr>
              <a:t>free-</a:t>
            </a:r>
            <a:r>
              <a:rPr lang="it-IT" b="1" dirty="0" err="1" smtClean="0">
                <a:solidFill>
                  <a:srgbClr val="FF0000"/>
                </a:solidFill>
              </a:rPr>
              <a:t>riding</a:t>
            </a:r>
            <a:r>
              <a:rPr lang="it-IT" b="1" dirty="0" smtClean="0">
                <a:solidFill>
                  <a:srgbClr val="FF0000"/>
                </a:solidFill>
              </a:rPr>
              <a:t> e </a:t>
            </a:r>
            <a:r>
              <a:rPr lang="it-IT" b="1" dirty="0" err="1" smtClean="0">
                <a:solidFill>
                  <a:srgbClr val="FF0000"/>
                </a:solidFill>
              </a:rPr>
              <a:t>nn</a:t>
            </a:r>
            <a:r>
              <a:rPr lang="it-IT" b="1" dirty="0" smtClean="0">
                <a:solidFill>
                  <a:srgbClr val="FF0000"/>
                </a:solidFill>
              </a:rPr>
              <a:t> escludibilità 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799288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4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00B050"/>
                </a:solidFill>
              </a:rPr>
              <a:t>2. SOLUZIONI: </a:t>
            </a:r>
            <a:br>
              <a:rPr lang="it-IT" sz="4000" dirty="0" smtClean="0">
                <a:solidFill>
                  <a:srgbClr val="00B050"/>
                </a:solidFill>
              </a:rPr>
            </a:br>
            <a:r>
              <a:rPr lang="it-IT" sz="4000" dirty="0">
                <a:solidFill>
                  <a:srgbClr val="00B050"/>
                </a:solidFill>
              </a:rPr>
              <a:t/>
            </a:r>
            <a:br>
              <a:rPr lang="it-IT" sz="4000" dirty="0">
                <a:solidFill>
                  <a:srgbClr val="00B050"/>
                </a:solidFill>
              </a:rPr>
            </a:br>
            <a:r>
              <a:rPr lang="it-IT" sz="4000" dirty="0" smtClean="0">
                <a:solidFill>
                  <a:srgbClr val="C00000"/>
                </a:solidFill>
              </a:rPr>
              <a:t>PREFERENZE SOCIALI </a:t>
            </a:r>
            <a:r>
              <a:rPr lang="it-IT" sz="4000" dirty="0" smtClean="0">
                <a:solidFill>
                  <a:srgbClr val="00B050"/>
                </a:solidFill>
              </a:rPr>
              <a:t>(altruismo, reciprocità e avversione alla diseguaglianza)  e </a:t>
            </a:r>
            <a:br>
              <a:rPr lang="it-IT" sz="4000" dirty="0" smtClean="0">
                <a:solidFill>
                  <a:srgbClr val="00B050"/>
                </a:solidFill>
              </a:rPr>
            </a:br>
            <a:r>
              <a:rPr lang="it-IT" sz="4000" dirty="0">
                <a:solidFill>
                  <a:srgbClr val="00B050"/>
                </a:solidFill>
              </a:rPr>
              <a:t/>
            </a:r>
            <a:br>
              <a:rPr lang="it-IT" sz="4000" dirty="0">
                <a:solidFill>
                  <a:srgbClr val="00B050"/>
                </a:solidFill>
              </a:rPr>
            </a:br>
            <a:r>
              <a:rPr lang="it-IT" sz="4000" dirty="0" smtClean="0">
                <a:solidFill>
                  <a:srgbClr val="C00000"/>
                </a:solidFill>
              </a:rPr>
              <a:t>CAMBIAMENTI DELLE REGOLE DEL GIOCO </a:t>
            </a:r>
            <a:r>
              <a:rPr lang="it-IT" sz="4000" dirty="0" smtClean="0">
                <a:solidFill>
                  <a:srgbClr val="00B050"/>
                </a:solidFill>
              </a:rPr>
              <a:t>(ripetizioni, possibilità di punizione, contrattazione)</a:t>
            </a:r>
            <a:endParaRPr lang="it-IT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5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53650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rgbClr val="0070C0"/>
                </a:solidFill>
              </a:rPr>
              <a:t>A. ALTRUISMO </a:t>
            </a:r>
            <a:br>
              <a:rPr lang="it-IT" sz="4000" dirty="0" smtClean="0">
                <a:solidFill>
                  <a:srgbClr val="0070C0"/>
                </a:solidFill>
              </a:rPr>
            </a:br>
            <a:r>
              <a:rPr lang="it-IT" sz="4000" dirty="0" smtClean="0">
                <a:solidFill>
                  <a:srgbClr val="0070C0"/>
                </a:solidFill>
              </a:rPr>
              <a:t>(sostenere costi per il beneficio di un altro) </a:t>
            </a:r>
            <a:endParaRPr lang="it-IT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07636"/>
            <a:ext cx="770485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1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35292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8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261</Words>
  <Application>Microsoft Office PowerPoint</Application>
  <PresentationFormat>Presentazione su schermo (4:3)</PresentationFormat>
  <Paragraphs>54</Paragraphs>
  <Slides>31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Arial</vt:lpstr>
      <vt:lpstr>Calibri</vt:lpstr>
      <vt:lpstr>Comic Sans MS</vt:lpstr>
      <vt:lpstr>Tema di Office</vt:lpstr>
      <vt:lpstr>1. (RI-) DILEMMI SOCIALI  POINT: a volte la massimizzazione indipendente, razionale e auto-interessata porta risultati ‘disastrosi’ a livello sociale  d.p. sicuri, mkt competitivi e imprese meritocratiche NN bastano→ mix di  istituzioni → Stato, mkt, comunità, contrattazione</vt:lpstr>
      <vt:lpstr>(RI-) Dilemma del prigioniero</vt:lpstr>
      <vt:lpstr>Presentazione standard di PowerPoint</vt:lpstr>
      <vt:lpstr>BENI PUBBLICI (*nn rivalità + nn escludibilità, cap. 12)</vt:lpstr>
      <vt:lpstr>Presentazione standard di PowerPoint</vt:lpstr>
      <vt:lpstr>2. SOLUZIONI:   PREFERENZE SOCIALI (altruismo, reciprocità e avversione alla diseguaglianza)  e   CAMBIAMENTI DELLE REGOLE DEL GIOCO (ripetizioni, possibilità di punizione, contrattazione)</vt:lpstr>
      <vt:lpstr>A. ALTRUISMO  (sostenere costi per il beneficio di un altro) </vt:lpstr>
      <vt:lpstr>Presentazione standard di PowerPoint</vt:lpstr>
      <vt:lpstr>Presentazione standard di PowerPoint</vt:lpstr>
      <vt:lpstr>B. RECIPROCITA’  (coopero se tu cooperi, nn coopero se tu nn cooperi) tit for tat  diretta (RIPETIZIONI) indiretta (REPUTAZIONE) ‘forte’ (PUNIZIONI  →altruismo autentico: sostieni costi per punire qualcun altro)  </vt:lpstr>
      <vt:lpstr>Dilemma del prigioniero e giochi ripetuti</vt:lpstr>
      <vt:lpstr>Presentazione standard di PowerPoint</vt:lpstr>
      <vt:lpstr>Presentazione standard di PowerPoint</vt:lpstr>
      <vt:lpstr>Presentazione standard di PowerPoint</vt:lpstr>
      <vt:lpstr>   C. AVVERSIONE ALLA DISEGUAGLIANZA  (se la distribuzione dei guadagni mi ‘offende’ sacrifico i guadagni)   * PREF SOCIALI: anche l’utilità degli altri e il processo → intelligenza emotiva, nn solo ‘razionale’ o ‘Cartesiana’  </vt:lpstr>
      <vt:lpstr>Presentazione standard di PowerPoint</vt:lpstr>
      <vt:lpstr>Presentazione standard di PowerPoint</vt:lpstr>
      <vt:lpstr>PB: MA ESISTONO QUESTE PREFERENZE SOCIALI?  ECONOMIA SPERIMENTALE (come si comportano davvero gli individui?)  Approccio non assiomatico (diverso def. trad.) </vt:lpstr>
      <vt:lpstr>3.ULTIMATUM GAME (esperimenti)</vt:lpstr>
      <vt:lpstr>Presentazione standard di PowerPoint</vt:lpstr>
      <vt:lpstr>Presentazione standard di PowerPoint</vt:lpstr>
      <vt:lpstr> Point: UG sembra dare evidenza dell’esistenza delle preferenze sociali oltre a quelle self-interested (naturalmente in modo ≠ a seconda di cultura e tipo di lavoro).Più in generale, le NORME SOCIALI (preferenze condivise su come la gente dovrebbe comportarsi; es. finders keepers o 50:50; coopera, punisci chi nn coopera) assieme ai cambiamenti delle regole che le supportano possono risolvere i dilemmi della cooperazione </vt:lpstr>
      <vt:lpstr>*o massimizzazione dell’interesse proprio contro la norma? (che però allora comunque esiste)  Pay-off atteso di un’offerta del 40%: 96% di tenere il 60% 0.96x0.60=58% Pay-off atteso di un’offerta del 30%: 52%d tenere il 70% 0.52x0.70=36%</vt:lpstr>
      <vt:lpstr>Presentazione standard di PowerPoint</vt:lpstr>
      <vt:lpstr>Quindi: le soluzioni ai dilemmi sociali possono essere compatibili o no con la massimizzazione (sofisticata) dell’interesse proprio (self-interest)  Ma in ogni caso la ‘mano invisibile’ è un caso particolare e in generale ci vuole la ‘mano visibile’ di Stato, contrattazione, comunità..</vt:lpstr>
      <vt:lpstr>4. PARETO EFFICIENZA e EQUITA’</vt:lpstr>
      <vt:lpstr>Presentazione standard di PowerPoint</vt:lpstr>
      <vt:lpstr>Pareto-inefficienza: esiste un’allocazione preferita da entrambi           (2,2)  Pareto-efficienza (≠ senso comune): nn esiste un’allocazione preferita da entrambi (nn si può ↑ il benessere di uno senza ↓ quello dell’altro)  (3,3,) ma anche (4,1), (1,4)  * unanimità ma incompletezza Pareto-efficienza ≠ equità (?; ½, ½; Rawls)    (4,1), (1,4) di certo no →’sharing’</vt:lpstr>
      <vt:lpstr>Presentazione standard di PowerPoint</vt:lpstr>
      <vt:lpstr>Presentazione standard di PowerPoint</vt:lpstr>
      <vt:lpstr>Conflitti sulla creazione e distribuzione dei guadagni → le considerazioni di efficienza nn sono sempre separate da quelle di equità  Astrid preferisce (4,3), Bettina (3,6)  Se decide Astrid si perde 2 (9-7) oppure Bettina potrebbe offrire 1 a Astrid per farla stare come in (4,3) e tenere 5 (che è meglio di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lezioni</dc:title>
  <dc:creator>battistini</dc:creator>
  <cp:lastModifiedBy>battistini</cp:lastModifiedBy>
  <cp:revision>65</cp:revision>
  <dcterms:created xsi:type="dcterms:W3CDTF">2014-10-06T11:34:06Z</dcterms:created>
  <dcterms:modified xsi:type="dcterms:W3CDTF">2021-03-24T09:57:54Z</dcterms:modified>
</cp:coreProperties>
</file>