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3"/>
  </p:notesMasterIdLst>
  <p:handoutMasterIdLst>
    <p:handoutMasterId r:id="rId24"/>
  </p:handoutMasterIdLst>
  <p:sldIdLst>
    <p:sldId id="261" r:id="rId2"/>
    <p:sldId id="311" r:id="rId3"/>
    <p:sldId id="317" r:id="rId4"/>
    <p:sldId id="312" r:id="rId5"/>
    <p:sldId id="315" r:id="rId6"/>
    <p:sldId id="316" r:id="rId7"/>
    <p:sldId id="313" r:id="rId8"/>
    <p:sldId id="263" r:id="rId9"/>
    <p:sldId id="299" r:id="rId10"/>
    <p:sldId id="300" r:id="rId11"/>
    <p:sldId id="301" r:id="rId12"/>
    <p:sldId id="302" r:id="rId13"/>
    <p:sldId id="303" r:id="rId14"/>
    <p:sldId id="304" r:id="rId15"/>
    <p:sldId id="305" r:id="rId16"/>
    <p:sldId id="306" r:id="rId17"/>
    <p:sldId id="307" r:id="rId18"/>
    <p:sldId id="309" r:id="rId19"/>
    <p:sldId id="310" r:id="rId20"/>
    <p:sldId id="308" r:id="rId21"/>
    <p:sldId id="298" r:id="rId22"/>
  </p:sldIdLst>
  <p:sldSz cx="9144000" cy="6858000" type="screen4x3"/>
  <p:notesSz cx="9144000" cy="6858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CCCCFF"/>
    <a:srgbClr val="FFCC99"/>
    <a:srgbClr val="CCFFCC"/>
    <a:srgbClr val="FFFFCC"/>
    <a:srgbClr val="CCECFF"/>
    <a:srgbClr val="99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4660"/>
  </p:normalViewPr>
  <p:slideViewPr>
    <p:cSldViewPr>
      <p:cViewPr varScale="1">
        <p:scale>
          <a:sx n="83" d="100"/>
          <a:sy n="83" d="100"/>
        </p:scale>
        <p:origin x="1459"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it-IT"/>
          </a:p>
        </p:txBody>
      </p:sp>
      <p:sp>
        <p:nvSpPr>
          <p:cNvPr id="312323" name="Rectangle 3"/>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it-IT"/>
          </a:p>
        </p:txBody>
      </p:sp>
      <p:sp>
        <p:nvSpPr>
          <p:cNvPr id="312324" name="Rectangle 4"/>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it-IT"/>
          </a:p>
        </p:txBody>
      </p:sp>
      <p:sp>
        <p:nvSpPr>
          <p:cNvPr id="312325" name="Rectangle 5"/>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E0AD4E-BAED-4F18-9E4E-7991CA54365E}" type="slidenum">
              <a:rPr lang="en-GB" altLang="it-IT"/>
              <a:pPr/>
              <a:t>‹N›</a:t>
            </a:fld>
            <a:endParaRPr lang="en-GB" altLang="it-IT"/>
          </a:p>
        </p:txBody>
      </p:sp>
    </p:spTree>
    <p:extLst>
      <p:ext uri="{BB962C8B-B14F-4D97-AF65-F5344CB8AC3E}">
        <p14:creationId xmlns:p14="http://schemas.microsoft.com/office/powerpoint/2010/main" val="1523325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it-IT"/>
          </a:p>
        </p:txBody>
      </p:sp>
      <p:sp>
        <p:nvSpPr>
          <p:cNvPr id="3075" name="Rectangle 3"/>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it-IT"/>
          </a:p>
        </p:txBody>
      </p:sp>
      <p:sp>
        <p:nvSpPr>
          <p:cNvPr id="3076"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p>
        </p:txBody>
      </p:sp>
      <p:sp>
        <p:nvSpPr>
          <p:cNvPr id="3078" name="Rectangle 6"/>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it-IT"/>
          </a:p>
        </p:txBody>
      </p:sp>
      <p:sp>
        <p:nvSpPr>
          <p:cNvPr id="3079" name="Rectangle 7"/>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6337C61-BC3B-4F3F-A073-386B3F1704BB}" type="slidenum">
              <a:rPr lang="en-GB" altLang="it-IT"/>
              <a:pPr/>
              <a:t>‹N›</a:t>
            </a:fld>
            <a:endParaRPr lang="en-GB" altLang="it-IT"/>
          </a:p>
        </p:txBody>
      </p:sp>
    </p:spTree>
    <p:extLst>
      <p:ext uri="{BB962C8B-B14F-4D97-AF65-F5344CB8AC3E}">
        <p14:creationId xmlns:p14="http://schemas.microsoft.com/office/powerpoint/2010/main" val="30420180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9A852-5161-4DF3-BF20-EF275AC5D12B}" type="slidenum">
              <a:rPr lang="en-GB" altLang="it-IT"/>
              <a:pPr/>
              <a:t>1</a:t>
            </a:fld>
            <a:endParaRPr lang="en-GB" altLang="it-IT"/>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93713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1A9B-4C6A-4113-9766-762BCE6C0CFE}" type="slidenum">
              <a:rPr lang="en-GB" altLang="it-IT"/>
              <a:pPr/>
              <a:t>8</a:t>
            </a:fld>
            <a:endParaRPr lang="en-GB" altLang="it-IT"/>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GB" altLang="it-IT" dirty="0"/>
          </a:p>
        </p:txBody>
      </p:sp>
    </p:spTree>
    <p:extLst>
      <p:ext uri="{BB962C8B-B14F-4D97-AF65-F5344CB8AC3E}">
        <p14:creationId xmlns:p14="http://schemas.microsoft.com/office/powerpoint/2010/main" val="2017647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303106" name="Rectangle 2"/>
          <p:cNvSpPr>
            <a:spLocks noGrp="1" noChangeArrowheads="1"/>
          </p:cNvSpPr>
          <p:nvPr>
            <p:ph type="ctrTitle"/>
          </p:nvPr>
        </p:nvSpPr>
        <p:spPr>
          <a:xfrm>
            <a:off x="2133600" y="1371600"/>
            <a:ext cx="6477000" cy="1752600"/>
          </a:xfrm>
        </p:spPr>
        <p:txBody>
          <a:bodyPr/>
          <a:lstStyle>
            <a:lvl1pPr>
              <a:defRPr sz="5400"/>
            </a:lvl1pPr>
          </a:lstStyle>
          <a:p>
            <a:pPr lvl="0"/>
            <a:r>
              <a:rPr lang="en-GB" altLang="it-IT" noProof="0" smtClean="0"/>
              <a:t>Click to edit Master title style</a:t>
            </a:r>
          </a:p>
        </p:txBody>
      </p:sp>
      <p:sp>
        <p:nvSpPr>
          <p:cNvPr id="303107" name="Rectangle 3"/>
          <p:cNvSpPr>
            <a:spLocks noGrp="1" noChangeArrowheads="1"/>
          </p:cNvSpPr>
          <p:nvPr>
            <p:ph type="subTitle" idx="1"/>
          </p:nvPr>
        </p:nvSpPr>
        <p:spPr>
          <a:xfrm>
            <a:off x="2133600" y="3733800"/>
            <a:ext cx="6477000" cy="1981200"/>
          </a:xfrm>
        </p:spPr>
        <p:txBody>
          <a:bodyPr/>
          <a:lstStyle>
            <a:lvl1pPr marL="0" indent="0">
              <a:buFontTx/>
              <a:buNone/>
              <a:defRPr/>
            </a:lvl1pPr>
          </a:lstStyle>
          <a:p>
            <a:pPr lvl="0"/>
            <a:r>
              <a:rPr lang="en-GB" altLang="it-IT" noProof="0" smtClean="0"/>
              <a:t>Click to edit Master subtitle style</a:t>
            </a:r>
          </a:p>
        </p:txBody>
      </p:sp>
      <p:sp>
        <p:nvSpPr>
          <p:cNvPr id="303108" name="Rectangle 4"/>
          <p:cNvSpPr>
            <a:spLocks noGrp="1" noChangeArrowheads="1"/>
          </p:cNvSpPr>
          <p:nvPr>
            <p:ph type="dt" sz="half" idx="2"/>
          </p:nvPr>
        </p:nvSpPr>
        <p:spPr>
          <a:xfrm>
            <a:off x="7086600" y="6248400"/>
            <a:ext cx="1524000" cy="457200"/>
          </a:xfrm>
        </p:spPr>
        <p:txBody>
          <a:bodyPr/>
          <a:lstStyle>
            <a:lvl1pPr>
              <a:defRPr/>
            </a:lvl1pPr>
          </a:lstStyle>
          <a:p>
            <a:endParaRPr lang="en-GB" altLang="it-IT"/>
          </a:p>
        </p:txBody>
      </p:sp>
      <p:sp>
        <p:nvSpPr>
          <p:cNvPr id="303109" name="Rectangle 5"/>
          <p:cNvSpPr>
            <a:spLocks noGrp="1" noChangeArrowheads="1"/>
          </p:cNvSpPr>
          <p:nvPr>
            <p:ph type="ftr" sz="quarter" idx="3"/>
          </p:nvPr>
        </p:nvSpPr>
        <p:spPr>
          <a:xfrm>
            <a:off x="3810000" y="6248400"/>
            <a:ext cx="2895600" cy="457200"/>
          </a:xfrm>
        </p:spPr>
        <p:txBody>
          <a:bodyPr/>
          <a:lstStyle>
            <a:lvl1pPr>
              <a:defRPr/>
            </a:lvl1pPr>
          </a:lstStyle>
          <a:p>
            <a:endParaRPr lang="en-GB" altLang="it-IT"/>
          </a:p>
        </p:txBody>
      </p:sp>
      <p:sp>
        <p:nvSpPr>
          <p:cNvPr id="303110" name="Rectangle 6"/>
          <p:cNvSpPr>
            <a:spLocks noGrp="1" noChangeArrowheads="1"/>
          </p:cNvSpPr>
          <p:nvPr>
            <p:ph type="sldNum" sz="quarter" idx="4"/>
          </p:nvPr>
        </p:nvSpPr>
        <p:spPr>
          <a:xfrm>
            <a:off x="2209800" y="6248400"/>
            <a:ext cx="1219200" cy="457200"/>
          </a:xfrm>
        </p:spPr>
        <p:txBody>
          <a:bodyPr/>
          <a:lstStyle>
            <a:lvl1pPr>
              <a:defRPr/>
            </a:lvl1pPr>
          </a:lstStyle>
          <a:p>
            <a:fld id="{9A229FFE-66F4-4AC1-AD60-EC0BC024BFC8}" type="slidenum">
              <a:rPr lang="en-GB" altLang="it-IT"/>
              <a:pPr/>
              <a:t>‹N›</a:t>
            </a:fld>
            <a:endParaRPr lang="en-GB" altLang="it-IT"/>
          </a:p>
        </p:txBody>
      </p:sp>
      <p:sp>
        <p:nvSpPr>
          <p:cNvPr id="303111" name="Line 7"/>
          <p:cNvSpPr>
            <a:spLocks noChangeShapeType="1"/>
          </p:cNvSpPr>
          <p:nvPr/>
        </p:nvSpPr>
        <p:spPr bwMode="auto">
          <a:xfrm>
            <a:off x="1905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303115" name="Picture 11" descr="LOGO_UNISI_VERTICALE_NER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713" y="1484313"/>
            <a:ext cx="1608137" cy="165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GB" altLang="it-IT"/>
          </a:p>
        </p:txBody>
      </p:sp>
      <p:sp>
        <p:nvSpPr>
          <p:cNvPr id="5" name="Segnaposto piè di pagina 4"/>
          <p:cNvSpPr>
            <a:spLocks noGrp="1"/>
          </p:cNvSpPr>
          <p:nvPr>
            <p:ph type="ftr" sz="quarter" idx="11"/>
          </p:nvPr>
        </p:nvSpPr>
        <p:spPr/>
        <p:txBody>
          <a:bodyPr/>
          <a:lstStyle>
            <a:lvl1pPr>
              <a:defRPr/>
            </a:lvl1pPr>
          </a:lstStyle>
          <a:p>
            <a:endParaRPr lang="en-GB" altLang="it-IT"/>
          </a:p>
        </p:txBody>
      </p:sp>
      <p:sp>
        <p:nvSpPr>
          <p:cNvPr id="6" name="Segnaposto numero diapositiva 5"/>
          <p:cNvSpPr>
            <a:spLocks noGrp="1"/>
          </p:cNvSpPr>
          <p:nvPr>
            <p:ph type="sldNum" sz="quarter" idx="12"/>
          </p:nvPr>
        </p:nvSpPr>
        <p:spPr/>
        <p:txBody>
          <a:bodyPr/>
          <a:lstStyle>
            <a:lvl1pPr>
              <a:defRPr/>
            </a:lvl1pPr>
          </a:lstStyle>
          <a:p>
            <a:fld id="{A9721253-3D13-45E0-B073-28EDA902FCA4}" type="slidenum">
              <a:rPr lang="en-GB" altLang="it-IT"/>
              <a:pPr/>
              <a:t>‹N›</a:t>
            </a:fld>
            <a:endParaRPr lang="en-GB" altLang="it-IT"/>
          </a:p>
        </p:txBody>
      </p:sp>
    </p:spTree>
    <p:extLst>
      <p:ext uri="{BB962C8B-B14F-4D97-AF65-F5344CB8AC3E}">
        <p14:creationId xmlns:p14="http://schemas.microsoft.com/office/powerpoint/2010/main" val="229362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90500"/>
            <a:ext cx="1752600" cy="58293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524000" y="190500"/>
            <a:ext cx="5105400" cy="5829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GB" altLang="it-IT"/>
          </a:p>
        </p:txBody>
      </p:sp>
      <p:sp>
        <p:nvSpPr>
          <p:cNvPr id="5" name="Segnaposto piè di pagina 4"/>
          <p:cNvSpPr>
            <a:spLocks noGrp="1"/>
          </p:cNvSpPr>
          <p:nvPr>
            <p:ph type="ftr" sz="quarter" idx="11"/>
          </p:nvPr>
        </p:nvSpPr>
        <p:spPr/>
        <p:txBody>
          <a:bodyPr/>
          <a:lstStyle>
            <a:lvl1pPr>
              <a:defRPr/>
            </a:lvl1pPr>
          </a:lstStyle>
          <a:p>
            <a:endParaRPr lang="en-GB" altLang="it-IT"/>
          </a:p>
        </p:txBody>
      </p:sp>
      <p:sp>
        <p:nvSpPr>
          <p:cNvPr id="6" name="Segnaposto numero diapositiva 5"/>
          <p:cNvSpPr>
            <a:spLocks noGrp="1"/>
          </p:cNvSpPr>
          <p:nvPr>
            <p:ph type="sldNum" sz="quarter" idx="12"/>
          </p:nvPr>
        </p:nvSpPr>
        <p:spPr/>
        <p:txBody>
          <a:bodyPr/>
          <a:lstStyle>
            <a:lvl1pPr>
              <a:defRPr/>
            </a:lvl1pPr>
          </a:lstStyle>
          <a:p>
            <a:fld id="{2429EB6E-B11F-4260-A318-BDF139E186EC}" type="slidenum">
              <a:rPr lang="en-GB" altLang="it-IT"/>
              <a:pPr/>
              <a:t>‹N›</a:t>
            </a:fld>
            <a:endParaRPr lang="en-GB" altLang="it-IT"/>
          </a:p>
        </p:txBody>
      </p:sp>
    </p:spTree>
    <p:extLst>
      <p:ext uri="{BB962C8B-B14F-4D97-AF65-F5344CB8AC3E}">
        <p14:creationId xmlns:p14="http://schemas.microsoft.com/office/powerpoint/2010/main" val="82123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GB" altLang="it-IT"/>
          </a:p>
        </p:txBody>
      </p:sp>
      <p:sp>
        <p:nvSpPr>
          <p:cNvPr id="5" name="Segnaposto piè di pagina 4"/>
          <p:cNvSpPr>
            <a:spLocks noGrp="1"/>
          </p:cNvSpPr>
          <p:nvPr>
            <p:ph type="ftr" sz="quarter" idx="11"/>
          </p:nvPr>
        </p:nvSpPr>
        <p:spPr/>
        <p:txBody>
          <a:bodyPr/>
          <a:lstStyle>
            <a:lvl1pPr>
              <a:defRPr/>
            </a:lvl1pPr>
          </a:lstStyle>
          <a:p>
            <a:endParaRPr lang="en-GB" altLang="it-IT"/>
          </a:p>
        </p:txBody>
      </p:sp>
      <p:sp>
        <p:nvSpPr>
          <p:cNvPr id="6" name="Segnaposto numero diapositiva 5"/>
          <p:cNvSpPr>
            <a:spLocks noGrp="1"/>
          </p:cNvSpPr>
          <p:nvPr>
            <p:ph type="sldNum" sz="quarter" idx="12"/>
          </p:nvPr>
        </p:nvSpPr>
        <p:spPr/>
        <p:txBody>
          <a:bodyPr/>
          <a:lstStyle>
            <a:lvl1pPr>
              <a:defRPr/>
            </a:lvl1pPr>
          </a:lstStyle>
          <a:p>
            <a:fld id="{73BC291D-8958-4877-A8A8-53D7319ACCC9}" type="slidenum">
              <a:rPr lang="en-GB" altLang="it-IT"/>
              <a:pPr/>
              <a:t>‹N›</a:t>
            </a:fld>
            <a:endParaRPr lang="en-GB" altLang="it-IT"/>
          </a:p>
        </p:txBody>
      </p:sp>
    </p:spTree>
    <p:extLst>
      <p:ext uri="{BB962C8B-B14F-4D97-AF65-F5344CB8AC3E}">
        <p14:creationId xmlns:p14="http://schemas.microsoft.com/office/powerpoint/2010/main" val="302599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GB" altLang="it-IT"/>
          </a:p>
        </p:txBody>
      </p:sp>
      <p:sp>
        <p:nvSpPr>
          <p:cNvPr id="5" name="Segnaposto piè di pagina 4"/>
          <p:cNvSpPr>
            <a:spLocks noGrp="1"/>
          </p:cNvSpPr>
          <p:nvPr>
            <p:ph type="ftr" sz="quarter" idx="11"/>
          </p:nvPr>
        </p:nvSpPr>
        <p:spPr/>
        <p:txBody>
          <a:bodyPr/>
          <a:lstStyle>
            <a:lvl1pPr>
              <a:defRPr/>
            </a:lvl1pPr>
          </a:lstStyle>
          <a:p>
            <a:endParaRPr lang="en-GB" altLang="it-IT"/>
          </a:p>
        </p:txBody>
      </p:sp>
      <p:sp>
        <p:nvSpPr>
          <p:cNvPr id="6" name="Segnaposto numero diapositiva 5"/>
          <p:cNvSpPr>
            <a:spLocks noGrp="1"/>
          </p:cNvSpPr>
          <p:nvPr>
            <p:ph type="sldNum" sz="quarter" idx="12"/>
          </p:nvPr>
        </p:nvSpPr>
        <p:spPr/>
        <p:txBody>
          <a:bodyPr/>
          <a:lstStyle>
            <a:lvl1pPr>
              <a:defRPr/>
            </a:lvl1pPr>
          </a:lstStyle>
          <a:p>
            <a:fld id="{C0F980D4-6262-4C6A-B7FB-5BB59A36B74C}" type="slidenum">
              <a:rPr lang="en-GB" altLang="it-IT"/>
              <a:pPr/>
              <a:t>‹N›</a:t>
            </a:fld>
            <a:endParaRPr lang="en-GB" altLang="it-IT"/>
          </a:p>
        </p:txBody>
      </p:sp>
    </p:spTree>
    <p:extLst>
      <p:ext uri="{BB962C8B-B14F-4D97-AF65-F5344CB8AC3E}">
        <p14:creationId xmlns:p14="http://schemas.microsoft.com/office/powerpoint/2010/main" val="22487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524000" y="1905000"/>
            <a:ext cx="3429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05400" y="1905000"/>
            <a:ext cx="3429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GB" altLang="it-IT"/>
          </a:p>
        </p:txBody>
      </p:sp>
      <p:sp>
        <p:nvSpPr>
          <p:cNvPr id="6" name="Segnaposto piè di pagina 5"/>
          <p:cNvSpPr>
            <a:spLocks noGrp="1"/>
          </p:cNvSpPr>
          <p:nvPr>
            <p:ph type="ftr" sz="quarter" idx="11"/>
          </p:nvPr>
        </p:nvSpPr>
        <p:spPr/>
        <p:txBody>
          <a:bodyPr/>
          <a:lstStyle>
            <a:lvl1pPr>
              <a:defRPr/>
            </a:lvl1pPr>
          </a:lstStyle>
          <a:p>
            <a:endParaRPr lang="en-GB" altLang="it-IT"/>
          </a:p>
        </p:txBody>
      </p:sp>
      <p:sp>
        <p:nvSpPr>
          <p:cNvPr id="7" name="Segnaposto numero diapositiva 6"/>
          <p:cNvSpPr>
            <a:spLocks noGrp="1"/>
          </p:cNvSpPr>
          <p:nvPr>
            <p:ph type="sldNum" sz="quarter" idx="12"/>
          </p:nvPr>
        </p:nvSpPr>
        <p:spPr/>
        <p:txBody>
          <a:bodyPr/>
          <a:lstStyle>
            <a:lvl1pPr>
              <a:defRPr/>
            </a:lvl1pPr>
          </a:lstStyle>
          <a:p>
            <a:fld id="{29AF99FA-950F-4F31-817A-8B8099FC7BFF}" type="slidenum">
              <a:rPr lang="en-GB" altLang="it-IT"/>
              <a:pPr/>
              <a:t>‹N›</a:t>
            </a:fld>
            <a:endParaRPr lang="en-GB" altLang="it-IT"/>
          </a:p>
        </p:txBody>
      </p:sp>
    </p:spTree>
    <p:extLst>
      <p:ext uri="{BB962C8B-B14F-4D97-AF65-F5344CB8AC3E}">
        <p14:creationId xmlns:p14="http://schemas.microsoft.com/office/powerpoint/2010/main" val="182991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GB" altLang="it-IT"/>
          </a:p>
        </p:txBody>
      </p:sp>
      <p:sp>
        <p:nvSpPr>
          <p:cNvPr id="8" name="Segnaposto piè di pagina 7"/>
          <p:cNvSpPr>
            <a:spLocks noGrp="1"/>
          </p:cNvSpPr>
          <p:nvPr>
            <p:ph type="ftr" sz="quarter" idx="11"/>
          </p:nvPr>
        </p:nvSpPr>
        <p:spPr/>
        <p:txBody>
          <a:bodyPr/>
          <a:lstStyle>
            <a:lvl1pPr>
              <a:defRPr/>
            </a:lvl1pPr>
          </a:lstStyle>
          <a:p>
            <a:endParaRPr lang="en-GB" altLang="it-IT"/>
          </a:p>
        </p:txBody>
      </p:sp>
      <p:sp>
        <p:nvSpPr>
          <p:cNvPr id="9" name="Segnaposto numero diapositiva 8"/>
          <p:cNvSpPr>
            <a:spLocks noGrp="1"/>
          </p:cNvSpPr>
          <p:nvPr>
            <p:ph type="sldNum" sz="quarter" idx="12"/>
          </p:nvPr>
        </p:nvSpPr>
        <p:spPr/>
        <p:txBody>
          <a:bodyPr/>
          <a:lstStyle>
            <a:lvl1pPr>
              <a:defRPr/>
            </a:lvl1pPr>
          </a:lstStyle>
          <a:p>
            <a:fld id="{4F520905-C59E-45EA-91FA-1B77BF3D592E}" type="slidenum">
              <a:rPr lang="en-GB" altLang="it-IT"/>
              <a:pPr/>
              <a:t>‹N›</a:t>
            </a:fld>
            <a:endParaRPr lang="en-GB" altLang="it-IT"/>
          </a:p>
        </p:txBody>
      </p:sp>
    </p:spTree>
    <p:extLst>
      <p:ext uri="{BB962C8B-B14F-4D97-AF65-F5344CB8AC3E}">
        <p14:creationId xmlns:p14="http://schemas.microsoft.com/office/powerpoint/2010/main" val="218175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GB" altLang="it-IT"/>
          </a:p>
        </p:txBody>
      </p:sp>
      <p:sp>
        <p:nvSpPr>
          <p:cNvPr id="4" name="Segnaposto piè di pagina 3"/>
          <p:cNvSpPr>
            <a:spLocks noGrp="1"/>
          </p:cNvSpPr>
          <p:nvPr>
            <p:ph type="ftr" sz="quarter" idx="11"/>
          </p:nvPr>
        </p:nvSpPr>
        <p:spPr/>
        <p:txBody>
          <a:bodyPr/>
          <a:lstStyle>
            <a:lvl1pPr>
              <a:defRPr/>
            </a:lvl1pPr>
          </a:lstStyle>
          <a:p>
            <a:endParaRPr lang="en-GB" altLang="it-IT"/>
          </a:p>
        </p:txBody>
      </p:sp>
      <p:sp>
        <p:nvSpPr>
          <p:cNvPr id="5" name="Segnaposto numero diapositiva 4"/>
          <p:cNvSpPr>
            <a:spLocks noGrp="1"/>
          </p:cNvSpPr>
          <p:nvPr>
            <p:ph type="sldNum" sz="quarter" idx="12"/>
          </p:nvPr>
        </p:nvSpPr>
        <p:spPr/>
        <p:txBody>
          <a:bodyPr/>
          <a:lstStyle>
            <a:lvl1pPr>
              <a:defRPr/>
            </a:lvl1pPr>
          </a:lstStyle>
          <a:p>
            <a:fld id="{238F398E-C7BB-4A40-9B69-44CB1D2764F2}" type="slidenum">
              <a:rPr lang="en-GB" altLang="it-IT"/>
              <a:pPr/>
              <a:t>‹N›</a:t>
            </a:fld>
            <a:endParaRPr lang="en-GB" altLang="it-IT"/>
          </a:p>
        </p:txBody>
      </p:sp>
    </p:spTree>
    <p:extLst>
      <p:ext uri="{BB962C8B-B14F-4D97-AF65-F5344CB8AC3E}">
        <p14:creationId xmlns:p14="http://schemas.microsoft.com/office/powerpoint/2010/main" val="105544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GB" altLang="it-IT"/>
          </a:p>
        </p:txBody>
      </p:sp>
      <p:sp>
        <p:nvSpPr>
          <p:cNvPr id="3" name="Segnaposto piè di pagina 2"/>
          <p:cNvSpPr>
            <a:spLocks noGrp="1"/>
          </p:cNvSpPr>
          <p:nvPr>
            <p:ph type="ftr" sz="quarter" idx="11"/>
          </p:nvPr>
        </p:nvSpPr>
        <p:spPr/>
        <p:txBody>
          <a:bodyPr/>
          <a:lstStyle>
            <a:lvl1pPr>
              <a:defRPr/>
            </a:lvl1pPr>
          </a:lstStyle>
          <a:p>
            <a:endParaRPr lang="en-GB" altLang="it-IT"/>
          </a:p>
        </p:txBody>
      </p:sp>
      <p:sp>
        <p:nvSpPr>
          <p:cNvPr id="4" name="Segnaposto numero diapositiva 3"/>
          <p:cNvSpPr>
            <a:spLocks noGrp="1"/>
          </p:cNvSpPr>
          <p:nvPr>
            <p:ph type="sldNum" sz="quarter" idx="12"/>
          </p:nvPr>
        </p:nvSpPr>
        <p:spPr/>
        <p:txBody>
          <a:bodyPr/>
          <a:lstStyle>
            <a:lvl1pPr>
              <a:defRPr/>
            </a:lvl1pPr>
          </a:lstStyle>
          <a:p>
            <a:fld id="{8680C0A5-2A5F-463C-BE2E-7A26270C7461}" type="slidenum">
              <a:rPr lang="en-GB" altLang="it-IT"/>
              <a:pPr/>
              <a:t>‹N›</a:t>
            </a:fld>
            <a:endParaRPr lang="en-GB" altLang="it-IT"/>
          </a:p>
        </p:txBody>
      </p:sp>
    </p:spTree>
    <p:extLst>
      <p:ext uri="{BB962C8B-B14F-4D97-AF65-F5344CB8AC3E}">
        <p14:creationId xmlns:p14="http://schemas.microsoft.com/office/powerpoint/2010/main" val="29632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GB" altLang="it-IT"/>
          </a:p>
        </p:txBody>
      </p:sp>
      <p:sp>
        <p:nvSpPr>
          <p:cNvPr id="6" name="Segnaposto piè di pagina 5"/>
          <p:cNvSpPr>
            <a:spLocks noGrp="1"/>
          </p:cNvSpPr>
          <p:nvPr>
            <p:ph type="ftr" sz="quarter" idx="11"/>
          </p:nvPr>
        </p:nvSpPr>
        <p:spPr/>
        <p:txBody>
          <a:bodyPr/>
          <a:lstStyle>
            <a:lvl1pPr>
              <a:defRPr/>
            </a:lvl1pPr>
          </a:lstStyle>
          <a:p>
            <a:endParaRPr lang="en-GB" altLang="it-IT"/>
          </a:p>
        </p:txBody>
      </p:sp>
      <p:sp>
        <p:nvSpPr>
          <p:cNvPr id="7" name="Segnaposto numero diapositiva 6"/>
          <p:cNvSpPr>
            <a:spLocks noGrp="1"/>
          </p:cNvSpPr>
          <p:nvPr>
            <p:ph type="sldNum" sz="quarter" idx="12"/>
          </p:nvPr>
        </p:nvSpPr>
        <p:spPr/>
        <p:txBody>
          <a:bodyPr/>
          <a:lstStyle>
            <a:lvl1pPr>
              <a:defRPr/>
            </a:lvl1pPr>
          </a:lstStyle>
          <a:p>
            <a:fld id="{E3C058F6-17AD-4758-A7BC-8436E216354F}" type="slidenum">
              <a:rPr lang="en-GB" altLang="it-IT"/>
              <a:pPr/>
              <a:t>‹N›</a:t>
            </a:fld>
            <a:endParaRPr lang="en-GB" altLang="it-IT"/>
          </a:p>
        </p:txBody>
      </p:sp>
    </p:spTree>
    <p:extLst>
      <p:ext uri="{BB962C8B-B14F-4D97-AF65-F5344CB8AC3E}">
        <p14:creationId xmlns:p14="http://schemas.microsoft.com/office/powerpoint/2010/main" val="117887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GB" altLang="it-IT"/>
          </a:p>
        </p:txBody>
      </p:sp>
      <p:sp>
        <p:nvSpPr>
          <p:cNvPr id="6" name="Segnaposto piè di pagina 5"/>
          <p:cNvSpPr>
            <a:spLocks noGrp="1"/>
          </p:cNvSpPr>
          <p:nvPr>
            <p:ph type="ftr" sz="quarter" idx="11"/>
          </p:nvPr>
        </p:nvSpPr>
        <p:spPr/>
        <p:txBody>
          <a:bodyPr/>
          <a:lstStyle>
            <a:lvl1pPr>
              <a:defRPr/>
            </a:lvl1pPr>
          </a:lstStyle>
          <a:p>
            <a:endParaRPr lang="en-GB" altLang="it-IT"/>
          </a:p>
        </p:txBody>
      </p:sp>
      <p:sp>
        <p:nvSpPr>
          <p:cNvPr id="7" name="Segnaposto numero diapositiva 6"/>
          <p:cNvSpPr>
            <a:spLocks noGrp="1"/>
          </p:cNvSpPr>
          <p:nvPr>
            <p:ph type="sldNum" sz="quarter" idx="12"/>
          </p:nvPr>
        </p:nvSpPr>
        <p:spPr/>
        <p:txBody>
          <a:bodyPr/>
          <a:lstStyle>
            <a:lvl1pPr>
              <a:defRPr/>
            </a:lvl1pPr>
          </a:lstStyle>
          <a:p>
            <a:fld id="{CC4B127D-520E-4080-85AD-7DAB8193F83E}" type="slidenum">
              <a:rPr lang="en-GB" altLang="it-IT"/>
              <a:pPr/>
              <a:t>‹N›</a:t>
            </a:fld>
            <a:endParaRPr lang="en-GB" altLang="it-IT"/>
          </a:p>
        </p:txBody>
      </p:sp>
    </p:spTree>
    <p:extLst>
      <p:ext uri="{BB962C8B-B14F-4D97-AF65-F5344CB8AC3E}">
        <p14:creationId xmlns:p14="http://schemas.microsoft.com/office/powerpoint/2010/main" val="65040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t-IT" smtClean="0"/>
              <a:t>Click to edit Master title style</a:t>
            </a:r>
          </a:p>
        </p:txBody>
      </p:sp>
      <p:sp>
        <p:nvSpPr>
          <p:cNvPr id="302083" name="Rectangle 3"/>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p>
        </p:txBody>
      </p:sp>
      <p:sp>
        <p:nvSpPr>
          <p:cNvPr id="30208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it-IT"/>
          </a:p>
        </p:txBody>
      </p:sp>
      <p:sp>
        <p:nvSpPr>
          <p:cNvPr id="30208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it-IT"/>
          </a:p>
        </p:txBody>
      </p:sp>
      <p:sp>
        <p:nvSpPr>
          <p:cNvPr id="30208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7A52E73-ABC3-470A-BA57-076285A5F2E6}" type="slidenum">
              <a:rPr lang="en-GB" altLang="it-IT"/>
              <a:pPr/>
              <a:t>‹N›</a:t>
            </a:fld>
            <a:endParaRPr lang="en-GB" altLang="it-IT"/>
          </a:p>
        </p:txBody>
      </p:sp>
      <p:sp>
        <p:nvSpPr>
          <p:cNvPr id="302087"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302091" name="Picture 11" descr="LOGO_UNISI_VERTICALE_NER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1438" y="333375"/>
            <a:ext cx="1187450" cy="12239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tx1"/>
        </a:buClr>
        <a:buSzPct val="70000"/>
        <a:buChar char="•"/>
        <a:defRPr sz="24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fontAlgn="base">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lmalaurea.it/e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lumni-unisi.almalaurea.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6263" name="Rectangle 7"/>
          <p:cNvSpPr>
            <a:spLocks noGrp="1" noChangeArrowheads="1"/>
          </p:cNvSpPr>
          <p:nvPr>
            <p:ph type="subTitle" idx="1"/>
          </p:nvPr>
        </p:nvSpPr>
        <p:spPr>
          <a:xfrm>
            <a:off x="1763713" y="5084763"/>
            <a:ext cx="7058025" cy="1008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CC3300"/>
                </a:solidFill>
                <a:miter lim="800000"/>
                <a:headEnd/>
                <a:tailEnd/>
              </a14:hiddenLine>
            </a:ext>
          </a:extLst>
        </p:spPr>
        <p:txBody>
          <a:bodyPr/>
          <a:lstStyle/>
          <a:p>
            <a:pPr>
              <a:lnSpc>
                <a:spcPct val="80000"/>
              </a:lnSpc>
              <a:buClr>
                <a:srgbClr val="800000"/>
              </a:buClr>
              <a:buSzPct val="80000"/>
              <a:buFont typeface="Wingdings 3" panose="05040102010807070707" pitchFamily="18" charset="2"/>
              <a:buChar char="u"/>
            </a:pPr>
            <a:r>
              <a:rPr lang="en-GB" altLang="it-IT" sz="2000" dirty="0">
                <a:latin typeface="Optima" pitchFamily="34" charset="0"/>
              </a:rPr>
              <a:t> </a:t>
            </a:r>
            <a:r>
              <a:rPr lang="en-US" sz="2000" dirty="0"/>
              <a:t>JEUL Training for Placement Officer </a:t>
            </a:r>
            <a:endParaRPr lang="en-GB" altLang="it-IT" sz="2000" dirty="0">
              <a:latin typeface="Optima" pitchFamily="34" charset="0"/>
            </a:endParaRPr>
          </a:p>
          <a:p>
            <a:pPr>
              <a:lnSpc>
                <a:spcPct val="80000"/>
              </a:lnSpc>
              <a:buClr>
                <a:srgbClr val="800000"/>
              </a:buClr>
              <a:buSzPct val="80000"/>
              <a:buFont typeface="Wingdings 3" panose="05040102010807070707" pitchFamily="18" charset="2"/>
              <a:buNone/>
            </a:pPr>
            <a:endParaRPr lang="en-GB" altLang="it-IT" sz="2000" dirty="0" smtClean="0">
              <a:latin typeface="Optima" pitchFamily="34" charset="0"/>
            </a:endParaRPr>
          </a:p>
          <a:p>
            <a:pPr>
              <a:lnSpc>
                <a:spcPct val="80000"/>
              </a:lnSpc>
              <a:buClr>
                <a:srgbClr val="800000"/>
              </a:buClr>
              <a:buSzPct val="80000"/>
              <a:buFont typeface="Wingdings 3" panose="05040102010807070707" pitchFamily="18" charset="2"/>
              <a:buNone/>
            </a:pPr>
            <a:r>
              <a:rPr lang="en-GB" altLang="it-IT" sz="2000" dirty="0" smtClean="0">
                <a:latin typeface="Optima" pitchFamily="34" charset="0"/>
              </a:rPr>
              <a:t>SIENA 09/10/2018</a:t>
            </a:r>
            <a:endParaRPr lang="en-GB" altLang="it-IT" sz="2000" dirty="0">
              <a:latin typeface="Optima" pitchFamily="34" charset="0"/>
            </a:endParaRPr>
          </a:p>
          <a:p>
            <a:pPr>
              <a:lnSpc>
                <a:spcPct val="80000"/>
              </a:lnSpc>
            </a:pPr>
            <a:endParaRPr lang="en-GB" altLang="it-IT" sz="1200" dirty="0">
              <a:solidFill>
                <a:srgbClr val="CC3300"/>
              </a:solidFill>
              <a:latin typeface="Optima" pitchFamily="34" charset="0"/>
            </a:endParaRPr>
          </a:p>
        </p:txBody>
      </p:sp>
      <p:sp>
        <p:nvSpPr>
          <p:cNvPr id="96265" name="Rectangle 9"/>
          <p:cNvSpPr>
            <a:spLocks noGrp="1" noChangeArrowheads="1"/>
          </p:cNvSpPr>
          <p:nvPr>
            <p:ph type="ctrTitle"/>
          </p:nvPr>
        </p:nvSpPr>
        <p:spPr>
          <a:xfrm>
            <a:off x="2124075" y="908721"/>
            <a:ext cx="6486525" cy="2664742"/>
          </a:xfrm>
        </p:spPr>
        <p:txBody>
          <a:bodyPr/>
          <a:lstStyle/>
          <a:p>
            <a:r>
              <a:rPr lang="en-US" sz="4800" dirty="0" err="1"/>
              <a:t>AlmaLaurea</a:t>
            </a:r>
            <a:r>
              <a:rPr lang="en-US" sz="4800" dirty="0"/>
              <a:t> Employment Survey </a:t>
            </a:r>
            <a:r>
              <a:rPr lang="en-US" sz="4800" dirty="0" smtClean="0"/>
              <a:t/>
            </a:r>
            <a:br>
              <a:rPr lang="en-US" sz="4800" dirty="0" smtClean="0"/>
            </a:br>
            <a:r>
              <a:rPr lang="en-US" sz="4800" dirty="0" smtClean="0"/>
              <a:t>Network Alumni</a:t>
            </a:r>
            <a:endParaRPr lang="en-GB" altLang="it-IT" dirty="0">
              <a:latin typeface="Optima" pitchFamily="34" charset="0"/>
            </a:endParaRPr>
          </a:p>
        </p:txBody>
      </p:sp>
      <p:sp>
        <p:nvSpPr>
          <p:cNvPr id="96266" name="Text Box 10"/>
          <p:cNvSpPr txBox="1">
            <a:spLocks noChangeArrowheads="1"/>
          </p:cNvSpPr>
          <p:nvPr/>
        </p:nvSpPr>
        <p:spPr bwMode="auto">
          <a:xfrm>
            <a:off x="611188" y="3573463"/>
            <a:ext cx="7993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a:p>
        </p:txBody>
      </p:sp>
      <p:sp>
        <p:nvSpPr>
          <p:cNvPr id="96267" name="Text Box 11"/>
          <p:cNvSpPr txBox="1">
            <a:spLocks noChangeArrowheads="1"/>
          </p:cNvSpPr>
          <p:nvPr/>
        </p:nvSpPr>
        <p:spPr bwMode="auto">
          <a:xfrm>
            <a:off x="755650" y="3716338"/>
            <a:ext cx="82089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t>Gianni Betti</a:t>
            </a:r>
            <a:r>
              <a:rPr lang="en-US" sz="2400" dirty="0"/>
              <a:t>, in charge on behalf of the Rector for </a:t>
            </a:r>
            <a:r>
              <a:rPr lang="en-US" sz="2400" dirty="0" err="1"/>
              <a:t>AlmaLaurea</a:t>
            </a:r>
            <a:r>
              <a:rPr lang="en-US" sz="2400" dirty="0"/>
              <a:t> Employment Survey </a:t>
            </a:r>
            <a:endParaRPr lang="en-GB" altLang="it-IT" sz="2400" b="1" dirty="0">
              <a:solidFill>
                <a:srgbClr val="990000"/>
              </a:solidFill>
              <a:latin typeface="Opti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492292" y="61650"/>
            <a:ext cx="7400187" cy="6796349"/>
          </a:xfrm>
          <a:prstGeom prst="rect">
            <a:avLst/>
          </a:prstGeom>
        </p:spPr>
      </p:pic>
      <p:sp>
        <p:nvSpPr>
          <p:cNvPr id="5" name="CasellaDiTesto 4"/>
          <p:cNvSpPr txBox="1"/>
          <p:nvPr/>
        </p:nvSpPr>
        <p:spPr>
          <a:xfrm>
            <a:off x="395536" y="2060848"/>
            <a:ext cx="2016224" cy="461665"/>
          </a:xfrm>
          <a:prstGeom prst="rect">
            <a:avLst/>
          </a:prstGeom>
          <a:solidFill>
            <a:schemeClr val="accent1"/>
          </a:solidFill>
        </p:spPr>
        <p:txBody>
          <a:bodyPr wrap="square" rtlCol="0">
            <a:spAutoFit/>
          </a:bodyPr>
          <a:lstStyle/>
          <a:p>
            <a:pPr algn="ctr"/>
            <a:r>
              <a:rPr lang="it-IT" sz="2400" b="1" dirty="0" err="1" smtClean="0"/>
              <a:t>Search</a:t>
            </a:r>
            <a:endParaRPr lang="it-IT" sz="2400" b="1" dirty="0"/>
          </a:p>
        </p:txBody>
      </p:sp>
    </p:spTree>
    <p:extLst>
      <p:ext uri="{BB962C8B-B14F-4D97-AF65-F5344CB8AC3E}">
        <p14:creationId xmlns:p14="http://schemas.microsoft.com/office/powerpoint/2010/main" val="148607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err="1" smtClean="0"/>
              <a:t>Result</a:t>
            </a:r>
            <a:r>
              <a:rPr lang="it-IT" sz="3200" dirty="0" smtClean="0"/>
              <a:t> of a </a:t>
            </a:r>
            <a:r>
              <a:rPr lang="it-IT" sz="3200" dirty="0" err="1" smtClean="0"/>
              <a:t>search</a:t>
            </a:r>
            <a:endParaRPr lang="it-IT" sz="3200" dirty="0"/>
          </a:p>
        </p:txBody>
      </p:sp>
      <p:pic>
        <p:nvPicPr>
          <p:cNvPr id="4" name="Immagine 3"/>
          <p:cNvPicPr>
            <a:picLocks noChangeAspect="1"/>
          </p:cNvPicPr>
          <p:nvPr/>
        </p:nvPicPr>
        <p:blipFill>
          <a:blip r:embed="rId2"/>
          <a:stretch>
            <a:fillRect/>
          </a:stretch>
        </p:blipFill>
        <p:spPr>
          <a:xfrm>
            <a:off x="165234" y="2348880"/>
            <a:ext cx="8586010" cy="3578349"/>
          </a:xfrm>
          <a:prstGeom prst="rect">
            <a:avLst/>
          </a:prstGeom>
        </p:spPr>
      </p:pic>
    </p:spTree>
    <p:extLst>
      <p:ext uri="{BB962C8B-B14F-4D97-AF65-F5344CB8AC3E}">
        <p14:creationId xmlns:p14="http://schemas.microsoft.com/office/powerpoint/2010/main" val="225357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187624" y="476672"/>
            <a:ext cx="7677150" cy="5991225"/>
          </a:xfrm>
          <a:prstGeom prst="rect">
            <a:avLst/>
          </a:prstGeom>
        </p:spPr>
      </p:pic>
      <p:sp>
        <p:nvSpPr>
          <p:cNvPr id="5" name="CasellaDiTesto 4"/>
          <p:cNvSpPr txBox="1"/>
          <p:nvPr/>
        </p:nvSpPr>
        <p:spPr>
          <a:xfrm>
            <a:off x="0" y="1916832"/>
            <a:ext cx="1835696" cy="1200329"/>
          </a:xfrm>
          <a:prstGeom prst="rect">
            <a:avLst/>
          </a:prstGeom>
          <a:solidFill>
            <a:schemeClr val="accent1"/>
          </a:solidFill>
        </p:spPr>
        <p:txBody>
          <a:bodyPr wrap="square" rtlCol="0">
            <a:spAutoFit/>
          </a:bodyPr>
          <a:lstStyle/>
          <a:p>
            <a:r>
              <a:rPr lang="it-IT" sz="2400" b="1" dirty="0" smtClean="0"/>
              <a:t>Group by </a:t>
            </a:r>
            <a:r>
              <a:rPr lang="it-IT" sz="2400" b="1" dirty="0" err="1" smtClean="0"/>
              <a:t>geographic</a:t>
            </a:r>
            <a:r>
              <a:rPr lang="it-IT" sz="2400" b="1" dirty="0" smtClean="0"/>
              <a:t> area</a:t>
            </a:r>
            <a:endParaRPr lang="it-IT" sz="2400" b="1" dirty="0"/>
          </a:p>
        </p:txBody>
      </p:sp>
    </p:spTree>
    <p:extLst>
      <p:ext uri="{BB962C8B-B14F-4D97-AF65-F5344CB8AC3E}">
        <p14:creationId xmlns:p14="http://schemas.microsoft.com/office/powerpoint/2010/main" val="199580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509956" y="0"/>
            <a:ext cx="7382524" cy="6858000"/>
          </a:xfrm>
          <a:prstGeom prst="rect">
            <a:avLst/>
          </a:prstGeom>
        </p:spPr>
      </p:pic>
      <p:sp>
        <p:nvSpPr>
          <p:cNvPr id="5" name="CasellaDiTesto 4"/>
          <p:cNvSpPr txBox="1"/>
          <p:nvPr/>
        </p:nvSpPr>
        <p:spPr>
          <a:xfrm>
            <a:off x="0" y="1844824"/>
            <a:ext cx="1691680" cy="1200329"/>
          </a:xfrm>
          <a:prstGeom prst="rect">
            <a:avLst/>
          </a:prstGeom>
          <a:solidFill>
            <a:schemeClr val="accent1"/>
          </a:solidFill>
        </p:spPr>
        <p:txBody>
          <a:bodyPr wrap="square" rtlCol="0">
            <a:spAutoFit/>
          </a:bodyPr>
          <a:lstStyle/>
          <a:p>
            <a:r>
              <a:rPr lang="it-IT" sz="2400" b="1" dirty="0" smtClean="0"/>
              <a:t>Group by area of </a:t>
            </a:r>
            <a:r>
              <a:rPr lang="it-IT" sz="2400" b="1" dirty="0" err="1" smtClean="0"/>
              <a:t>interest</a:t>
            </a:r>
            <a:endParaRPr lang="it-IT" sz="2400" b="1" dirty="0"/>
          </a:p>
        </p:txBody>
      </p:sp>
    </p:spTree>
    <p:extLst>
      <p:ext uri="{BB962C8B-B14F-4D97-AF65-F5344CB8AC3E}">
        <p14:creationId xmlns:p14="http://schemas.microsoft.com/office/powerpoint/2010/main" val="2013499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543180" y="0"/>
            <a:ext cx="7600819" cy="6858000"/>
          </a:xfrm>
          <a:prstGeom prst="rect">
            <a:avLst/>
          </a:prstGeom>
        </p:spPr>
      </p:pic>
      <p:sp>
        <p:nvSpPr>
          <p:cNvPr id="5" name="CasellaDiTesto 4"/>
          <p:cNvSpPr txBox="1"/>
          <p:nvPr/>
        </p:nvSpPr>
        <p:spPr>
          <a:xfrm>
            <a:off x="0" y="1844824"/>
            <a:ext cx="1691680" cy="1200329"/>
          </a:xfrm>
          <a:prstGeom prst="rect">
            <a:avLst/>
          </a:prstGeom>
          <a:solidFill>
            <a:schemeClr val="accent1"/>
          </a:solidFill>
        </p:spPr>
        <p:txBody>
          <a:bodyPr wrap="square" rtlCol="0">
            <a:spAutoFit/>
          </a:bodyPr>
          <a:lstStyle/>
          <a:p>
            <a:r>
              <a:rPr lang="it-IT" sz="2400" b="1" dirty="0" smtClean="0"/>
              <a:t>Group by </a:t>
            </a:r>
            <a:r>
              <a:rPr lang="it-IT" sz="2400" b="1" dirty="0" err="1" smtClean="0"/>
              <a:t>subject</a:t>
            </a:r>
            <a:r>
              <a:rPr lang="it-IT" sz="2400" b="1" dirty="0" smtClean="0"/>
              <a:t> of </a:t>
            </a:r>
            <a:r>
              <a:rPr lang="it-IT" sz="2400" b="1" dirty="0" err="1" smtClean="0"/>
              <a:t>degree</a:t>
            </a:r>
            <a:endParaRPr lang="it-IT" sz="2400" b="1" dirty="0"/>
          </a:p>
        </p:txBody>
      </p:sp>
    </p:spTree>
    <p:extLst>
      <p:ext uri="{BB962C8B-B14F-4D97-AF65-F5344CB8AC3E}">
        <p14:creationId xmlns:p14="http://schemas.microsoft.com/office/powerpoint/2010/main" val="1058398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502162" y="0"/>
            <a:ext cx="4302085" cy="6858000"/>
          </a:xfrm>
          <a:prstGeom prst="rect">
            <a:avLst/>
          </a:prstGeom>
        </p:spPr>
      </p:pic>
      <p:sp>
        <p:nvSpPr>
          <p:cNvPr id="5" name="CasellaDiTesto 4"/>
          <p:cNvSpPr txBox="1"/>
          <p:nvPr/>
        </p:nvSpPr>
        <p:spPr>
          <a:xfrm>
            <a:off x="323528" y="1844824"/>
            <a:ext cx="1691680" cy="830997"/>
          </a:xfrm>
          <a:prstGeom prst="rect">
            <a:avLst/>
          </a:prstGeom>
          <a:solidFill>
            <a:schemeClr val="accent1"/>
          </a:solidFill>
        </p:spPr>
        <p:txBody>
          <a:bodyPr wrap="square" rtlCol="0">
            <a:spAutoFit/>
          </a:bodyPr>
          <a:lstStyle/>
          <a:p>
            <a:r>
              <a:rPr lang="it-IT" sz="2400" b="1" dirty="0" smtClean="0"/>
              <a:t>Reports page</a:t>
            </a:r>
            <a:endParaRPr lang="it-IT" sz="2400" b="1" dirty="0"/>
          </a:p>
        </p:txBody>
      </p:sp>
    </p:spTree>
    <p:extLst>
      <p:ext uri="{BB962C8B-B14F-4D97-AF65-F5344CB8AC3E}">
        <p14:creationId xmlns:p14="http://schemas.microsoft.com/office/powerpoint/2010/main" val="4240216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143260" y="0"/>
            <a:ext cx="5525083" cy="6858000"/>
          </a:xfrm>
          <a:prstGeom prst="rect">
            <a:avLst/>
          </a:prstGeom>
        </p:spPr>
      </p:pic>
      <p:sp>
        <p:nvSpPr>
          <p:cNvPr id="6" name="CasellaDiTesto 5"/>
          <p:cNvSpPr txBox="1"/>
          <p:nvPr/>
        </p:nvSpPr>
        <p:spPr>
          <a:xfrm>
            <a:off x="323528" y="1844824"/>
            <a:ext cx="2088232" cy="1569660"/>
          </a:xfrm>
          <a:prstGeom prst="rect">
            <a:avLst/>
          </a:prstGeom>
          <a:solidFill>
            <a:schemeClr val="accent1"/>
          </a:solidFill>
        </p:spPr>
        <p:txBody>
          <a:bodyPr wrap="square" rtlCol="0">
            <a:spAutoFit/>
          </a:bodyPr>
          <a:lstStyle/>
          <a:p>
            <a:r>
              <a:rPr lang="it-IT" sz="2400" b="1" dirty="0" err="1" smtClean="0"/>
              <a:t>Number</a:t>
            </a:r>
            <a:r>
              <a:rPr lang="it-IT" sz="2400" b="1" dirty="0" smtClean="0"/>
              <a:t> of </a:t>
            </a:r>
            <a:r>
              <a:rPr lang="it-IT" sz="2400" b="1" dirty="0" err="1" smtClean="0"/>
              <a:t>students</a:t>
            </a:r>
            <a:r>
              <a:rPr lang="it-IT" sz="2400" b="1" dirty="0" smtClean="0"/>
              <a:t> by </a:t>
            </a:r>
            <a:r>
              <a:rPr lang="it-IT" sz="2400" b="1" dirty="0" err="1" smtClean="0"/>
              <a:t>year</a:t>
            </a:r>
            <a:r>
              <a:rPr lang="it-IT" sz="2400" b="1" dirty="0" smtClean="0"/>
              <a:t>, </a:t>
            </a:r>
            <a:r>
              <a:rPr lang="it-IT" sz="2400" b="1" dirty="0" err="1" smtClean="0"/>
              <a:t>month</a:t>
            </a:r>
            <a:r>
              <a:rPr lang="it-IT" sz="2400" b="1" dirty="0" smtClean="0"/>
              <a:t>, </a:t>
            </a:r>
            <a:r>
              <a:rPr lang="it-IT" sz="2400" b="1" dirty="0" err="1" smtClean="0"/>
              <a:t>day</a:t>
            </a:r>
            <a:r>
              <a:rPr lang="it-IT" sz="2400" b="1" dirty="0" smtClean="0"/>
              <a:t>,….</a:t>
            </a:r>
            <a:endParaRPr lang="it-IT" sz="2400" b="1" dirty="0"/>
          </a:p>
        </p:txBody>
      </p:sp>
    </p:spTree>
    <p:extLst>
      <p:ext uri="{BB962C8B-B14F-4D97-AF65-F5344CB8AC3E}">
        <p14:creationId xmlns:p14="http://schemas.microsoft.com/office/powerpoint/2010/main" val="292396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771800" y="0"/>
            <a:ext cx="5785103" cy="6858000"/>
          </a:xfrm>
          <a:prstGeom prst="rect">
            <a:avLst/>
          </a:prstGeom>
        </p:spPr>
      </p:pic>
      <p:sp>
        <p:nvSpPr>
          <p:cNvPr id="5" name="CasellaDiTesto 4"/>
          <p:cNvSpPr txBox="1"/>
          <p:nvPr/>
        </p:nvSpPr>
        <p:spPr>
          <a:xfrm>
            <a:off x="323528" y="1844824"/>
            <a:ext cx="2448272" cy="2308324"/>
          </a:xfrm>
          <a:prstGeom prst="rect">
            <a:avLst/>
          </a:prstGeom>
          <a:solidFill>
            <a:schemeClr val="accent1"/>
          </a:solidFill>
        </p:spPr>
        <p:txBody>
          <a:bodyPr wrap="square" rtlCol="0">
            <a:spAutoFit/>
          </a:bodyPr>
          <a:lstStyle/>
          <a:p>
            <a:r>
              <a:rPr lang="it-IT" sz="2400" b="1" dirty="0" err="1" smtClean="0"/>
              <a:t>Number</a:t>
            </a:r>
            <a:r>
              <a:rPr lang="it-IT" sz="2400" b="1" dirty="0" smtClean="0"/>
              <a:t> of </a:t>
            </a:r>
            <a:r>
              <a:rPr lang="it-IT" sz="2400" b="1" dirty="0" err="1" smtClean="0"/>
              <a:t>students</a:t>
            </a:r>
            <a:r>
              <a:rPr lang="it-IT" sz="2400" b="1" dirty="0" smtClean="0"/>
              <a:t> by </a:t>
            </a:r>
            <a:r>
              <a:rPr lang="it-IT" sz="2400" b="1" dirty="0" err="1" smtClean="0"/>
              <a:t>subject</a:t>
            </a:r>
            <a:r>
              <a:rPr lang="it-IT" sz="2400" b="1" dirty="0" smtClean="0"/>
              <a:t> of </a:t>
            </a:r>
            <a:r>
              <a:rPr lang="it-IT" sz="2400" b="1" dirty="0" err="1" smtClean="0"/>
              <a:t>degree</a:t>
            </a:r>
            <a:r>
              <a:rPr lang="it-IT" sz="2400" b="1" dirty="0" smtClean="0"/>
              <a:t>, by </a:t>
            </a:r>
            <a:r>
              <a:rPr lang="it-IT" sz="2400" b="1" dirty="0" err="1" smtClean="0"/>
              <a:t>department,by</a:t>
            </a:r>
            <a:r>
              <a:rPr lang="it-IT" sz="2400" b="1" dirty="0" smtClean="0"/>
              <a:t> province,….</a:t>
            </a:r>
            <a:endParaRPr lang="it-IT" sz="2400" b="1" dirty="0"/>
          </a:p>
        </p:txBody>
      </p:sp>
    </p:spTree>
    <p:extLst>
      <p:ext uri="{BB962C8B-B14F-4D97-AF65-F5344CB8AC3E}">
        <p14:creationId xmlns:p14="http://schemas.microsoft.com/office/powerpoint/2010/main" val="562326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979712" y="332656"/>
            <a:ext cx="6524625" cy="6219825"/>
          </a:xfrm>
          <a:prstGeom prst="rect">
            <a:avLst/>
          </a:prstGeom>
        </p:spPr>
      </p:pic>
      <p:sp>
        <p:nvSpPr>
          <p:cNvPr id="5" name="CasellaDiTesto 4"/>
          <p:cNvSpPr txBox="1"/>
          <p:nvPr/>
        </p:nvSpPr>
        <p:spPr>
          <a:xfrm>
            <a:off x="179512" y="2204864"/>
            <a:ext cx="2448272" cy="461665"/>
          </a:xfrm>
          <a:prstGeom prst="rect">
            <a:avLst/>
          </a:prstGeom>
          <a:solidFill>
            <a:schemeClr val="accent1"/>
          </a:solidFill>
        </p:spPr>
        <p:txBody>
          <a:bodyPr wrap="square" rtlCol="0">
            <a:spAutoFit/>
          </a:bodyPr>
          <a:lstStyle/>
          <a:p>
            <a:r>
              <a:rPr lang="it-IT" sz="2400" b="1" dirty="0" smtClean="0"/>
              <a:t>Cube report</a:t>
            </a:r>
            <a:endParaRPr lang="it-IT" sz="2400" b="1" dirty="0"/>
          </a:p>
        </p:txBody>
      </p:sp>
    </p:spTree>
    <p:extLst>
      <p:ext uri="{BB962C8B-B14F-4D97-AF65-F5344CB8AC3E}">
        <p14:creationId xmlns:p14="http://schemas.microsoft.com/office/powerpoint/2010/main" val="2575496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1988840"/>
            <a:ext cx="9144000" cy="4561242"/>
          </a:xfrm>
          <a:prstGeom prst="rect">
            <a:avLst/>
          </a:prstGeom>
        </p:spPr>
      </p:pic>
      <p:sp>
        <p:nvSpPr>
          <p:cNvPr id="5" name="CasellaDiTesto 4"/>
          <p:cNvSpPr txBox="1"/>
          <p:nvPr/>
        </p:nvSpPr>
        <p:spPr>
          <a:xfrm>
            <a:off x="2771800" y="1196752"/>
            <a:ext cx="4536504" cy="461665"/>
          </a:xfrm>
          <a:prstGeom prst="rect">
            <a:avLst/>
          </a:prstGeom>
          <a:solidFill>
            <a:schemeClr val="accent1"/>
          </a:solidFill>
        </p:spPr>
        <p:txBody>
          <a:bodyPr wrap="square" rtlCol="0">
            <a:spAutoFit/>
          </a:bodyPr>
          <a:lstStyle/>
          <a:p>
            <a:pPr algn="ctr"/>
            <a:r>
              <a:rPr lang="it-IT" sz="2400" b="1" dirty="0" err="1" smtClean="0"/>
              <a:t>Table</a:t>
            </a:r>
            <a:r>
              <a:rPr lang="it-IT" sz="2400" b="1" dirty="0" smtClean="0"/>
              <a:t> from Cube report</a:t>
            </a:r>
            <a:endParaRPr lang="it-IT" sz="2400" b="1" dirty="0"/>
          </a:p>
        </p:txBody>
      </p:sp>
    </p:spTree>
    <p:extLst>
      <p:ext uri="{BB962C8B-B14F-4D97-AF65-F5344CB8AC3E}">
        <p14:creationId xmlns:p14="http://schemas.microsoft.com/office/powerpoint/2010/main" val="226701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33600" y="1371600"/>
            <a:ext cx="6477000" cy="1409328"/>
          </a:xfrm>
        </p:spPr>
        <p:txBody>
          <a:bodyPr/>
          <a:lstStyle/>
          <a:p>
            <a:r>
              <a:rPr lang="en-US" sz="3200" i="1" dirty="0" err="1"/>
              <a:t>AlmaLaurea</a:t>
            </a:r>
            <a:r>
              <a:rPr lang="en-US" sz="3200" i="1" dirty="0"/>
              <a:t>: supporting graduates, universities and businesses</a:t>
            </a:r>
            <a:endParaRPr lang="it-IT" sz="3200" dirty="0"/>
          </a:p>
        </p:txBody>
      </p:sp>
      <p:sp>
        <p:nvSpPr>
          <p:cNvPr id="3" name="Sottotitolo 2"/>
          <p:cNvSpPr>
            <a:spLocks noGrp="1"/>
          </p:cNvSpPr>
          <p:nvPr>
            <p:ph type="subTitle" idx="1"/>
          </p:nvPr>
        </p:nvSpPr>
        <p:spPr>
          <a:xfrm>
            <a:off x="323528" y="3284984"/>
            <a:ext cx="8287072" cy="2430016"/>
          </a:xfrm>
        </p:spPr>
        <p:txBody>
          <a:bodyPr/>
          <a:lstStyle/>
          <a:p>
            <a:r>
              <a:rPr lang="en-US" sz="2800" b="1" dirty="0" err="1"/>
              <a:t>AlmaLaurea</a:t>
            </a:r>
            <a:r>
              <a:rPr lang="en-US" sz="2800" dirty="0"/>
              <a:t> is a </a:t>
            </a:r>
            <a:r>
              <a:rPr lang="en-US" sz="2800" b="1" dirty="0"/>
              <a:t>Interuniversity Consortium</a:t>
            </a:r>
            <a:r>
              <a:rPr lang="en-US" sz="2800" dirty="0"/>
              <a:t> established in 1994 and currently counts 75 Universities as members (with the process of membership currently in the decision stage for 3 other ones) and represents about 90% of Italian graduates</a:t>
            </a:r>
            <a:r>
              <a:rPr lang="en-US" sz="2800" dirty="0" smtClean="0"/>
              <a:t>.</a:t>
            </a:r>
            <a:endParaRPr lang="en-US" sz="2800" dirty="0"/>
          </a:p>
        </p:txBody>
      </p:sp>
    </p:spTree>
    <p:extLst>
      <p:ext uri="{BB962C8B-B14F-4D97-AF65-F5344CB8AC3E}">
        <p14:creationId xmlns:p14="http://schemas.microsoft.com/office/powerpoint/2010/main" val="287771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90" y="1484784"/>
            <a:ext cx="7632610" cy="4793012"/>
          </a:xfrm>
          <a:prstGeom prst="rect">
            <a:avLst/>
          </a:prstGeom>
        </p:spPr>
      </p:pic>
      <p:sp>
        <p:nvSpPr>
          <p:cNvPr id="5" name="CasellaDiTesto 4"/>
          <p:cNvSpPr txBox="1"/>
          <p:nvPr/>
        </p:nvSpPr>
        <p:spPr>
          <a:xfrm>
            <a:off x="2449842" y="620688"/>
            <a:ext cx="5002477" cy="461665"/>
          </a:xfrm>
          <a:prstGeom prst="rect">
            <a:avLst/>
          </a:prstGeom>
          <a:solidFill>
            <a:schemeClr val="accent1"/>
          </a:solidFill>
        </p:spPr>
        <p:txBody>
          <a:bodyPr wrap="square" rtlCol="0">
            <a:spAutoFit/>
          </a:bodyPr>
          <a:lstStyle/>
          <a:p>
            <a:pPr algn="ctr"/>
            <a:r>
              <a:rPr lang="it-IT" sz="2400" b="1" dirty="0" err="1" smtClean="0"/>
              <a:t>Bubble</a:t>
            </a:r>
            <a:r>
              <a:rPr lang="it-IT" sz="2400" b="1" dirty="0" smtClean="0"/>
              <a:t> from from Cube report</a:t>
            </a:r>
            <a:endParaRPr lang="it-IT" sz="2400" b="1" dirty="0"/>
          </a:p>
        </p:txBody>
      </p:sp>
    </p:spTree>
    <p:extLst>
      <p:ext uri="{BB962C8B-B14F-4D97-AF65-F5344CB8AC3E}">
        <p14:creationId xmlns:p14="http://schemas.microsoft.com/office/powerpoint/2010/main" val="2366316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763688" y="2708920"/>
            <a:ext cx="5760640" cy="1569660"/>
          </a:xfrm>
          <a:prstGeom prst="rect">
            <a:avLst/>
          </a:prstGeom>
          <a:noFill/>
        </p:spPr>
        <p:txBody>
          <a:bodyPr wrap="square" rtlCol="0">
            <a:spAutoFit/>
          </a:bodyPr>
          <a:lstStyle/>
          <a:p>
            <a:pPr algn="ctr"/>
            <a:r>
              <a:rPr lang="it-IT" sz="4800" b="1" dirty="0" err="1" smtClean="0"/>
              <a:t>Thank</a:t>
            </a:r>
            <a:r>
              <a:rPr lang="it-IT" sz="4800" b="1" dirty="0" smtClean="0"/>
              <a:t> </a:t>
            </a:r>
            <a:r>
              <a:rPr lang="it-IT" sz="4800" b="1" dirty="0" err="1" smtClean="0"/>
              <a:t>you</a:t>
            </a:r>
            <a:r>
              <a:rPr lang="it-IT" sz="4800" b="1" dirty="0" smtClean="0"/>
              <a:t> for </a:t>
            </a:r>
            <a:r>
              <a:rPr lang="it-IT" sz="4800" b="1" dirty="0" err="1" smtClean="0"/>
              <a:t>your</a:t>
            </a:r>
            <a:r>
              <a:rPr lang="it-IT" sz="4800" b="1" dirty="0" smtClean="0"/>
              <a:t> </a:t>
            </a:r>
            <a:r>
              <a:rPr lang="it-IT" sz="4800" b="1" dirty="0" err="1" smtClean="0"/>
              <a:t>attention</a:t>
            </a:r>
            <a:r>
              <a:rPr lang="it-IT" sz="4800" b="1" dirty="0" smtClean="0"/>
              <a:t>!</a:t>
            </a:r>
            <a:endParaRPr lang="it-IT" sz="4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95736" y="836712"/>
            <a:ext cx="6477000" cy="1409328"/>
          </a:xfrm>
        </p:spPr>
        <p:txBody>
          <a:bodyPr/>
          <a:lstStyle/>
          <a:p>
            <a:r>
              <a:rPr lang="en-US" sz="3200" i="1" dirty="0" err="1"/>
              <a:t>AlmaLaurea</a:t>
            </a:r>
            <a:r>
              <a:rPr lang="en-US" sz="3200" i="1" dirty="0"/>
              <a:t>: supporting graduates, universities and businesses</a:t>
            </a:r>
            <a:endParaRPr lang="it-IT" sz="3200" dirty="0"/>
          </a:p>
        </p:txBody>
      </p:sp>
      <p:sp>
        <p:nvSpPr>
          <p:cNvPr id="3" name="Sottotitolo 2"/>
          <p:cNvSpPr>
            <a:spLocks noGrp="1"/>
          </p:cNvSpPr>
          <p:nvPr>
            <p:ph type="subTitle" idx="1"/>
          </p:nvPr>
        </p:nvSpPr>
        <p:spPr>
          <a:xfrm>
            <a:off x="323528" y="3140968"/>
            <a:ext cx="8287072" cy="2880320"/>
          </a:xfrm>
        </p:spPr>
        <p:txBody>
          <a:bodyPr/>
          <a:lstStyle/>
          <a:p>
            <a:r>
              <a:rPr lang="en-US" sz="2800" dirty="0" smtClean="0"/>
              <a:t>The </a:t>
            </a:r>
            <a:r>
              <a:rPr lang="en-US" sz="2800" dirty="0"/>
              <a:t>Consortium is supported and funded by the Universities that are part of it, by funds from the Ministry of University and Research (MIUR), by the companies and the bodies that use the services offered</a:t>
            </a:r>
            <a:r>
              <a:rPr lang="en-US" sz="2800" dirty="0" smtClean="0"/>
              <a:t>. From </a:t>
            </a:r>
            <a:r>
              <a:rPr lang="en-US" sz="2800" dirty="0"/>
              <a:t>2015 </a:t>
            </a:r>
            <a:r>
              <a:rPr lang="en-US" sz="2800" dirty="0" err="1"/>
              <a:t>AlmaLaurea</a:t>
            </a:r>
            <a:r>
              <a:rPr lang="en-US" sz="2800" dirty="0"/>
              <a:t> is member of </a:t>
            </a:r>
            <a:r>
              <a:rPr lang="en-US" sz="2800" b="1" dirty="0"/>
              <a:t>SISTAN</a:t>
            </a:r>
            <a:r>
              <a:rPr lang="en-US" sz="2800" dirty="0"/>
              <a:t>, the National Statistics </a:t>
            </a:r>
            <a:r>
              <a:rPr lang="en-US" sz="2800" dirty="0" smtClean="0"/>
              <a:t>System.</a:t>
            </a:r>
          </a:p>
          <a:p>
            <a:r>
              <a:rPr lang="en-US" sz="2800" dirty="0">
                <a:hlinkClick r:id="rId2"/>
              </a:rPr>
              <a:t>http://</a:t>
            </a:r>
            <a:r>
              <a:rPr lang="en-US" sz="2800" dirty="0" smtClean="0">
                <a:hlinkClick r:id="rId2"/>
              </a:rPr>
              <a:t>www.almalaurea.it/en</a:t>
            </a:r>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304956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Missions</a:t>
            </a:r>
            <a:r>
              <a:rPr lang="it-IT" dirty="0" smtClean="0"/>
              <a:t> - 1</a:t>
            </a:r>
            <a:endParaRPr lang="it-IT" dirty="0"/>
          </a:p>
        </p:txBody>
      </p:sp>
      <p:sp>
        <p:nvSpPr>
          <p:cNvPr id="3" name="Segnaposto contenuto 2"/>
          <p:cNvSpPr>
            <a:spLocks noGrp="1"/>
          </p:cNvSpPr>
          <p:nvPr>
            <p:ph idx="1"/>
          </p:nvPr>
        </p:nvSpPr>
        <p:spPr>
          <a:xfrm>
            <a:off x="611560" y="1905000"/>
            <a:ext cx="7922840" cy="4114800"/>
          </a:xfrm>
        </p:spPr>
        <p:txBody>
          <a:bodyPr/>
          <a:lstStyle/>
          <a:p>
            <a:r>
              <a:rPr lang="en-US" sz="2800" dirty="0"/>
              <a:t>surveys the </a:t>
            </a:r>
            <a:r>
              <a:rPr lang="en-US" sz="2800" b="1" dirty="0"/>
              <a:t>Profile</a:t>
            </a:r>
            <a:r>
              <a:rPr lang="en-US" sz="2800" dirty="0"/>
              <a:t> and the </a:t>
            </a:r>
            <a:r>
              <a:rPr lang="en-US" sz="2800" b="1" dirty="0"/>
              <a:t>Employment status</a:t>
            </a:r>
            <a:r>
              <a:rPr lang="en-US" sz="2800" dirty="0"/>
              <a:t> of the graduates annually after 1, 3 and 5 years, returning to the member Universities, to the MIUR and to the National Agency of Evaluation of the University System (ANVUR) reliable documents and data bases to simplify the decision processes and the planning of the student training, orientation and services activities</a:t>
            </a:r>
            <a:r>
              <a:rPr lang="en-US" sz="2800" dirty="0" smtClean="0"/>
              <a:t>;</a:t>
            </a:r>
            <a:endParaRPr lang="en-US" sz="2800" dirty="0"/>
          </a:p>
        </p:txBody>
      </p:sp>
    </p:spTree>
    <p:extLst>
      <p:ext uri="{BB962C8B-B14F-4D97-AF65-F5344CB8AC3E}">
        <p14:creationId xmlns:p14="http://schemas.microsoft.com/office/powerpoint/2010/main" val="76866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a:t>Missions</a:t>
            </a:r>
            <a:r>
              <a:rPr lang="it-IT" dirty="0"/>
              <a:t> - </a:t>
            </a:r>
            <a:r>
              <a:rPr lang="it-IT" dirty="0" smtClean="0"/>
              <a:t>2</a:t>
            </a:r>
            <a:endParaRPr lang="it-IT" dirty="0"/>
          </a:p>
        </p:txBody>
      </p:sp>
      <p:sp>
        <p:nvSpPr>
          <p:cNvPr id="3" name="Segnaposto contenuto 2"/>
          <p:cNvSpPr>
            <a:spLocks noGrp="1"/>
          </p:cNvSpPr>
          <p:nvPr>
            <p:ph idx="1"/>
          </p:nvPr>
        </p:nvSpPr>
        <p:spPr>
          <a:xfrm>
            <a:off x="683568" y="1905000"/>
            <a:ext cx="8352928" cy="4114800"/>
          </a:xfrm>
        </p:spPr>
        <p:txBody>
          <a:bodyPr/>
          <a:lstStyle/>
          <a:p>
            <a:r>
              <a:rPr lang="en-US" sz="2800" b="1" dirty="0" smtClean="0"/>
              <a:t>monitors </a:t>
            </a:r>
            <a:r>
              <a:rPr lang="en-US" sz="2800" b="1" dirty="0"/>
              <a:t>the </a:t>
            </a:r>
            <a:r>
              <a:rPr lang="en-US" sz="2800" dirty="0"/>
              <a:t>students’ </a:t>
            </a:r>
            <a:r>
              <a:rPr lang="en-US" sz="2800" b="1" dirty="0"/>
              <a:t>learning paths </a:t>
            </a:r>
            <a:r>
              <a:rPr lang="en-US" sz="2800" dirty="0"/>
              <a:t>and </a:t>
            </a:r>
            <a:r>
              <a:rPr lang="en-US" sz="2800" b="1" dirty="0"/>
              <a:t>analyses the graduates’ features and performance</a:t>
            </a:r>
            <a:r>
              <a:rPr lang="en-US" sz="2800" dirty="0"/>
              <a:t> at the university and in the job market, making it possible to compare different university courses and venues (universities);</a:t>
            </a:r>
          </a:p>
          <a:p>
            <a:r>
              <a:rPr lang="en-US" sz="2800" dirty="0"/>
              <a:t>collects and makes available online the </a:t>
            </a:r>
            <a:r>
              <a:rPr lang="en-US" sz="2800" b="1" dirty="0"/>
              <a:t>resumes of the graduates </a:t>
            </a:r>
            <a:r>
              <a:rPr lang="en-US" sz="2800" dirty="0"/>
              <a:t>(presently about 2,540,000) to facilitate the meeting between supply and demand of qualified jobs</a:t>
            </a:r>
            <a:r>
              <a:rPr lang="en-US" sz="2800" dirty="0" smtClean="0"/>
              <a:t>;</a:t>
            </a:r>
            <a:endParaRPr lang="en-US" sz="2800" dirty="0"/>
          </a:p>
        </p:txBody>
      </p:sp>
    </p:spTree>
    <p:extLst>
      <p:ext uri="{BB962C8B-B14F-4D97-AF65-F5344CB8AC3E}">
        <p14:creationId xmlns:p14="http://schemas.microsoft.com/office/powerpoint/2010/main" val="368729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a:t>Missions</a:t>
            </a:r>
            <a:r>
              <a:rPr lang="it-IT" dirty="0"/>
              <a:t> - </a:t>
            </a:r>
            <a:r>
              <a:rPr lang="it-IT" dirty="0" smtClean="0"/>
              <a:t>3</a:t>
            </a:r>
            <a:endParaRPr lang="it-IT" dirty="0"/>
          </a:p>
        </p:txBody>
      </p:sp>
      <p:sp>
        <p:nvSpPr>
          <p:cNvPr id="3" name="Segnaposto contenuto 2"/>
          <p:cNvSpPr>
            <a:spLocks noGrp="1"/>
          </p:cNvSpPr>
          <p:nvPr>
            <p:ph idx="1"/>
          </p:nvPr>
        </p:nvSpPr>
        <p:spPr>
          <a:xfrm>
            <a:off x="755576" y="1905000"/>
            <a:ext cx="7778824" cy="4114800"/>
          </a:xfrm>
        </p:spPr>
        <p:txBody>
          <a:bodyPr/>
          <a:lstStyle/>
          <a:p>
            <a:r>
              <a:rPr lang="en-US" sz="2800" dirty="0" smtClean="0"/>
              <a:t>evaluates </a:t>
            </a:r>
            <a:r>
              <a:rPr lang="en-US" sz="2800" dirty="0"/>
              <a:t>the needs and professional profiles required by public and private, Italian and foreign companies and carries out staff selection and search via </a:t>
            </a:r>
            <a:r>
              <a:rPr lang="en-US" sz="2800" b="1" dirty="0" err="1"/>
              <a:t>AlmaLaurea</a:t>
            </a:r>
            <a:r>
              <a:rPr lang="en-US" sz="2800" b="1" dirty="0"/>
              <a:t> </a:t>
            </a:r>
            <a:r>
              <a:rPr lang="en-US" sz="2800" b="1" dirty="0" err="1"/>
              <a:t>Srl</a:t>
            </a:r>
            <a:r>
              <a:rPr lang="en-US" sz="2800" dirty="0"/>
              <a:t>, a subsidiary of  the </a:t>
            </a:r>
            <a:r>
              <a:rPr lang="en-US" sz="2800" dirty="0" err="1"/>
              <a:t>AlmaLaurea</a:t>
            </a:r>
            <a:r>
              <a:rPr lang="en-US" sz="2800" dirty="0"/>
              <a:t> </a:t>
            </a:r>
            <a:r>
              <a:rPr lang="en-US" sz="2800" dirty="0" smtClean="0"/>
              <a:t>consortium, </a:t>
            </a:r>
            <a:r>
              <a:rPr lang="en-US" sz="2800" dirty="0" err="1" smtClean="0"/>
              <a:t>authorised</a:t>
            </a:r>
            <a:r>
              <a:rPr lang="en-US" sz="2800" dirty="0" smtClean="0"/>
              <a:t> by the Ministry of </a:t>
            </a:r>
            <a:r>
              <a:rPr lang="en-US" sz="2800" dirty="0" err="1" smtClean="0"/>
              <a:t>Labour</a:t>
            </a:r>
            <a:r>
              <a:rPr lang="en-US" sz="2800" dirty="0" smtClean="0"/>
              <a:t> to carry out staff research and selection</a:t>
            </a:r>
            <a:endParaRPr lang="it-IT" sz="2800" dirty="0"/>
          </a:p>
        </p:txBody>
      </p:sp>
    </p:spTree>
    <p:extLst>
      <p:ext uri="{BB962C8B-B14F-4D97-AF65-F5344CB8AC3E}">
        <p14:creationId xmlns:p14="http://schemas.microsoft.com/office/powerpoint/2010/main" val="4209876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a:t>Missions</a:t>
            </a:r>
            <a:r>
              <a:rPr lang="it-IT" dirty="0"/>
              <a:t> - </a:t>
            </a:r>
            <a:r>
              <a:rPr lang="it-IT" dirty="0" smtClean="0"/>
              <a:t>4</a:t>
            </a:r>
            <a:endParaRPr lang="it-IT" dirty="0"/>
          </a:p>
        </p:txBody>
      </p:sp>
      <p:sp>
        <p:nvSpPr>
          <p:cNvPr id="3" name="Segnaposto contenuto 2"/>
          <p:cNvSpPr>
            <a:spLocks noGrp="1"/>
          </p:cNvSpPr>
          <p:nvPr>
            <p:ph idx="1"/>
          </p:nvPr>
        </p:nvSpPr>
        <p:spPr/>
        <p:txBody>
          <a:bodyPr/>
          <a:lstStyle/>
          <a:p>
            <a:r>
              <a:rPr lang="en-US" sz="2800" b="1" dirty="0" err="1"/>
              <a:t>internationalises</a:t>
            </a:r>
            <a:r>
              <a:rPr lang="en-US" sz="2800" b="1" dirty="0"/>
              <a:t> </a:t>
            </a:r>
            <a:r>
              <a:rPr lang="en-US" sz="2800" dirty="0"/>
              <a:t>its services, skills and research activities in a global perspective, cooperating with other European Countries in line with the Lisbon Strategy, and also non-European countries , </a:t>
            </a:r>
            <a:r>
              <a:rPr lang="en-US" sz="2800" dirty="0" err="1"/>
              <a:t>focussing</a:t>
            </a:r>
            <a:r>
              <a:rPr lang="en-US" sz="2800" dirty="0"/>
              <a:t> on the Mediterranean basin countries </a:t>
            </a:r>
            <a:r>
              <a:rPr lang="en-US" sz="2800" dirty="0" smtClean="0"/>
              <a:t>(Albania – GRADUA project) and </a:t>
            </a:r>
            <a:r>
              <a:rPr lang="en-US" sz="2800" dirty="0"/>
              <a:t>most recently on Asian </a:t>
            </a:r>
            <a:r>
              <a:rPr lang="en-US" sz="2800" dirty="0" smtClean="0"/>
              <a:t>countries, </a:t>
            </a:r>
            <a:r>
              <a:rPr lang="en-US" sz="2800" b="1" u="sng" dirty="0"/>
              <a:t>especially China</a:t>
            </a:r>
            <a:r>
              <a:rPr lang="en-US" sz="2800" dirty="0"/>
              <a:t>.</a:t>
            </a:r>
          </a:p>
          <a:p>
            <a:endParaRPr lang="it-IT" dirty="0"/>
          </a:p>
        </p:txBody>
      </p:sp>
    </p:spTree>
    <p:extLst>
      <p:ext uri="{BB962C8B-B14F-4D97-AF65-F5344CB8AC3E}">
        <p14:creationId xmlns:p14="http://schemas.microsoft.com/office/powerpoint/2010/main" val="328503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Grp="1" noChangeArrowheads="1"/>
          </p:cNvSpPr>
          <p:nvPr>
            <p:ph type="body" idx="1"/>
          </p:nvPr>
        </p:nvSpPr>
        <p:spPr>
          <a:xfrm>
            <a:off x="755576" y="2060574"/>
            <a:ext cx="7920112" cy="4320754"/>
          </a:xfrm>
        </p:spPr>
        <p:txBody>
          <a:bodyPr/>
          <a:lstStyle/>
          <a:p>
            <a:pPr marL="457200" indent="-457200">
              <a:lnSpc>
                <a:spcPct val="90000"/>
              </a:lnSpc>
              <a:buFontTx/>
              <a:buNone/>
            </a:pPr>
            <a:r>
              <a:rPr lang="en-US" altLang="it-IT" dirty="0" smtClean="0">
                <a:latin typeface="Optima" pitchFamily="34" charset="0"/>
              </a:rPr>
              <a:t>Through the web site </a:t>
            </a:r>
            <a:r>
              <a:rPr lang="en-US" altLang="it-IT" dirty="0" smtClean="0">
                <a:latin typeface="Optima" pitchFamily="34" charset="0"/>
                <a:hlinkClick r:id="rId3"/>
              </a:rPr>
              <a:t>https://alumni-unisi.almalaurea.it</a:t>
            </a:r>
            <a:r>
              <a:rPr lang="en-US" altLang="it-IT" dirty="0" smtClean="0">
                <a:latin typeface="Optima" pitchFamily="34" charset="0"/>
              </a:rPr>
              <a:t> it is possible to:</a:t>
            </a:r>
          </a:p>
          <a:p>
            <a:pPr>
              <a:lnSpc>
                <a:spcPct val="90000"/>
              </a:lnSpc>
              <a:buFont typeface="Wingdings" panose="05000000000000000000" pitchFamily="2" charset="2"/>
              <a:buChar char="Ø"/>
            </a:pPr>
            <a:r>
              <a:rPr lang="en-US" altLang="it-IT" dirty="0" smtClean="0">
                <a:latin typeface="Optima" pitchFamily="34" charset="0"/>
              </a:rPr>
              <a:t>From the Dashboard: to know the number of students that got a degree since 1999; see the list of these student; see all the news…</a:t>
            </a:r>
          </a:p>
          <a:p>
            <a:pPr>
              <a:lnSpc>
                <a:spcPct val="90000"/>
              </a:lnSpc>
              <a:buFont typeface="Wingdings" panose="05000000000000000000" pitchFamily="2" charset="2"/>
              <a:buChar char="Ø"/>
            </a:pPr>
            <a:r>
              <a:rPr lang="en-US" altLang="it-IT" dirty="0" smtClean="0">
                <a:latin typeface="Optima" pitchFamily="34" charset="0"/>
              </a:rPr>
              <a:t>Search for students;</a:t>
            </a:r>
          </a:p>
          <a:p>
            <a:pPr>
              <a:lnSpc>
                <a:spcPct val="90000"/>
              </a:lnSpc>
              <a:buFont typeface="Wingdings" panose="05000000000000000000" pitchFamily="2" charset="2"/>
              <a:buChar char="Ø"/>
            </a:pPr>
            <a:r>
              <a:rPr lang="en-US" altLang="it-IT" dirty="0" smtClean="0">
                <a:latin typeface="Optima" pitchFamily="34" charset="0"/>
              </a:rPr>
              <a:t>Select and create groups of students;</a:t>
            </a:r>
          </a:p>
          <a:p>
            <a:pPr>
              <a:lnSpc>
                <a:spcPct val="90000"/>
              </a:lnSpc>
              <a:buFont typeface="Wingdings" panose="05000000000000000000" pitchFamily="2" charset="2"/>
              <a:buChar char="Ø"/>
            </a:pPr>
            <a:r>
              <a:rPr lang="en-US" altLang="it-IT" dirty="0" smtClean="0">
                <a:latin typeface="Optima" pitchFamily="34" charset="0"/>
              </a:rPr>
              <a:t>Create reports with tables and graphs </a:t>
            </a:r>
            <a:r>
              <a:rPr lang="en-US" altLang="it-IT" dirty="0" smtClean="0">
                <a:latin typeface="Optima" pitchFamily="34" charset="0"/>
              </a:rPr>
              <a:t>from </a:t>
            </a:r>
            <a:r>
              <a:rPr lang="en-US" altLang="it-IT" dirty="0" smtClean="0">
                <a:latin typeface="Optima" pitchFamily="34" charset="0"/>
              </a:rPr>
              <a:t>the database</a:t>
            </a:r>
            <a:endParaRPr lang="en-US" altLang="it-IT" dirty="0">
              <a:latin typeface="Optima" pitchFamily="34" charset="0"/>
            </a:endParaRPr>
          </a:p>
        </p:txBody>
      </p:sp>
      <p:sp>
        <p:nvSpPr>
          <p:cNvPr id="111629" name="Rectangle 13"/>
          <p:cNvSpPr>
            <a:spLocks noGrp="1" noChangeArrowheads="1"/>
          </p:cNvSpPr>
          <p:nvPr>
            <p:ph type="title"/>
          </p:nvPr>
        </p:nvSpPr>
        <p:spPr/>
        <p:txBody>
          <a:bodyPr/>
          <a:lstStyle/>
          <a:p>
            <a:r>
              <a:rPr lang="it-IT" altLang="it-IT" sz="3200" b="1" dirty="0" smtClean="0">
                <a:latin typeface="Optima" pitchFamily="34" charset="0"/>
              </a:rPr>
              <a:t>The Network </a:t>
            </a:r>
            <a:r>
              <a:rPr lang="it-IT" altLang="it-IT" sz="3200" b="1" dirty="0" err="1" smtClean="0">
                <a:latin typeface="Optima" pitchFamily="34" charset="0"/>
              </a:rPr>
              <a:t>Alumni</a:t>
            </a:r>
            <a:endParaRPr lang="it-IT" altLang="it-IT" sz="3200" b="1" dirty="0">
              <a:latin typeface="Opti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524000" y="49407"/>
            <a:ext cx="7296471" cy="6804271"/>
          </a:xfrm>
          <a:prstGeom prst="rect">
            <a:avLst/>
          </a:prstGeom>
        </p:spPr>
      </p:pic>
      <p:sp>
        <p:nvSpPr>
          <p:cNvPr id="5" name="CasellaDiTesto 4"/>
          <p:cNvSpPr txBox="1"/>
          <p:nvPr/>
        </p:nvSpPr>
        <p:spPr>
          <a:xfrm>
            <a:off x="5724128" y="692696"/>
            <a:ext cx="2088232" cy="461665"/>
          </a:xfrm>
          <a:prstGeom prst="rect">
            <a:avLst/>
          </a:prstGeom>
          <a:solidFill>
            <a:schemeClr val="accent1"/>
          </a:solidFill>
        </p:spPr>
        <p:txBody>
          <a:bodyPr wrap="square" rtlCol="0">
            <a:spAutoFit/>
          </a:bodyPr>
          <a:lstStyle/>
          <a:p>
            <a:pPr algn="ctr"/>
            <a:r>
              <a:rPr lang="it-IT" sz="2400" b="1" dirty="0" smtClean="0"/>
              <a:t>Dashboard</a:t>
            </a:r>
            <a:endParaRPr lang="it-IT" sz="2400" b="1" dirty="0"/>
          </a:p>
        </p:txBody>
      </p:sp>
    </p:spTree>
    <p:extLst>
      <p:ext uri="{BB962C8B-B14F-4D97-AF65-F5344CB8AC3E}">
        <p14:creationId xmlns:p14="http://schemas.microsoft.com/office/powerpoint/2010/main" val="1370791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Echo">
  <a:themeElements>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fontScheme name="Ech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Echo</Template>
  <TotalTime>1484</TotalTime>
  <Words>255</Words>
  <Application>Microsoft Office PowerPoint</Application>
  <PresentationFormat>Presentazione su schermo (4:3)</PresentationFormat>
  <Paragraphs>40</Paragraphs>
  <Slides>21</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Optima</vt:lpstr>
      <vt:lpstr>Wingdings</vt:lpstr>
      <vt:lpstr>Wingdings 3</vt:lpstr>
      <vt:lpstr>Echo</vt:lpstr>
      <vt:lpstr>AlmaLaurea Employment Survey  Network Alumni</vt:lpstr>
      <vt:lpstr>AlmaLaurea: supporting graduates, universities and businesses</vt:lpstr>
      <vt:lpstr>AlmaLaurea: supporting graduates, universities and businesses</vt:lpstr>
      <vt:lpstr>Missions - 1</vt:lpstr>
      <vt:lpstr>Missions - 2</vt:lpstr>
      <vt:lpstr>Missions - 3</vt:lpstr>
      <vt:lpstr>Missions - 4</vt:lpstr>
      <vt:lpstr>The Network Alumni</vt:lpstr>
      <vt:lpstr>Presentazione standard di PowerPoint</vt:lpstr>
      <vt:lpstr>Presentazione standard di PowerPoint</vt:lpstr>
      <vt:lpstr>Result of a search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Pimp my Facebook</dc:title>
  <dc:creator>jim</dc:creator>
  <cp:lastModifiedBy>betti</cp:lastModifiedBy>
  <cp:revision>54</cp:revision>
  <dcterms:created xsi:type="dcterms:W3CDTF">2010-05-25T11:11:44Z</dcterms:created>
  <dcterms:modified xsi:type="dcterms:W3CDTF">2018-10-09T07:13:42Z</dcterms:modified>
</cp:coreProperties>
</file>