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5" r:id="rId28"/>
    <p:sldId id="286" r:id="rId29"/>
    <p:sldId id="284" r:id="rId30"/>
    <p:sldId id="287" r:id="rId31"/>
    <p:sldId id="288" r:id="rId32"/>
    <p:sldId id="289" r:id="rId33"/>
    <p:sldId id="290"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660"/>
  </p:normalViewPr>
  <p:slideViewPr>
    <p:cSldViewPr snapToGrid="0">
      <p:cViewPr varScale="1">
        <p:scale>
          <a:sx n="86" d="100"/>
          <a:sy n="86" d="100"/>
        </p:scale>
        <p:origin x="57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2F76FBEC-B007-4604-B832-56FF48FC9FFD}" type="datetimeFigureOut">
              <a:rPr lang="it-IT" smtClean="0"/>
              <a:t>06/10/2020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EF3326-E15E-416B-9C9C-EFF4C39E8C4A}" type="slidenum">
              <a:rPr lang="it-IT" smtClean="0"/>
              <a:t>‹#›</a:t>
            </a:fld>
            <a:endParaRPr lang="it-IT"/>
          </a:p>
        </p:txBody>
      </p:sp>
    </p:spTree>
    <p:extLst>
      <p:ext uri="{BB962C8B-B14F-4D97-AF65-F5344CB8AC3E}">
        <p14:creationId xmlns:p14="http://schemas.microsoft.com/office/powerpoint/2010/main" val="137259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F76FBEC-B007-4604-B832-56FF48FC9FFD}" type="datetimeFigureOut">
              <a:rPr lang="it-IT" smtClean="0"/>
              <a:t>06/10/2020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EF3326-E15E-416B-9C9C-EFF4C39E8C4A}" type="slidenum">
              <a:rPr lang="it-IT" smtClean="0"/>
              <a:t>‹#›</a:t>
            </a:fld>
            <a:endParaRPr lang="it-IT"/>
          </a:p>
        </p:txBody>
      </p:sp>
    </p:spTree>
    <p:extLst>
      <p:ext uri="{BB962C8B-B14F-4D97-AF65-F5344CB8AC3E}">
        <p14:creationId xmlns:p14="http://schemas.microsoft.com/office/powerpoint/2010/main" val="2102144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F76FBEC-B007-4604-B832-56FF48FC9FFD}" type="datetimeFigureOut">
              <a:rPr lang="it-IT" smtClean="0"/>
              <a:t>06/10/2020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EF3326-E15E-416B-9C9C-EFF4C39E8C4A}" type="slidenum">
              <a:rPr lang="it-IT" smtClean="0"/>
              <a:t>‹#›</a:t>
            </a:fld>
            <a:endParaRPr lang="it-IT"/>
          </a:p>
        </p:txBody>
      </p:sp>
    </p:spTree>
    <p:extLst>
      <p:ext uri="{BB962C8B-B14F-4D97-AF65-F5344CB8AC3E}">
        <p14:creationId xmlns:p14="http://schemas.microsoft.com/office/powerpoint/2010/main" val="1906207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2F76FBEC-B007-4604-B832-56FF48FC9FFD}" type="datetimeFigureOut">
              <a:rPr lang="it-IT" smtClean="0"/>
              <a:t>06/10/2020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EF3326-E15E-416B-9C9C-EFF4C39E8C4A}" type="slidenum">
              <a:rPr lang="it-IT" smtClean="0"/>
              <a:t>‹#›</a:t>
            </a:fld>
            <a:endParaRPr lang="it-IT"/>
          </a:p>
        </p:txBody>
      </p:sp>
    </p:spTree>
    <p:extLst>
      <p:ext uri="{BB962C8B-B14F-4D97-AF65-F5344CB8AC3E}">
        <p14:creationId xmlns:p14="http://schemas.microsoft.com/office/powerpoint/2010/main" val="278828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2F76FBEC-B007-4604-B832-56FF48FC9FFD}" type="datetimeFigureOut">
              <a:rPr lang="it-IT" smtClean="0"/>
              <a:t>06/10/2020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4EF3326-E15E-416B-9C9C-EFF4C39E8C4A}" type="slidenum">
              <a:rPr lang="it-IT" smtClean="0"/>
              <a:t>‹#›</a:t>
            </a:fld>
            <a:endParaRPr lang="it-IT"/>
          </a:p>
        </p:txBody>
      </p:sp>
    </p:spTree>
    <p:extLst>
      <p:ext uri="{BB962C8B-B14F-4D97-AF65-F5344CB8AC3E}">
        <p14:creationId xmlns:p14="http://schemas.microsoft.com/office/powerpoint/2010/main" val="23906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2F76FBEC-B007-4604-B832-56FF48FC9FFD}" type="datetimeFigureOut">
              <a:rPr lang="it-IT" smtClean="0"/>
              <a:t>06/10/2020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4EF3326-E15E-416B-9C9C-EFF4C39E8C4A}" type="slidenum">
              <a:rPr lang="it-IT" smtClean="0"/>
              <a:t>‹#›</a:t>
            </a:fld>
            <a:endParaRPr lang="it-IT"/>
          </a:p>
        </p:txBody>
      </p:sp>
    </p:spTree>
    <p:extLst>
      <p:ext uri="{BB962C8B-B14F-4D97-AF65-F5344CB8AC3E}">
        <p14:creationId xmlns:p14="http://schemas.microsoft.com/office/powerpoint/2010/main" val="21360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2F76FBEC-B007-4604-B832-56FF48FC9FFD}" type="datetimeFigureOut">
              <a:rPr lang="it-IT" smtClean="0"/>
              <a:t>06/10/2020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4EF3326-E15E-416B-9C9C-EFF4C39E8C4A}" type="slidenum">
              <a:rPr lang="it-IT" smtClean="0"/>
              <a:t>‹#›</a:t>
            </a:fld>
            <a:endParaRPr lang="it-IT"/>
          </a:p>
        </p:txBody>
      </p:sp>
    </p:spTree>
    <p:extLst>
      <p:ext uri="{BB962C8B-B14F-4D97-AF65-F5344CB8AC3E}">
        <p14:creationId xmlns:p14="http://schemas.microsoft.com/office/powerpoint/2010/main" val="3619480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2F76FBEC-B007-4604-B832-56FF48FC9FFD}" type="datetimeFigureOut">
              <a:rPr lang="it-IT" smtClean="0"/>
              <a:t>06/10/2020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4EF3326-E15E-416B-9C9C-EFF4C39E8C4A}" type="slidenum">
              <a:rPr lang="it-IT" smtClean="0"/>
              <a:t>‹#›</a:t>
            </a:fld>
            <a:endParaRPr lang="it-IT"/>
          </a:p>
        </p:txBody>
      </p:sp>
    </p:spTree>
    <p:extLst>
      <p:ext uri="{BB962C8B-B14F-4D97-AF65-F5344CB8AC3E}">
        <p14:creationId xmlns:p14="http://schemas.microsoft.com/office/powerpoint/2010/main" val="3395811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F76FBEC-B007-4604-B832-56FF48FC9FFD}" type="datetimeFigureOut">
              <a:rPr lang="it-IT" smtClean="0"/>
              <a:t>06/10/2020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4EF3326-E15E-416B-9C9C-EFF4C39E8C4A}" type="slidenum">
              <a:rPr lang="it-IT" smtClean="0"/>
              <a:t>‹#›</a:t>
            </a:fld>
            <a:endParaRPr lang="it-IT"/>
          </a:p>
        </p:txBody>
      </p:sp>
    </p:spTree>
    <p:extLst>
      <p:ext uri="{BB962C8B-B14F-4D97-AF65-F5344CB8AC3E}">
        <p14:creationId xmlns:p14="http://schemas.microsoft.com/office/powerpoint/2010/main" val="4185086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F76FBEC-B007-4604-B832-56FF48FC9FFD}" type="datetimeFigureOut">
              <a:rPr lang="it-IT" smtClean="0"/>
              <a:t>06/10/2020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4EF3326-E15E-416B-9C9C-EFF4C39E8C4A}" type="slidenum">
              <a:rPr lang="it-IT" smtClean="0"/>
              <a:t>‹#›</a:t>
            </a:fld>
            <a:endParaRPr lang="it-IT"/>
          </a:p>
        </p:txBody>
      </p:sp>
    </p:spTree>
    <p:extLst>
      <p:ext uri="{BB962C8B-B14F-4D97-AF65-F5344CB8AC3E}">
        <p14:creationId xmlns:p14="http://schemas.microsoft.com/office/powerpoint/2010/main" val="2579134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2F76FBEC-B007-4604-B832-56FF48FC9FFD}" type="datetimeFigureOut">
              <a:rPr lang="it-IT" smtClean="0"/>
              <a:t>06/10/2020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4EF3326-E15E-416B-9C9C-EFF4C39E8C4A}" type="slidenum">
              <a:rPr lang="it-IT" smtClean="0"/>
              <a:t>‹#›</a:t>
            </a:fld>
            <a:endParaRPr lang="it-IT"/>
          </a:p>
        </p:txBody>
      </p:sp>
    </p:spTree>
    <p:extLst>
      <p:ext uri="{BB962C8B-B14F-4D97-AF65-F5344CB8AC3E}">
        <p14:creationId xmlns:p14="http://schemas.microsoft.com/office/powerpoint/2010/main" val="173613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76FBEC-B007-4604-B832-56FF48FC9FFD}" type="datetimeFigureOut">
              <a:rPr lang="it-IT" smtClean="0"/>
              <a:t>06/10/2020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F3326-E15E-416B-9C9C-EFF4C39E8C4A}" type="slidenum">
              <a:rPr lang="it-IT" smtClean="0"/>
              <a:t>‹#›</a:t>
            </a:fld>
            <a:endParaRPr lang="it-IT"/>
          </a:p>
        </p:txBody>
      </p:sp>
    </p:spTree>
    <p:extLst>
      <p:ext uri="{BB962C8B-B14F-4D97-AF65-F5344CB8AC3E}">
        <p14:creationId xmlns:p14="http://schemas.microsoft.com/office/powerpoint/2010/main" val="223542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1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17" Type="http://schemas.openxmlformats.org/officeDocument/2006/relationships/oleObject" Target="../embeddings/oleObject8.bin"/><Relationship Id="rId2" Type="http://schemas.openxmlformats.org/officeDocument/2006/relationships/slideLayout" Target="../slideLayouts/slideLayout2.xml"/><Relationship Id="rId16" Type="http://schemas.openxmlformats.org/officeDocument/2006/relationships/image" Target="../media/image9.wmf"/><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10.bin"/><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13.bin"/><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0.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18.bin"/><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611086" y="2420938"/>
            <a:ext cx="8926285" cy="3979862"/>
          </a:xfrm>
          <a:noFill/>
        </p:spPr>
        <p:txBody>
          <a:bodyPr/>
          <a:lstStyle/>
          <a:p>
            <a:pPr marL="609600" indent="-609600" algn="ctr">
              <a:lnSpc>
                <a:spcPct val="110000"/>
              </a:lnSpc>
              <a:buNone/>
            </a:pPr>
            <a:r>
              <a:rPr lang="it-IT" altLang="it-IT" sz="3600" dirty="0"/>
              <a:t>Analisi Statistica del Reddito e delle Condizioni di Vita</a:t>
            </a:r>
          </a:p>
          <a:p>
            <a:pPr marL="609600" indent="-609600" algn="ctr">
              <a:buNone/>
            </a:pPr>
            <a:endParaRPr lang="it-IT" altLang="it-IT" sz="2400" dirty="0"/>
          </a:p>
          <a:p>
            <a:pPr marL="609600" indent="-609600" algn="ctr">
              <a:buNone/>
            </a:pPr>
            <a:r>
              <a:rPr lang="it-IT" altLang="it-IT" sz="4400" b="1" dirty="0"/>
              <a:t>Capitolo 4 </a:t>
            </a:r>
          </a:p>
          <a:p>
            <a:pPr marL="0" indent="0" algn="ctr">
              <a:buNone/>
            </a:pPr>
            <a:r>
              <a:rPr lang="it-IT" altLang="it-IT" sz="4800" b="1" dirty="0"/>
              <a:t>Povertà multidimensionale e approccio sfocato</a:t>
            </a:r>
          </a:p>
        </p:txBody>
      </p:sp>
      <p:sp>
        <p:nvSpPr>
          <p:cNvPr id="4099" name="Rectangle 8"/>
          <p:cNvSpPr>
            <a:spLocks noChangeArrowheads="1"/>
          </p:cNvSpPr>
          <p:nvPr/>
        </p:nvSpPr>
        <p:spPr bwMode="auto">
          <a:xfrm>
            <a:off x="1524001" y="271569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dirty="0"/>
          </a:p>
        </p:txBody>
      </p:sp>
      <p:pic>
        <p:nvPicPr>
          <p:cNvPr id="410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7939" y="260350"/>
            <a:ext cx="1743075" cy="1944688"/>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937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20426"/>
            <a:ext cx="10515600" cy="1325563"/>
          </a:xfrm>
        </p:spPr>
        <p:txBody>
          <a:bodyPr/>
          <a:lstStyle/>
          <a:p>
            <a:r>
              <a:rPr lang="it-IT" dirty="0"/>
              <a:t>La funzione di appartenenza</a:t>
            </a:r>
          </a:p>
        </p:txBody>
      </p:sp>
      <p:sp>
        <p:nvSpPr>
          <p:cNvPr id="3" name="Segnaposto contenuto 2"/>
          <p:cNvSpPr>
            <a:spLocks noGrp="1"/>
          </p:cNvSpPr>
          <p:nvPr>
            <p:ph idx="1"/>
          </p:nvPr>
        </p:nvSpPr>
        <p:spPr>
          <a:xfrm>
            <a:off x="838200" y="1445989"/>
            <a:ext cx="10515600" cy="4351338"/>
          </a:xfrm>
        </p:spPr>
        <p:txBody>
          <a:bodyPr/>
          <a:lstStyle/>
          <a:p>
            <a:pPr marL="0" indent="0">
              <a:buNone/>
            </a:pPr>
            <a:r>
              <a:rPr lang="it-IT" dirty="0">
                <a:latin typeface="+mj-lt"/>
              </a:rPr>
              <a:t>È necessario effettuare delle scelte concernenti la forma funzionale di questa distribuzione (la </a:t>
            </a:r>
            <a:r>
              <a:rPr lang="it-IT" i="1" dirty="0">
                <a:latin typeface="+mj-lt"/>
              </a:rPr>
              <a:t>funzione di appartenenza</a:t>
            </a:r>
            <a:r>
              <a:rPr lang="it-IT" dirty="0">
                <a:latin typeface="+mj-lt"/>
              </a:rPr>
              <a:t>), e come porla in relazione alle misure convenzionali.</a:t>
            </a:r>
          </a:p>
          <a:p>
            <a:pPr marL="0" indent="0">
              <a:buNone/>
            </a:pPr>
            <a:endParaRPr lang="it-IT" dirty="0">
              <a:latin typeface="+mj-lt"/>
            </a:endParaRPr>
          </a:p>
          <a:p>
            <a:pPr marL="0" indent="0">
              <a:buNone/>
            </a:pPr>
            <a:r>
              <a:rPr lang="it-IT" dirty="0">
                <a:latin typeface="+mj-lt"/>
              </a:rPr>
              <a:t>FM: </a:t>
            </a:r>
            <a:r>
              <a:rPr lang="it-IT" dirty="0" err="1">
                <a:latin typeface="+mj-lt"/>
              </a:rPr>
              <a:t>fuzzy</a:t>
            </a:r>
            <a:r>
              <a:rPr lang="it-IT" dirty="0">
                <a:latin typeface="+mj-lt"/>
              </a:rPr>
              <a:t> </a:t>
            </a:r>
            <a:r>
              <a:rPr lang="it-IT" dirty="0" err="1">
                <a:latin typeface="+mj-lt"/>
              </a:rPr>
              <a:t>monetary</a:t>
            </a:r>
            <a:endParaRPr lang="it-IT" dirty="0">
              <a:latin typeface="+mj-lt"/>
            </a:endParaRPr>
          </a:p>
          <a:p>
            <a:pPr marL="0" indent="0">
              <a:buNone/>
            </a:pPr>
            <a:endParaRPr lang="it-IT" dirty="0">
              <a:latin typeface="+mj-lt"/>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Tree>
    <p:extLst>
      <p:ext uri="{BB962C8B-B14F-4D97-AF65-F5344CB8AC3E}">
        <p14:creationId xmlns:p14="http://schemas.microsoft.com/office/powerpoint/2010/main" val="204632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Cheli and Lemmi (1995): </a:t>
            </a:r>
          </a:p>
        </p:txBody>
      </p:sp>
      <p:graphicFrame>
        <p:nvGraphicFramePr>
          <p:cNvPr id="4" name="Segnaposto contenuto 3"/>
          <p:cNvGraphicFramePr>
            <a:graphicFrameLocks noGrp="1" noChangeAspect="1"/>
          </p:cNvGraphicFramePr>
          <p:nvPr>
            <p:ph idx="1"/>
            <p:extLst>
              <p:ext uri="{D42A27DB-BD31-4B8C-83A1-F6EECF244321}">
                <p14:modId xmlns:p14="http://schemas.microsoft.com/office/powerpoint/2010/main" val="4229383227"/>
              </p:ext>
            </p:extLst>
          </p:nvPr>
        </p:nvGraphicFramePr>
        <p:xfrm>
          <a:off x="1724572" y="1690688"/>
          <a:ext cx="8329939" cy="1902517"/>
        </p:xfrm>
        <a:graphic>
          <a:graphicData uri="http://schemas.openxmlformats.org/presentationml/2006/ole">
            <mc:AlternateContent xmlns:mc="http://schemas.openxmlformats.org/markup-compatibility/2006">
              <mc:Choice xmlns:v="urn:schemas-microsoft-com:vml" Requires="v">
                <p:oleObj spid="_x0000_s4280" name="Equation" r:id="rId3" imgW="4114800" imgH="939800" progId="Equation.DSMT4">
                  <p:embed/>
                </p:oleObj>
              </mc:Choice>
              <mc:Fallback>
                <p:oleObj name="Equation" r:id="rId3" imgW="4114800" imgH="939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572" y="1690688"/>
                        <a:ext cx="8329939" cy="1902517"/>
                      </a:xfrm>
                      <a:prstGeom prst="rect">
                        <a:avLst/>
                      </a:prstGeom>
                      <a:noFill/>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3974731027"/>
              </p:ext>
            </p:extLst>
          </p:nvPr>
        </p:nvGraphicFramePr>
        <p:xfrm>
          <a:off x="708338" y="3711577"/>
          <a:ext cx="502276" cy="709096"/>
        </p:xfrm>
        <a:graphic>
          <a:graphicData uri="http://schemas.openxmlformats.org/presentationml/2006/ole">
            <mc:AlternateContent xmlns:mc="http://schemas.openxmlformats.org/markup-compatibility/2006">
              <mc:Choice xmlns:v="urn:schemas-microsoft-com:vml" Requires="v">
                <p:oleObj spid="_x0000_s4281" name="Equation" r:id="rId5" imgW="165028" imgH="228501" progId="Equation.DSMT4">
                  <p:embed/>
                </p:oleObj>
              </mc:Choice>
              <mc:Fallback>
                <p:oleObj name="Equation" r:id="rId5" imgW="165028" imgH="228501"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38" y="3711577"/>
                        <a:ext cx="502276" cy="709096"/>
                      </a:xfrm>
                      <a:prstGeom prst="rect">
                        <a:avLst/>
                      </a:prstGeom>
                      <a:noFill/>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1365716219"/>
              </p:ext>
            </p:extLst>
          </p:nvPr>
        </p:nvGraphicFramePr>
        <p:xfrm>
          <a:off x="708338" y="4353088"/>
          <a:ext cx="660680" cy="482118"/>
        </p:xfrm>
        <a:graphic>
          <a:graphicData uri="http://schemas.openxmlformats.org/presentationml/2006/ole">
            <mc:AlternateContent xmlns:mc="http://schemas.openxmlformats.org/markup-compatibility/2006">
              <mc:Choice xmlns:v="urn:schemas-microsoft-com:vml" Requires="v">
                <p:oleObj spid="_x0000_s4282" name="Equation" r:id="rId7" imgW="355292" imgH="253780" progId="Equation.DSMT4">
                  <p:embed/>
                </p:oleObj>
              </mc:Choice>
              <mc:Fallback>
                <p:oleObj name="Equation" r:id="rId7" imgW="355292" imgH="25378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8338" y="4353088"/>
                        <a:ext cx="660680" cy="482118"/>
                      </a:xfrm>
                      <a:prstGeom prst="rect">
                        <a:avLst/>
                      </a:prstGeom>
                      <a:noFill/>
                    </p:spPr>
                  </p:pic>
                </p:oleObj>
              </mc:Fallback>
            </mc:AlternateContent>
          </a:graphicData>
        </a:graphic>
      </p:graphicFrame>
      <p:graphicFrame>
        <p:nvGraphicFramePr>
          <p:cNvPr id="7" name="Oggetto 6"/>
          <p:cNvGraphicFramePr>
            <a:graphicFrameLocks noChangeAspect="1"/>
          </p:cNvGraphicFramePr>
          <p:nvPr>
            <p:extLst>
              <p:ext uri="{D42A27DB-BD31-4B8C-83A1-F6EECF244321}">
                <p14:modId xmlns:p14="http://schemas.microsoft.com/office/powerpoint/2010/main" val="2398503009"/>
              </p:ext>
            </p:extLst>
          </p:nvPr>
        </p:nvGraphicFramePr>
        <p:xfrm>
          <a:off x="9002028" y="4326120"/>
          <a:ext cx="755058" cy="480253"/>
        </p:xfrm>
        <a:graphic>
          <a:graphicData uri="http://schemas.openxmlformats.org/presentationml/2006/ole">
            <mc:AlternateContent xmlns:mc="http://schemas.openxmlformats.org/markup-compatibility/2006">
              <mc:Choice xmlns:v="urn:schemas-microsoft-com:vml" Requires="v">
                <p:oleObj spid="_x0000_s4283" name="Equation" r:id="rId9" imgW="406224" imgH="228501" progId="Equation.DSMT4">
                  <p:embed/>
                </p:oleObj>
              </mc:Choice>
              <mc:Fallback>
                <p:oleObj name="Equation" r:id="rId9" imgW="406224" imgH="228501"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002028" y="4326120"/>
                        <a:ext cx="755058" cy="480253"/>
                      </a:xfrm>
                      <a:prstGeom prst="rect">
                        <a:avLst/>
                      </a:prstGeom>
                      <a:noFill/>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3507916687"/>
              </p:ext>
            </p:extLst>
          </p:nvPr>
        </p:nvGraphicFramePr>
        <p:xfrm>
          <a:off x="92018" y="4900254"/>
          <a:ext cx="1283439" cy="451915"/>
        </p:xfrm>
        <a:graphic>
          <a:graphicData uri="http://schemas.openxmlformats.org/presentationml/2006/ole">
            <mc:AlternateContent xmlns:mc="http://schemas.openxmlformats.org/markup-compatibility/2006">
              <mc:Choice xmlns:v="urn:schemas-microsoft-com:vml" Requires="v">
                <p:oleObj spid="_x0000_s4284" name="Equation" r:id="rId11" imgW="672808" imgH="241195" progId="Equation.DSMT4">
                  <p:embed/>
                </p:oleObj>
              </mc:Choice>
              <mc:Fallback>
                <p:oleObj name="Equation" r:id="rId11" imgW="672808" imgH="241195"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018" y="4900254"/>
                        <a:ext cx="1283439" cy="451915"/>
                      </a:xfrm>
                      <a:prstGeom prst="rect">
                        <a:avLst/>
                      </a:prstGeom>
                      <a:noFill/>
                    </p:spPr>
                  </p:pic>
                </p:oleObj>
              </mc:Fallback>
            </mc:AlternateContent>
          </a:graphicData>
        </a:graphic>
      </p:graphicFrame>
      <p:graphicFrame>
        <p:nvGraphicFramePr>
          <p:cNvPr id="9" name="Oggetto 8"/>
          <p:cNvGraphicFramePr>
            <a:graphicFrameLocks noChangeAspect="1"/>
          </p:cNvGraphicFramePr>
          <p:nvPr>
            <p:extLst>
              <p:ext uri="{D42A27DB-BD31-4B8C-83A1-F6EECF244321}">
                <p14:modId xmlns:p14="http://schemas.microsoft.com/office/powerpoint/2010/main" val="3490487512"/>
              </p:ext>
            </p:extLst>
          </p:nvPr>
        </p:nvGraphicFramePr>
        <p:xfrm>
          <a:off x="638588" y="5604912"/>
          <a:ext cx="475531" cy="566109"/>
        </p:xfrm>
        <a:graphic>
          <a:graphicData uri="http://schemas.openxmlformats.org/presentationml/2006/ole">
            <mc:AlternateContent xmlns:mc="http://schemas.openxmlformats.org/markup-compatibility/2006">
              <mc:Choice xmlns:v="urn:schemas-microsoft-com:vml" Requires="v">
                <p:oleObj spid="_x0000_s4285" name="Equation" r:id="rId13" imgW="203112" imgH="241195" progId="Equation.DSMT4">
                  <p:embed/>
                </p:oleObj>
              </mc:Choice>
              <mc:Fallback>
                <p:oleObj name="Equation" r:id="rId13" imgW="203112" imgH="241195"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8588" y="5604912"/>
                        <a:ext cx="475531" cy="566109"/>
                      </a:xfrm>
                      <a:prstGeom prst="rect">
                        <a:avLst/>
                      </a:prstGeom>
                      <a:noFill/>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2390449738"/>
              </p:ext>
            </p:extLst>
          </p:nvPr>
        </p:nvGraphicFramePr>
        <p:xfrm>
          <a:off x="7928884" y="5771484"/>
          <a:ext cx="296704" cy="387998"/>
        </p:xfrm>
        <a:graphic>
          <a:graphicData uri="http://schemas.openxmlformats.org/presentationml/2006/ole">
            <mc:AlternateContent xmlns:mc="http://schemas.openxmlformats.org/markup-compatibility/2006">
              <mc:Choice xmlns:v="urn:schemas-microsoft-com:vml" Requires="v">
                <p:oleObj spid="_x0000_s4286" name="Equation" r:id="rId15" imgW="126780" imgH="164814" progId="Equation.DSMT4">
                  <p:embed/>
                </p:oleObj>
              </mc:Choice>
              <mc:Fallback>
                <p:oleObj name="Equation" r:id="rId15" imgW="126780" imgH="164814" progId="Equation.DSMT4">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928884" y="5771484"/>
                        <a:ext cx="296704" cy="387998"/>
                      </a:xfrm>
                      <a:prstGeom prst="rect">
                        <a:avLst/>
                      </a:prstGeom>
                      <a:noFill/>
                    </p:spPr>
                  </p:pic>
                </p:oleObj>
              </mc:Fallback>
            </mc:AlternateContent>
          </a:graphicData>
        </a:graphic>
      </p:graphicFrame>
      <p:graphicFrame>
        <p:nvGraphicFramePr>
          <p:cNvPr id="11" name="Oggetto 10"/>
          <p:cNvGraphicFramePr>
            <a:graphicFrameLocks noChangeAspect="1"/>
          </p:cNvGraphicFramePr>
          <p:nvPr>
            <p:extLst>
              <p:ext uri="{D42A27DB-BD31-4B8C-83A1-F6EECF244321}">
                <p14:modId xmlns:p14="http://schemas.microsoft.com/office/powerpoint/2010/main" val="2620844278"/>
              </p:ext>
            </p:extLst>
          </p:nvPr>
        </p:nvGraphicFramePr>
        <p:xfrm>
          <a:off x="682813" y="6461967"/>
          <a:ext cx="318628" cy="396033"/>
        </p:xfrm>
        <a:graphic>
          <a:graphicData uri="http://schemas.openxmlformats.org/presentationml/2006/ole">
            <mc:AlternateContent xmlns:mc="http://schemas.openxmlformats.org/markup-compatibility/2006">
              <mc:Choice xmlns:v="urn:schemas-microsoft-com:vml" Requires="v">
                <p:oleObj spid="_x0000_s4287" name="Equation" r:id="rId17" imgW="152334" imgH="139639" progId="Equation.DSMT4">
                  <p:embed/>
                </p:oleObj>
              </mc:Choice>
              <mc:Fallback>
                <p:oleObj name="Equation" r:id="rId17" imgW="152334" imgH="139639" progId="Equation.DSMT4">
                  <p:embed/>
                  <p:pic>
                    <p:nvPicPr>
                      <p:cNvPr id="0" name="Object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2813" y="6461967"/>
                        <a:ext cx="318628" cy="396033"/>
                      </a:xfrm>
                      <a:prstGeom prst="rect">
                        <a:avLst/>
                      </a:prstGeom>
                      <a:noFill/>
                    </p:spPr>
                  </p:pic>
                </p:oleObj>
              </mc:Fallback>
            </mc:AlternateContent>
          </a:graphicData>
        </a:graphic>
      </p:graphicFrame>
      <p:sp>
        <p:nvSpPr>
          <p:cNvPr id="13" name="Rectangle 9"/>
          <p:cNvSpPr>
            <a:spLocks noChangeArrowheads="1"/>
          </p:cNvSpPr>
          <p:nvPr/>
        </p:nvSpPr>
        <p:spPr bwMode="auto">
          <a:xfrm>
            <a:off x="1369018" y="3832948"/>
            <a:ext cx="58832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è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il</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reddito</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equivalente</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per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l’in</a:t>
            </a:r>
            <a:r>
              <a:rPr lang="en-GB" altLang="it-IT" sz="2800" dirty="0" err="1">
                <a:latin typeface="+mj-lt"/>
                <a:ea typeface="Times New Roman" panose="02020603050405020304" pitchFamily="18" charset="0"/>
              </a:rPr>
              <a:t>dividuo</a:t>
            </a:r>
            <a:r>
              <a:rPr lang="en-GB" altLang="it-IT" sz="2800" dirty="0">
                <a:latin typeface="+mj-lt"/>
                <a:ea typeface="Times New Roman" panose="02020603050405020304" pitchFamily="18" charset="0"/>
              </a:rPr>
              <a:t> </a:t>
            </a:r>
            <a:r>
              <a:rPr kumimoji="0" lang="en-GB" altLang="it-IT" sz="2800" b="0" i="1" u="none" strike="noStrike" cap="none" normalizeH="0" baseline="0" dirty="0" err="1">
                <a:ln>
                  <a:noFill/>
                </a:ln>
                <a:solidFill>
                  <a:schemeClr val="tx1"/>
                </a:solidFill>
                <a:effectLst/>
                <a:latin typeface="+mj-lt"/>
                <a:ea typeface="Times New Roman" panose="02020603050405020304" pitchFamily="18" charset="0"/>
              </a:rPr>
              <a:t>i</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a:t>
            </a:r>
            <a:endParaRPr kumimoji="0" lang="en-GB" altLang="it-IT" sz="2800" b="0" i="0" u="none" strike="noStrike" cap="none" normalizeH="0" baseline="0" dirty="0">
              <a:ln>
                <a:noFill/>
              </a:ln>
              <a:solidFill>
                <a:schemeClr val="tx1"/>
              </a:solidFill>
              <a:effectLst/>
              <a:latin typeface="+mj-lt"/>
            </a:endParaRPr>
          </a:p>
        </p:txBody>
      </p:sp>
      <p:sp>
        <p:nvSpPr>
          <p:cNvPr id="14" name="Rectangle 10"/>
          <p:cNvSpPr>
            <a:spLocks noChangeArrowheads="1"/>
          </p:cNvSpPr>
          <p:nvPr/>
        </p:nvSpPr>
        <p:spPr bwMode="auto">
          <a:xfrm>
            <a:off x="1207390" y="4288040"/>
            <a:ext cx="109846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è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il</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valore</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della</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funzione</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di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distribuzione</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del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reddito</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per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l’individuo</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a:t>
            </a:r>
            <a:r>
              <a:rPr kumimoji="0" lang="en-GB" altLang="it-IT" sz="2800" b="0" i="1" u="none" strike="noStrike" cap="none" normalizeH="0" baseline="0" dirty="0" err="1">
                <a:ln>
                  <a:noFill/>
                </a:ln>
                <a:solidFill>
                  <a:schemeClr val="tx1"/>
                </a:solidFill>
                <a:effectLst/>
                <a:latin typeface="+mj-lt"/>
                <a:ea typeface="Times New Roman" panose="02020603050405020304" pitchFamily="18" charset="0"/>
              </a:rPr>
              <a:t>i</a:t>
            </a:r>
            <a:endParaRPr kumimoji="0" lang="en-GB" altLang="it-IT" sz="2800" b="0" i="0" u="none" strike="noStrike" cap="none" normalizeH="0" baseline="0" dirty="0">
              <a:ln>
                <a:noFill/>
              </a:ln>
              <a:solidFill>
                <a:schemeClr val="tx1"/>
              </a:solidFill>
              <a:effectLst/>
              <a:latin typeface="+mj-lt"/>
            </a:endParaRPr>
          </a:p>
        </p:txBody>
      </p:sp>
      <p:sp>
        <p:nvSpPr>
          <p:cNvPr id="16" name="Rectangle 12"/>
          <p:cNvSpPr>
            <a:spLocks noChangeArrowheads="1"/>
          </p:cNvSpPr>
          <p:nvPr/>
        </p:nvSpPr>
        <p:spPr bwMode="auto">
          <a:xfrm>
            <a:off x="1207390" y="4805839"/>
            <a:ext cx="1086011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è la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proporzione</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di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individui</a:t>
            </a:r>
            <a:r>
              <a:rPr kumimoji="0" lang="en-GB" altLang="it-IT" sz="2800" b="0" i="0" u="none" strike="noStrike" cap="none" normalizeH="0" dirty="0">
                <a:ln>
                  <a:noFill/>
                </a:ln>
                <a:solidFill>
                  <a:schemeClr val="tx1"/>
                </a:solidFill>
                <a:effectLst/>
                <a:latin typeface="+mj-lt"/>
                <a:ea typeface="Times New Roman" panose="02020603050405020304" pitchFamily="18" charset="0"/>
              </a:rPr>
              <a:t> </a:t>
            </a:r>
            <a:r>
              <a:rPr kumimoji="0" lang="en-GB" altLang="it-IT" sz="2800" b="0" i="0" u="none" strike="noStrike" cap="none" normalizeH="0" dirty="0" err="1">
                <a:ln>
                  <a:noFill/>
                </a:ln>
                <a:solidFill>
                  <a:schemeClr val="tx1"/>
                </a:solidFill>
                <a:effectLst/>
                <a:latin typeface="+mj-lt"/>
                <a:ea typeface="Times New Roman" panose="02020603050405020304" pitchFamily="18" charset="0"/>
              </a:rPr>
              <a:t>meno</a:t>
            </a:r>
            <a:r>
              <a:rPr kumimoji="0" lang="en-GB" altLang="it-IT" sz="2800" b="0" i="0" u="none" strike="noStrike" cap="none" normalizeH="0" dirty="0">
                <a:ln>
                  <a:noFill/>
                </a:ln>
                <a:solidFill>
                  <a:schemeClr val="tx1"/>
                </a:solidFill>
                <a:effectLst/>
                <a:latin typeface="+mj-lt"/>
                <a:ea typeface="Times New Roman" panose="02020603050405020304" pitchFamily="18" charset="0"/>
              </a:rPr>
              <a:t> </a:t>
            </a:r>
            <a:r>
              <a:rPr kumimoji="0" lang="en-GB" altLang="it-IT" sz="2800" b="0" i="0" u="none" strike="noStrike" cap="none" normalizeH="0" dirty="0" err="1">
                <a:ln>
                  <a:noFill/>
                </a:ln>
                <a:solidFill>
                  <a:schemeClr val="tx1"/>
                </a:solidFill>
                <a:effectLst/>
                <a:latin typeface="+mj-lt"/>
                <a:ea typeface="Times New Roman" panose="02020603050405020304" pitchFamily="18" charset="0"/>
              </a:rPr>
              <a:t>poveri</a:t>
            </a:r>
            <a:r>
              <a:rPr kumimoji="0" lang="en-GB" altLang="it-IT" sz="2800" b="0" i="0" u="none" strike="noStrike" cap="none" normalizeH="0" dirty="0">
                <a:ln>
                  <a:noFill/>
                </a:ln>
                <a:solidFill>
                  <a:schemeClr val="tx1"/>
                </a:solidFill>
                <a:effectLst/>
                <a:latin typeface="+mj-lt"/>
                <a:ea typeface="Times New Roman" panose="02020603050405020304" pitchFamily="18" charset="0"/>
              </a:rPr>
              <a:t> </a:t>
            </a:r>
            <a:r>
              <a:rPr kumimoji="0" lang="en-GB" altLang="it-IT" sz="2800" b="0" i="0" u="none" strike="noStrike" cap="none" normalizeH="0" dirty="0" err="1">
                <a:ln>
                  <a:noFill/>
                </a:ln>
                <a:solidFill>
                  <a:schemeClr val="tx1"/>
                </a:solidFill>
                <a:effectLst/>
                <a:latin typeface="+mj-lt"/>
                <a:ea typeface="Times New Roman" panose="02020603050405020304" pitchFamily="18" charset="0"/>
              </a:rPr>
              <a:t>della</a:t>
            </a:r>
            <a:r>
              <a:rPr kumimoji="0" lang="en-GB" altLang="it-IT" sz="2800" b="0" i="0" u="none" strike="noStrike" cap="none" normalizeH="0" dirty="0">
                <a:ln>
                  <a:noFill/>
                </a:ln>
                <a:solidFill>
                  <a:schemeClr val="tx1"/>
                </a:solidFill>
                <a:effectLst/>
                <a:latin typeface="+mj-lt"/>
                <a:ea typeface="Times New Roman" panose="02020603050405020304" pitchFamily="18" charset="0"/>
              </a:rPr>
              <a:t> persona I di </a:t>
            </a:r>
            <a:r>
              <a:rPr kumimoji="0" lang="en-GB" altLang="it-IT" sz="2800" b="0" i="0" u="none" strike="noStrike" cap="none" normalizeH="0" dirty="0" err="1">
                <a:ln>
                  <a:noFill/>
                </a:ln>
                <a:solidFill>
                  <a:schemeClr val="tx1"/>
                </a:solidFill>
                <a:effectLst/>
                <a:latin typeface="+mj-lt"/>
                <a:ea typeface="Times New Roman" panose="02020603050405020304" pitchFamily="18" charset="0"/>
              </a:rPr>
              <a:t>riferimento</a:t>
            </a:r>
            <a:r>
              <a:rPr kumimoji="0" lang="en-GB" altLang="it-IT" sz="2800" b="0" i="0" u="none" strike="noStrike" cap="none" normalizeH="0" dirty="0">
                <a:ln>
                  <a:noFill/>
                </a:ln>
                <a:solidFill>
                  <a:schemeClr val="tx1"/>
                </a:solidFill>
                <a:effectLst/>
                <a:latin typeface="+mj-lt"/>
                <a:ea typeface="Times New Roman" panose="02020603050405020304" pitchFamily="18" charset="0"/>
              </a:rPr>
              <a:t> con media</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½ per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definizione</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a:t>
            </a:r>
            <a:endParaRPr kumimoji="0" lang="en-GB" altLang="it-IT" sz="2800" b="0" i="0" u="none" strike="noStrike" cap="none" normalizeH="0" baseline="0" dirty="0">
              <a:ln>
                <a:noFill/>
              </a:ln>
              <a:solidFill>
                <a:schemeClr val="tx1"/>
              </a:solidFill>
              <a:effectLst/>
              <a:latin typeface="+mj-lt"/>
            </a:endParaRPr>
          </a:p>
        </p:txBody>
      </p:sp>
      <p:sp>
        <p:nvSpPr>
          <p:cNvPr id="17" name="Rectangle 13"/>
          <p:cNvSpPr>
            <a:spLocks noChangeArrowheads="1"/>
          </p:cNvSpPr>
          <p:nvPr/>
        </p:nvSpPr>
        <p:spPr bwMode="auto">
          <a:xfrm>
            <a:off x="1207390" y="5604912"/>
            <a:ext cx="98043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è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il</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peso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campionario</a:t>
            </a:r>
            <a:r>
              <a:rPr kumimoji="0" lang="en-GB" altLang="it-IT" sz="2800" b="0" i="0" u="none" strike="noStrike" cap="none" normalizeH="0" baseline="0" dirty="0">
                <a:ln>
                  <a:noFill/>
                </a:ln>
                <a:solidFill>
                  <a:schemeClr val="tx1"/>
                </a:solidFill>
                <a:effectLst/>
                <a:latin typeface="+mj-lt"/>
                <a:ea typeface="Times New Roman" panose="02020603050405020304" pitchFamily="18" charset="0"/>
              </a:rPr>
              <a:t> </a:t>
            </a:r>
            <a:r>
              <a:rPr kumimoji="0" lang="en-GB" altLang="it-IT" sz="2800" b="0" i="0" u="none" strike="noStrike" cap="none" normalizeH="0" baseline="0" dirty="0" err="1">
                <a:ln>
                  <a:noFill/>
                </a:ln>
                <a:solidFill>
                  <a:schemeClr val="tx1"/>
                </a:solidFill>
                <a:effectLst/>
                <a:latin typeface="+mj-lt"/>
                <a:ea typeface="Times New Roman" panose="02020603050405020304" pitchFamily="18" charset="0"/>
              </a:rPr>
              <a:t>dell’individuo</a:t>
            </a:r>
            <a:r>
              <a:rPr kumimoji="0" lang="en-GB" altLang="it-IT" sz="2800" b="0" i="0" u="none" strike="noStrike" cap="none" normalizeH="0" dirty="0">
                <a:ln>
                  <a:noFill/>
                </a:ln>
                <a:solidFill>
                  <a:schemeClr val="tx1"/>
                </a:solidFill>
                <a:effectLst/>
                <a:latin typeface="+mj-lt"/>
                <a:ea typeface="Times New Roman" panose="02020603050405020304" pitchFamily="18" charset="0"/>
              </a:rPr>
              <a:t> di </a:t>
            </a:r>
            <a:r>
              <a:rPr kumimoji="0" lang="en-GB" altLang="it-IT" sz="2800" b="0" i="0" u="none" strike="noStrike" cap="none" normalizeH="0" dirty="0" err="1">
                <a:ln>
                  <a:noFill/>
                </a:ln>
                <a:solidFill>
                  <a:schemeClr val="tx1"/>
                </a:solidFill>
                <a:effectLst/>
                <a:latin typeface="+mj-lt"/>
                <a:ea typeface="Times New Roman" panose="02020603050405020304" pitchFamily="18" charset="0"/>
              </a:rPr>
              <a:t>rango</a:t>
            </a:r>
            <a:r>
              <a:rPr kumimoji="0" lang="en-GB" altLang="it-IT" sz="2800" b="0" i="0" u="none" strike="noStrike" cap="none" normalizeH="0" dirty="0">
                <a:ln>
                  <a:noFill/>
                </a:ln>
                <a:solidFill>
                  <a:schemeClr val="tx1"/>
                </a:solidFill>
                <a:effectLst/>
                <a:latin typeface="+mj-lt"/>
                <a:ea typeface="Times New Roman" panose="02020603050405020304" pitchFamily="18" charset="0"/>
              </a:rPr>
              <a:t>    </a:t>
            </a:r>
            <a:r>
              <a:rPr kumimoji="0" lang="en-GB" altLang="it-IT" sz="2800" b="0" i="0" u="none" strike="noStrike" cap="none" normalizeH="0" dirty="0" err="1">
                <a:ln>
                  <a:noFill/>
                </a:ln>
                <a:solidFill>
                  <a:schemeClr val="tx1"/>
                </a:solidFill>
                <a:effectLst/>
                <a:latin typeface="+mj-lt"/>
                <a:ea typeface="Times New Roman" panose="02020603050405020304" pitchFamily="18" charset="0"/>
              </a:rPr>
              <a:t>nella</a:t>
            </a:r>
            <a:r>
              <a:rPr lang="en-GB" altLang="it-IT" sz="2800" dirty="0">
                <a:latin typeface="+mj-lt"/>
                <a:ea typeface="Times New Roman" panose="02020603050405020304" pitchFamily="18" charset="0"/>
              </a:rPr>
              <a:t> </a:t>
            </a:r>
            <a:r>
              <a:rPr kumimoji="0" lang="en-GB" altLang="it-IT" sz="2800" b="0" i="0" u="none" strike="noStrike" cap="none" normalizeH="0" dirty="0" err="1">
                <a:ln>
                  <a:noFill/>
                </a:ln>
                <a:solidFill>
                  <a:schemeClr val="tx1"/>
                </a:solidFill>
                <a:effectLst/>
                <a:latin typeface="+mj-lt"/>
                <a:ea typeface="Times New Roman" panose="02020603050405020304" pitchFamily="18" charset="0"/>
              </a:rPr>
              <a:t>distribuzione</a:t>
            </a:r>
            <a:r>
              <a:rPr kumimoji="0" lang="en-GB" altLang="it-IT" sz="2800" b="0" i="0" u="none" strike="noStrike" cap="none" normalizeH="0" dirty="0">
                <a:ln>
                  <a:noFill/>
                </a:ln>
                <a:solidFill>
                  <a:schemeClr val="tx1"/>
                </a:solidFill>
                <a:effectLst/>
                <a:latin typeface="+mj-lt"/>
                <a:ea typeface="Times New Roman" panose="02020603050405020304" pitchFamily="18" charset="0"/>
              </a:rPr>
              <a:t> </a:t>
            </a:r>
            <a:r>
              <a:rPr kumimoji="0" lang="en-GB" altLang="it-IT" sz="2800" b="0" i="0" u="none" strike="noStrike" cap="none" normalizeH="0" dirty="0" err="1">
                <a:ln>
                  <a:noFill/>
                </a:ln>
                <a:solidFill>
                  <a:schemeClr val="tx1"/>
                </a:solidFill>
                <a:effectLst/>
                <a:latin typeface="+mj-lt"/>
                <a:ea typeface="Times New Roman" panose="02020603050405020304" pitchFamily="18" charset="0"/>
              </a:rPr>
              <a:t>ordinata</a:t>
            </a:r>
            <a:r>
              <a:rPr kumimoji="0" lang="en-GB" altLang="it-IT" sz="2800" b="0" i="0" u="none" strike="noStrike" cap="none" normalizeH="0" dirty="0">
                <a:ln>
                  <a:noFill/>
                </a:ln>
                <a:solidFill>
                  <a:schemeClr val="tx1"/>
                </a:solidFill>
                <a:effectLst/>
                <a:latin typeface="+mj-lt"/>
                <a:ea typeface="Times New Roman" panose="02020603050405020304" pitchFamily="18" charset="0"/>
              </a:rPr>
              <a:t> </a:t>
            </a:r>
            <a:r>
              <a:rPr kumimoji="0" lang="en-GB" altLang="it-IT" sz="2800" b="0" i="0" u="none" strike="noStrike" cap="none" normalizeH="0" dirty="0" err="1">
                <a:ln>
                  <a:noFill/>
                </a:ln>
                <a:solidFill>
                  <a:schemeClr val="tx1"/>
                </a:solidFill>
                <a:effectLst/>
                <a:latin typeface="+mj-lt"/>
                <a:ea typeface="Times New Roman" panose="02020603050405020304" pitchFamily="18" charset="0"/>
              </a:rPr>
              <a:t>crescente</a:t>
            </a:r>
            <a:r>
              <a:rPr kumimoji="0" lang="en-GB" altLang="it-IT" sz="2800" b="0" i="0" u="none" strike="noStrike" cap="none" normalizeH="0" dirty="0">
                <a:ln>
                  <a:noFill/>
                </a:ln>
                <a:solidFill>
                  <a:schemeClr val="tx1"/>
                </a:solidFill>
                <a:effectLst/>
                <a:latin typeface="+mj-lt"/>
                <a:ea typeface="Times New Roman" panose="02020603050405020304" pitchFamily="18" charset="0"/>
              </a:rPr>
              <a:t> </a:t>
            </a:r>
            <a:r>
              <a:rPr kumimoji="0" lang="en-GB" altLang="it-IT" sz="2800" b="0" i="0" u="none" strike="noStrike" cap="none" normalizeH="0" dirty="0" err="1">
                <a:ln>
                  <a:noFill/>
                </a:ln>
                <a:solidFill>
                  <a:schemeClr val="tx1"/>
                </a:solidFill>
                <a:effectLst/>
                <a:latin typeface="+mj-lt"/>
                <a:ea typeface="Times New Roman" panose="02020603050405020304" pitchFamily="18" charset="0"/>
              </a:rPr>
              <a:t>dei</a:t>
            </a:r>
            <a:r>
              <a:rPr kumimoji="0" lang="en-GB" altLang="it-IT" sz="2800" b="0" i="0" u="none" strike="noStrike" cap="none" normalizeH="0" dirty="0">
                <a:ln>
                  <a:noFill/>
                </a:ln>
                <a:solidFill>
                  <a:schemeClr val="tx1"/>
                </a:solidFill>
                <a:effectLst/>
                <a:latin typeface="+mj-lt"/>
                <a:ea typeface="Times New Roman" panose="02020603050405020304" pitchFamily="18" charset="0"/>
              </a:rPr>
              <a:t> </a:t>
            </a:r>
            <a:r>
              <a:rPr kumimoji="0" lang="en-GB" altLang="it-IT" sz="2800" b="0" i="0" u="none" strike="noStrike" cap="none" normalizeH="0" dirty="0" err="1">
                <a:ln>
                  <a:noFill/>
                </a:ln>
                <a:solidFill>
                  <a:schemeClr val="tx1"/>
                </a:solidFill>
                <a:effectLst/>
                <a:latin typeface="+mj-lt"/>
                <a:ea typeface="Times New Roman" panose="02020603050405020304" pitchFamily="18" charset="0"/>
              </a:rPr>
              <a:t>redditi</a:t>
            </a:r>
            <a:endParaRPr kumimoji="0" lang="en-GB" altLang="it-IT" sz="2800" b="0" i="0" u="none" strike="noStrike" cap="none" normalizeH="0" baseline="0" dirty="0">
              <a:ln>
                <a:noFill/>
              </a:ln>
              <a:solidFill>
                <a:schemeClr val="tx1"/>
              </a:solidFill>
              <a:effectLst/>
              <a:latin typeface="+mj-lt"/>
            </a:endParaRPr>
          </a:p>
        </p:txBody>
      </p:sp>
      <p:sp>
        <p:nvSpPr>
          <p:cNvPr id="20" name="CasellaDiTesto 19"/>
          <p:cNvSpPr txBox="1"/>
          <p:nvPr/>
        </p:nvSpPr>
        <p:spPr>
          <a:xfrm>
            <a:off x="1369018" y="6430300"/>
            <a:ext cx="5714456" cy="523220"/>
          </a:xfrm>
          <a:prstGeom prst="rect">
            <a:avLst/>
          </a:prstGeom>
          <a:noFill/>
        </p:spPr>
        <p:txBody>
          <a:bodyPr wrap="square" rtlCol="0">
            <a:spAutoFit/>
          </a:bodyPr>
          <a:lstStyle/>
          <a:p>
            <a:r>
              <a:rPr lang="it-IT" sz="2800" dirty="0">
                <a:latin typeface="+mj-lt"/>
              </a:rPr>
              <a:t>è un parametro</a:t>
            </a:r>
          </a:p>
        </p:txBody>
      </p:sp>
    </p:spTree>
    <p:extLst>
      <p:ext uri="{BB962C8B-B14F-4D97-AF65-F5344CB8AC3E}">
        <p14:creationId xmlns:p14="http://schemas.microsoft.com/office/powerpoint/2010/main" val="378917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Betti e </a:t>
            </a:r>
            <a:r>
              <a:rPr lang="it-IT" dirty="0" err="1"/>
              <a:t>Verma</a:t>
            </a:r>
            <a:r>
              <a:rPr lang="it-IT" dirty="0"/>
              <a:t> (1999):</a:t>
            </a:r>
          </a:p>
        </p:txBody>
      </p:sp>
      <p:sp>
        <p:nvSpPr>
          <p:cNvPr id="4" name="Rectangle 2"/>
          <p:cNvSpPr>
            <a:spLocks noChangeArrowheads="1"/>
          </p:cNvSpPr>
          <p:nvPr/>
        </p:nvSpPr>
        <p:spPr bwMode="auto">
          <a:xfrm>
            <a:off x="2099256" y="155834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1286537117"/>
              </p:ext>
            </p:extLst>
          </p:nvPr>
        </p:nvGraphicFramePr>
        <p:xfrm>
          <a:off x="838200" y="1480110"/>
          <a:ext cx="9071409" cy="2009104"/>
        </p:xfrm>
        <a:graphic>
          <a:graphicData uri="http://schemas.openxmlformats.org/presentationml/2006/ole">
            <mc:AlternateContent xmlns:mc="http://schemas.openxmlformats.org/markup-compatibility/2006">
              <mc:Choice xmlns:v="urn:schemas-microsoft-com:vml" Requires="v">
                <p:oleObj spid="_x0000_s5185" name="Equation" r:id="rId3" imgW="4254500" imgH="939800" progId="Equation.DSMT4">
                  <p:embed/>
                </p:oleObj>
              </mc:Choice>
              <mc:Fallback>
                <p:oleObj name="Equation" r:id="rId3" imgW="4254500" imgH="9398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480110"/>
                        <a:ext cx="9071409" cy="2009104"/>
                      </a:xfrm>
                      <a:prstGeom prst="rect">
                        <a:avLst/>
                      </a:prstGeom>
                      <a:noFill/>
                    </p:spPr>
                  </p:pic>
                </p:oleObj>
              </mc:Fallback>
            </mc:AlternateContent>
          </a:graphicData>
        </a:graphic>
      </p:graphicFrame>
      <p:sp>
        <p:nvSpPr>
          <p:cNvPr id="6" name="Rettangolo 5"/>
          <p:cNvSpPr/>
          <p:nvPr/>
        </p:nvSpPr>
        <p:spPr>
          <a:xfrm>
            <a:off x="838199" y="4031289"/>
            <a:ext cx="10830059" cy="1384995"/>
          </a:xfrm>
          <a:prstGeom prst="rect">
            <a:avLst/>
          </a:prstGeom>
        </p:spPr>
        <p:txBody>
          <a:bodyPr wrap="square">
            <a:spAutoFit/>
          </a:bodyPr>
          <a:lstStyle/>
          <a:p>
            <a:r>
              <a:rPr lang="it-IT" sz="2800" dirty="0">
                <a:latin typeface="+mj-lt"/>
              </a:rPr>
              <a:t> rappresenta il valore della curva di reddito di Lorenz per l'individuo i; </a:t>
            </a:r>
          </a:p>
          <a:p>
            <a:r>
              <a:rPr lang="it-IT" sz="2800" dirty="0">
                <a:latin typeface="+mj-lt"/>
              </a:rPr>
              <a:t>	rappresenta quindi la quota del reddito totale equivalente percepito da tutti gli individui che sono meno poveri della persona interessata.</a:t>
            </a:r>
          </a:p>
        </p:txBody>
      </p:sp>
      <p:sp>
        <p:nvSpPr>
          <p:cNvPr id="7" name="Rectangle 5"/>
          <p:cNvSpPr>
            <a:spLocks noChangeArrowheads="1"/>
          </p:cNvSpPr>
          <p:nvPr/>
        </p:nvSpPr>
        <p:spPr bwMode="auto">
          <a:xfrm>
            <a:off x="0" y="23653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8" name="Oggetto 7"/>
          <p:cNvGraphicFramePr>
            <a:graphicFrameLocks noChangeAspect="1"/>
          </p:cNvGraphicFramePr>
          <p:nvPr>
            <p:extLst>
              <p:ext uri="{D42A27DB-BD31-4B8C-83A1-F6EECF244321}">
                <p14:modId xmlns:p14="http://schemas.microsoft.com/office/powerpoint/2010/main" val="2761926926"/>
              </p:ext>
            </p:extLst>
          </p:nvPr>
        </p:nvGraphicFramePr>
        <p:xfrm>
          <a:off x="244698" y="4031289"/>
          <a:ext cx="759176" cy="553993"/>
        </p:xfrm>
        <a:graphic>
          <a:graphicData uri="http://schemas.openxmlformats.org/presentationml/2006/ole">
            <mc:AlternateContent xmlns:mc="http://schemas.openxmlformats.org/markup-compatibility/2006">
              <mc:Choice xmlns:v="urn:schemas-microsoft-com:vml" Requires="v">
                <p:oleObj spid="_x0000_s5186" name="Equation" r:id="rId5" imgW="355292" imgH="253780" progId="Equation.DSMT4">
                  <p:embed/>
                </p:oleObj>
              </mc:Choice>
              <mc:Fallback>
                <p:oleObj name="Equation" r:id="rId5" imgW="355292" imgH="25378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698" y="4031289"/>
                        <a:ext cx="759176" cy="553993"/>
                      </a:xfrm>
                      <a:prstGeom prst="rect">
                        <a:avLst/>
                      </a:prstGeom>
                      <a:noFill/>
                    </p:spPr>
                  </p:pic>
                </p:oleObj>
              </mc:Fallback>
            </mc:AlternateContent>
          </a:graphicData>
        </a:graphic>
      </p:graphicFrame>
      <p:sp>
        <p:nvSpPr>
          <p:cNvPr id="9"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0" name="Oggetto 9"/>
          <p:cNvGraphicFramePr>
            <a:graphicFrameLocks noChangeAspect="1"/>
          </p:cNvGraphicFramePr>
          <p:nvPr>
            <p:extLst>
              <p:ext uri="{D42A27DB-BD31-4B8C-83A1-F6EECF244321}">
                <p14:modId xmlns:p14="http://schemas.microsoft.com/office/powerpoint/2010/main" val="618222481"/>
              </p:ext>
            </p:extLst>
          </p:nvPr>
        </p:nvGraphicFramePr>
        <p:xfrm>
          <a:off x="489356" y="4578844"/>
          <a:ext cx="1133099" cy="536731"/>
        </p:xfrm>
        <a:graphic>
          <a:graphicData uri="http://schemas.openxmlformats.org/presentationml/2006/ole">
            <mc:AlternateContent xmlns:mc="http://schemas.openxmlformats.org/markup-compatibility/2006">
              <mc:Choice xmlns:v="urn:schemas-microsoft-com:vml" Requires="v">
                <p:oleObj spid="_x0000_s5187" name="Equation" r:id="rId7" imgW="545626" imgH="253780" progId="Equation.DSMT4">
                  <p:embed/>
                </p:oleObj>
              </mc:Choice>
              <mc:Fallback>
                <p:oleObj name="Equation" r:id="rId7" imgW="545626" imgH="25378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9356" y="4578844"/>
                        <a:ext cx="1133099" cy="536731"/>
                      </a:xfrm>
                      <a:prstGeom prst="rect">
                        <a:avLst/>
                      </a:prstGeom>
                      <a:noFill/>
                    </p:spPr>
                  </p:pic>
                </p:oleObj>
              </mc:Fallback>
            </mc:AlternateContent>
          </a:graphicData>
        </a:graphic>
      </p:graphicFrame>
    </p:spTree>
    <p:extLst>
      <p:ext uri="{BB962C8B-B14F-4D97-AF65-F5344CB8AC3E}">
        <p14:creationId xmlns:p14="http://schemas.microsoft.com/office/powerpoint/2010/main" val="390582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parametro </a:t>
            </a:r>
          </a:p>
        </p:txBody>
      </p:sp>
      <p:sp>
        <p:nvSpPr>
          <p:cNvPr id="3" name="Segnaposto contenuto 2"/>
          <p:cNvSpPr>
            <a:spLocks noGrp="1"/>
          </p:cNvSpPr>
          <p:nvPr>
            <p:ph idx="1"/>
          </p:nvPr>
        </p:nvSpPr>
        <p:spPr/>
        <p:txBody>
          <a:bodyPr/>
          <a:lstStyle/>
          <a:p>
            <a:pPr marL="0" indent="0">
              <a:buNone/>
            </a:pPr>
            <a:r>
              <a:rPr lang="it-IT" dirty="0">
                <a:latin typeface="+mj-lt"/>
              </a:rPr>
              <a:t>Il valore di      è arbitrario, ma Cheli e Betti (1999) hanno scelto il parametro in modo che la media della funzione di appartenenza sia uguale all’ head </a:t>
            </a:r>
            <a:r>
              <a:rPr lang="it-IT" dirty="0" err="1">
                <a:latin typeface="+mj-lt"/>
              </a:rPr>
              <a:t>count</a:t>
            </a:r>
            <a:r>
              <a:rPr lang="it-IT" dirty="0">
                <a:latin typeface="+mj-lt"/>
              </a:rPr>
              <a:t> ratio calcolato per la linea di povertà ufficiale. Aumentare il valore di questo esponente implica dare più peso alla parte più povera della distribuzione del reddito.</a:t>
            </a: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2717877721"/>
              </p:ext>
            </p:extLst>
          </p:nvPr>
        </p:nvGraphicFramePr>
        <p:xfrm>
          <a:off x="2485620" y="1905000"/>
          <a:ext cx="385173" cy="301624"/>
        </p:xfrm>
        <a:graphic>
          <a:graphicData uri="http://schemas.openxmlformats.org/presentationml/2006/ole">
            <mc:AlternateContent xmlns:mc="http://schemas.openxmlformats.org/markup-compatibility/2006">
              <mc:Choice xmlns:v="urn:schemas-microsoft-com:vml" Requires="v">
                <p:oleObj spid="_x0000_s6183" name="Equation" r:id="rId3" imgW="152334" imgH="139639" progId="Equation.DSMT4">
                  <p:embed/>
                </p:oleObj>
              </mc:Choice>
              <mc:Fallback>
                <p:oleObj name="Equation" r:id="rId3" imgW="152334" imgH="13963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5620" y="1905000"/>
                        <a:ext cx="385173" cy="301624"/>
                      </a:xfrm>
                      <a:prstGeom prst="rect">
                        <a:avLst/>
                      </a:prstGeom>
                      <a:noFill/>
                    </p:spPr>
                  </p:pic>
                </p:oleObj>
              </mc:Fallback>
            </mc:AlternateContent>
          </a:graphicData>
        </a:graphic>
      </p:graphicFrame>
      <p:graphicFrame>
        <p:nvGraphicFramePr>
          <p:cNvPr id="6" name="Oggetto 5"/>
          <p:cNvGraphicFramePr>
            <a:graphicFrameLocks noChangeAspect="1"/>
          </p:cNvGraphicFramePr>
          <p:nvPr>
            <p:extLst>
              <p:ext uri="{D42A27DB-BD31-4B8C-83A1-F6EECF244321}">
                <p14:modId xmlns:p14="http://schemas.microsoft.com/office/powerpoint/2010/main" val="850023916"/>
              </p:ext>
            </p:extLst>
          </p:nvPr>
        </p:nvGraphicFramePr>
        <p:xfrm>
          <a:off x="3822877" y="685508"/>
          <a:ext cx="942306" cy="737908"/>
        </p:xfrm>
        <a:graphic>
          <a:graphicData uri="http://schemas.openxmlformats.org/presentationml/2006/ole">
            <mc:AlternateContent xmlns:mc="http://schemas.openxmlformats.org/markup-compatibility/2006">
              <mc:Choice xmlns:v="urn:schemas-microsoft-com:vml" Requires="v">
                <p:oleObj spid="_x0000_s6184" name="Equation" r:id="rId5" imgW="152334" imgH="139639" progId="Equation.DSMT4">
                  <p:embed/>
                </p:oleObj>
              </mc:Choice>
              <mc:Fallback>
                <p:oleObj name="Equation" r:id="rId5" imgW="152334" imgH="13963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877" y="685508"/>
                        <a:ext cx="942306" cy="737908"/>
                      </a:xfrm>
                      <a:prstGeom prst="rect">
                        <a:avLst/>
                      </a:prstGeom>
                      <a:noFill/>
                    </p:spPr>
                  </p:pic>
                </p:oleObj>
              </mc:Fallback>
            </mc:AlternateContent>
          </a:graphicData>
        </a:graphic>
      </p:graphicFrame>
    </p:spTree>
    <p:extLst>
      <p:ext uri="{BB962C8B-B14F-4D97-AF65-F5344CB8AC3E}">
        <p14:creationId xmlns:p14="http://schemas.microsoft.com/office/powerpoint/2010/main" val="2961396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491" y="1433580"/>
            <a:ext cx="6131595" cy="51036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asellaDiTesto 4"/>
          <p:cNvSpPr txBox="1"/>
          <p:nvPr/>
        </p:nvSpPr>
        <p:spPr>
          <a:xfrm>
            <a:off x="360609" y="218941"/>
            <a:ext cx="11269014" cy="1323439"/>
          </a:xfrm>
          <a:prstGeom prst="rect">
            <a:avLst/>
          </a:prstGeom>
          <a:noFill/>
        </p:spPr>
        <p:txBody>
          <a:bodyPr wrap="square" rtlCol="0">
            <a:spAutoFit/>
          </a:bodyPr>
          <a:lstStyle/>
          <a:p>
            <a:r>
              <a:rPr lang="it-IT" sz="4000" dirty="0">
                <a:latin typeface="+mj-lt"/>
              </a:rPr>
              <a:t>Relazione tra le due funzioni di appartenenza e la curva di Lorenz</a:t>
            </a:r>
          </a:p>
        </p:txBody>
      </p:sp>
    </p:spTree>
    <p:extLst>
      <p:ext uri="{BB962C8B-B14F-4D97-AF65-F5344CB8AC3E}">
        <p14:creationId xmlns:p14="http://schemas.microsoft.com/office/powerpoint/2010/main" val="16950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altLang="it-IT" b="1" dirty="0" err="1">
                <a:cs typeface="Times New Roman" panose="02020603050405020304" pitchFamily="18" charset="0"/>
              </a:rPr>
              <a:t>Betti</a:t>
            </a:r>
            <a:r>
              <a:rPr lang="en-GB" altLang="it-IT" b="1" dirty="0">
                <a:cs typeface="Times New Roman" panose="02020603050405020304" pitchFamily="18" charset="0"/>
              </a:rPr>
              <a:t>, </a:t>
            </a:r>
            <a:r>
              <a:rPr lang="en-GB" altLang="it-IT" b="1" dirty="0" err="1">
                <a:cs typeface="Times New Roman" panose="02020603050405020304" pitchFamily="18" charset="0"/>
              </a:rPr>
              <a:t>Cheli</a:t>
            </a:r>
            <a:r>
              <a:rPr lang="en-GB" altLang="it-IT" b="1" dirty="0">
                <a:cs typeface="Times New Roman" panose="02020603050405020304" pitchFamily="18" charset="0"/>
              </a:rPr>
              <a:t> </a:t>
            </a:r>
            <a:r>
              <a:rPr lang="en-GB" altLang="it-IT" b="1" dirty="0" err="1">
                <a:cs typeface="Times New Roman" panose="02020603050405020304" pitchFamily="18" charset="0"/>
              </a:rPr>
              <a:t>Lemmi</a:t>
            </a:r>
            <a:r>
              <a:rPr lang="en-GB" altLang="it-IT" b="1" dirty="0">
                <a:cs typeface="Times New Roman" panose="02020603050405020304" pitchFamily="18" charset="0"/>
              </a:rPr>
              <a:t> and </a:t>
            </a:r>
            <a:r>
              <a:rPr lang="en-GB" altLang="it-IT" b="1" dirty="0" err="1">
                <a:cs typeface="Times New Roman" panose="02020603050405020304" pitchFamily="18" charset="0"/>
              </a:rPr>
              <a:t>Verma</a:t>
            </a:r>
            <a:r>
              <a:rPr lang="en-GB" altLang="it-IT" b="1" dirty="0">
                <a:cs typeface="Times New Roman" panose="02020603050405020304" pitchFamily="18" charset="0"/>
              </a:rPr>
              <a:t> (2005, 2006) e </a:t>
            </a:r>
            <a:r>
              <a:rPr lang="en-GB" altLang="it-IT" b="1" dirty="0" err="1">
                <a:cs typeface="Times New Roman" panose="02020603050405020304" pitchFamily="18" charset="0"/>
              </a:rPr>
              <a:t>Betti</a:t>
            </a:r>
            <a:r>
              <a:rPr lang="en-GB" altLang="it-IT" b="1" dirty="0">
                <a:cs typeface="Times New Roman" panose="02020603050405020304" pitchFamily="18" charset="0"/>
              </a:rPr>
              <a:t> (2015)</a:t>
            </a:r>
            <a:endParaRPr lang="it-IT" dirty="0"/>
          </a:p>
        </p:txBody>
      </p:sp>
      <p:sp>
        <p:nvSpPr>
          <p:cNvPr id="3" name="Segnaposto contenuto 2"/>
          <p:cNvSpPr>
            <a:spLocks noGrp="1"/>
          </p:cNvSpPr>
          <p:nvPr>
            <p:ph idx="1"/>
          </p:nvPr>
        </p:nvSpPr>
        <p:spPr>
          <a:xfrm>
            <a:off x="709412" y="1690688"/>
            <a:ext cx="10515600" cy="4351338"/>
          </a:xfrm>
        </p:spPr>
        <p:txBody>
          <a:bodyPr/>
          <a:lstStyle/>
          <a:p>
            <a:pPr marL="0" indent="0">
              <a:buNone/>
            </a:pPr>
            <a:r>
              <a:rPr lang="en-GB" i="1" dirty="0">
                <a:latin typeface="+mj-lt"/>
              </a:rPr>
              <a:t>Integrated Fuzzy and Relative</a:t>
            </a:r>
            <a:r>
              <a:rPr lang="en-GB" dirty="0">
                <a:latin typeface="+mj-lt"/>
              </a:rPr>
              <a:t> (IFR) è la </a:t>
            </a:r>
            <a:r>
              <a:rPr lang="en-GB" dirty="0" err="1">
                <a:latin typeface="+mj-lt"/>
              </a:rPr>
              <a:t>combinazione</a:t>
            </a:r>
            <a:r>
              <a:rPr lang="en-GB" dirty="0">
                <a:latin typeface="+mj-lt"/>
              </a:rPr>
              <a:t> </a:t>
            </a:r>
            <a:r>
              <a:rPr lang="en-GB" dirty="0" err="1">
                <a:latin typeface="+mj-lt"/>
              </a:rPr>
              <a:t>dei</a:t>
            </a:r>
            <a:r>
              <a:rPr lang="en-GB" dirty="0">
                <a:latin typeface="+mj-lt"/>
              </a:rPr>
              <a:t> due </a:t>
            </a:r>
            <a:r>
              <a:rPr lang="en-GB" dirty="0" err="1">
                <a:latin typeface="+mj-lt"/>
              </a:rPr>
              <a:t>approcci</a:t>
            </a:r>
            <a:r>
              <a:rPr lang="en-GB" dirty="0">
                <a:latin typeface="+mj-lt"/>
              </a:rPr>
              <a:t> </a:t>
            </a:r>
            <a:r>
              <a:rPr lang="en-GB" dirty="0" err="1">
                <a:latin typeface="+mj-lt"/>
              </a:rPr>
              <a:t>precedenti</a:t>
            </a:r>
            <a:endParaRPr lang="it-IT" dirty="0">
              <a:latin typeface="+mj-lt"/>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1051364328"/>
              </p:ext>
            </p:extLst>
          </p:nvPr>
        </p:nvGraphicFramePr>
        <p:xfrm>
          <a:off x="1237447" y="2756079"/>
          <a:ext cx="8517606" cy="1720728"/>
        </p:xfrm>
        <a:graphic>
          <a:graphicData uri="http://schemas.openxmlformats.org/presentationml/2006/ole">
            <mc:AlternateContent xmlns:mc="http://schemas.openxmlformats.org/markup-compatibility/2006">
              <mc:Choice xmlns:v="urn:schemas-microsoft-com:vml" Requires="v">
                <p:oleObj spid="_x0000_s7187" name="Equation" r:id="rId3" imgW="4711700" imgH="952500" progId="Equation.DSMT4">
                  <p:embed/>
                </p:oleObj>
              </mc:Choice>
              <mc:Fallback>
                <p:oleObj name="Equation" r:id="rId3" imgW="4711700" imgH="952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7447" y="2756079"/>
                        <a:ext cx="8517606" cy="1720728"/>
                      </a:xfrm>
                      <a:prstGeom prst="rect">
                        <a:avLst/>
                      </a:prstGeom>
                      <a:noFill/>
                    </p:spPr>
                  </p:pic>
                </p:oleObj>
              </mc:Fallback>
            </mc:AlternateContent>
          </a:graphicData>
        </a:graphic>
      </p:graphicFrame>
    </p:spTree>
    <p:extLst>
      <p:ext uri="{BB962C8B-B14F-4D97-AF65-F5344CB8AC3E}">
        <p14:creationId xmlns:p14="http://schemas.microsoft.com/office/powerpoint/2010/main" val="2494013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Indicatori supplementari delle condizioni di vita</a:t>
            </a:r>
          </a:p>
        </p:txBody>
      </p:sp>
      <p:sp>
        <p:nvSpPr>
          <p:cNvPr id="3" name="Segnaposto contenuto 2"/>
          <p:cNvSpPr>
            <a:spLocks noGrp="1"/>
          </p:cNvSpPr>
          <p:nvPr>
            <p:ph idx="1"/>
          </p:nvPr>
        </p:nvSpPr>
        <p:spPr>
          <a:xfrm>
            <a:off x="928353" y="1694244"/>
            <a:ext cx="10515600" cy="4351338"/>
          </a:xfrm>
        </p:spPr>
        <p:txBody>
          <a:bodyPr/>
          <a:lstStyle/>
          <a:p>
            <a:pPr marL="0" indent="0">
              <a:buNone/>
            </a:pPr>
            <a:r>
              <a:rPr lang="it-IT" dirty="0">
                <a:latin typeface="+mj-lt"/>
              </a:rPr>
              <a:t>In aggiunta al livello di reddito monetario, le condizioni di vita di famiglie e persone possono essere descritte da una serie di indicatori, sia quantitativi che qualitativi includendo variabili soggettive, come le condizioni abitative, il possesso di beni durevoli, la generica situazione finanziaria, la percezione del grado di privazione, le aspettative ecc. </a:t>
            </a:r>
          </a:p>
          <a:p>
            <a:pPr marL="0" indent="0">
              <a:buNone/>
            </a:pPr>
            <a:r>
              <a:rPr lang="it-IT" dirty="0">
                <a:latin typeface="+mj-lt"/>
              </a:rPr>
              <a:t>Ciascuno di questi indicatori può essere quantificato mediante appropriate forme funzionali come una misura di deprivazione o grado di </a:t>
            </a:r>
            <a:r>
              <a:rPr lang="it-IT" i="1" dirty="0">
                <a:latin typeface="+mj-lt"/>
              </a:rPr>
              <a:t>povertà supplementare (</a:t>
            </a:r>
            <a:r>
              <a:rPr lang="it-IT" i="1" dirty="0" err="1">
                <a:latin typeface="+mj-lt"/>
              </a:rPr>
              <a:t>Fuzzy</a:t>
            </a:r>
            <a:r>
              <a:rPr lang="it-IT" i="1" dirty="0">
                <a:latin typeface="+mj-lt"/>
              </a:rPr>
              <a:t> </a:t>
            </a:r>
            <a:r>
              <a:rPr lang="it-IT" i="1" dirty="0" err="1">
                <a:latin typeface="+mj-lt"/>
              </a:rPr>
              <a:t>Supplementary</a:t>
            </a:r>
            <a:r>
              <a:rPr lang="it-IT" i="1" dirty="0">
                <a:latin typeface="+mj-lt"/>
              </a:rPr>
              <a:t>, FS)</a:t>
            </a:r>
            <a:r>
              <a:rPr lang="it-IT" dirty="0">
                <a:latin typeface="+mj-lt"/>
              </a:rPr>
              <a:t>.</a:t>
            </a:r>
          </a:p>
        </p:txBody>
      </p:sp>
    </p:spTree>
    <p:extLst>
      <p:ext uri="{BB962C8B-B14F-4D97-AF65-F5344CB8AC3E}">
        <p14:creationId xmlns:p14="http://schemas.microsoft.com/office/powerpoint/2010/main" val="1611569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Indici composti di povertà supplementare</a:t>
            </a:r>
          </a:p>
        </p:txBody>
      </p:sp>
      <p:sp>
        <p:nvSpPr>
          <p:cNvPr id="3" name="Segnaposto contenuto 2"/>
          <p:cNvSpPr>
            <a:spLocks noGrp="1"/>
          </p:cNvSpPr>
          <p:nvPr>
            <p:ph idx="1"/>
          </p:nvPr>
        </p:nvSpPr>
        <p:spPr/>
        <p:txBody>
          <a:bodyPr/>
          <a:lstStyle/>
          <a:p>
            <a:pPr marL="0" indent="0">
              <a:buNone/>
            </a:pPr>
            <a:r>
              <a:rPr lang="it-IT" dirty="0">
                <a:latin typeface="+mj-lt"/>
              </a:rPr>
              <a:t>È raccomandabile combinare i diversi indicatori in un singolo (o, al massimo, in pochi) indice composto, il quale integra l'indice di povertà basato sul reddito. Questo richiede la scelta di un appropriato sistema di pesi degli indicatori semplici.</a:t>
            </a:r>
          </a:p>
          <a:p>
            <a:pPr marL="0" indent="0">
              <a:buNone/>
            </a:pPr>
            <a:r>
              <a:rPr lang="it-IT" dirty="0">
                <a:latin typeface="+mj-lt"/>
              </a:rPr>
              <a:t>Il sistema dei pesi dovrebbe prendere in considerazione la diffusione di ogni sintomo di povertà considerato e la correzione tra gli indicatori stessi. </a:t>
            </a:r>
          </a:p>
          <a:p>
            <a:pPr marL="0" indent="0">
              <a:buNone/>
            </a:pPr>
            <a:endParaRPr lang="it-IT" dirty="0">
              <a:latin typeface="+mj-lt"/>
            </a:endParaRPr>
          </a:p>
        </p:txBody>
      </p:sp>
    </p:spTree>
    <p:extLst>
      <p:ext uri="{BB962C8B-B14F-4D97-AF65-F5344CB8AC3E}">
        <p14:creationId xmlns:p14="http://schemas.microsoft.com/office/powerpoint/2010/main" val="3669010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Povertà multidimensionale: indice globale ottenuto combinando reddito e povertà supplementare</a:t>
            </a:r>
          </a:p>
        </p:txBody>
      </p:sp>
      <p:sp>
        <p:nvSpPr>
          <p:cNvPr id="3" name="Segnaposto contenuto 2"/>
          <p:cNvSpPr>
            <a:spLocks noGrp="1"/>
          </p:cNvSpPr>
          <p:nvPr>
            <p:ph idx="1"/>
          </p:nvPr>
        </p:nvSpPr>
        <p:spPr>
          <a:xfrm>
            <a:off x="838200" y="2121839"/>
            <a:ext cx="10515600" cy="4351338"/>
          </a:xfrm>
        </p:spPr>
        <p:txBody>
          <a:bodyPr/>
          <a:lstStyle/>
          <a:p>
            <a:pPr marL="0" indent="0">
              <a:buNone/>
            </a:pPr>
            <a:r>
              <a:rPr lang="it-IT" dirty="0">
                <a:latin typeface="+mj-lt"/>
              </a:rPr>
              <a:t>Il nostro proposito è di sviluppare indici di povertà monetaria e supplementare in modo separato come descritto sopra, e combinarli in un indice globale riassumendo la povertà/deprivazione nella sua multidimensionalità. </a:t>
            </a:r>
          </a:p>
          <a:p>
            <a:pPr marL="0" indent="0">
              <a:buNone/>
            </a:pPr>
            <a:r>
              <a:rPr lang="it-IT" dirty="0">
                <a:latin typeface="+mj-lt"/>
              </a:rPr>
              <a:t>Questa procedura permette di mantenere una chiara relazione con le misure convenzionali. </a:t>
            </a:r>
          </a:p>
          <a:p>
            <a:pPr marL="0" indent="0">
              <a:buNone/>
            </a:pPr>
            <a:r>
              <a:rPr lang="it-IT" dirty="0">
                <a:latin typeface="+mj-lt"/>
              </a:rPr>
              <a:t>E’ necessaria una scelta per la procedura di pesatura e </a:t>
            </a:r>
            <a:r>
              <a:rPr lang="it-IT" dirty="0" err="1">
                <a:latin typeface="+mj-lt"/>
              </a:rPr>
              <a:t>riscalatura</a:t>
            </a:r>
            <a:r>
              <a:rPr lang="it-IT" dirty="0">
                <a:latin typeface="+mj-lt"/>
              </a:rPr>
              <a:t> delle componenti monetarie e non monetarie.</a:t>
            </a:r>
          </a:p>
        </p:txBody>
      </p:sp>
    </p:spTree>
    <p:extLst>
      <p:ext uri="{BB962C8B-B14F-4D97-AF65-F5344CB8AC3E}">
        <p14:creationId xmlns:p14="http://schemas.microsoft.com/office/powerpoint/2010/main" val="490321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Costruzione di un indicatore di povertà supplementare FS</a:t>
            </a:r>
          </a:p>
        </p:txBody>
      </p:sp>
      <p:sp>
        <p:nvSpPr>
          <p:cNvPr id="3" name="Segnaposto contenuto 2"/>
          <p:cNvSpPr>
            <a:spLocks noGrp="1"/>
          </p:cNvSpPr>
          <p:nvPr>
            <p:ph idx="1"/>
          </p:nvPr>
        </p:nvSpPr>
        <p:spPr/>
        <p:txBody>
          <a:bodyPr>
            <a:noAutofit/>
          </a:bodyPr>
          <a:lstStyle/>
          <a:p>
            <a:pPr marL="0" indent="0">
              <a:buNone/>
            </a:pPr>
            <a:r>
              <a:rPr lang="it-IT" dirty="0">
                <a:latin typeface="+mj-lt"/>
              </a:rPr>
              <a:t>Per quantificare e mettere insieme diversi indicatori di deprivazione sono necessari alcuni </a:t>
            </a:r>
            <a:r>
              <a:rPr lang="it-IT" dirty="0" err="1">
                <a:latin typeface="+mj-lt"/>
              </a:rPr>
              <a:t>steps</a:t>
            </a:r>
            <a:r>
              <a:rPr lang="it-IT" dirty="0">
                <a:latin typeface="+mj-lt"/>
              </a:rPr>
              <a:t>:</a:t>
            </a:r>
          </a:p>
          <a:p>
            <a:pPr marL="514350" indent="-514350">
              <a:buAutoNum type="arabicPeriod"/>
            </a:pPr>
            <a:r>
              <a:rPr lang="it-IT" dirty="0">
                <a:latin typeface="+mj-lt"/>
              </a:rPr>
              <a:t>Identificazione delle variabili di deprivazione da includere nell'analisi;</a:t>
            </a:r>
          </a:p>
          <a:p>
            <a:pPr marL="514350" indent="-514350">
              <a:buAutoNum type="arabicPeriod"/>
            </a:pPr>
            <a:r>
              <a:rPr lang="it-IT" dirty="0">
                <a:latin typeface="+mj-lt"/>
              </a:rPr>
              <a:t>Trasformazione degli indicatori nell'intervallo [0, 1];</a:t>
            </a:r>
          </a:p>
          <a:p>
            <a:pPr marL="514350" indent="-514350">
              <a:buAutoNum type="arabicPeriod"/>
            </a:pPr>
            <a:r>
              <a:rPr lang="it-IT" dirty="0">
                <a:latin typeface="+mj-lt"/>
              </a:rPr>
              <a:t>Analisi fattoriale esplorativa e confermativa per identificare le dimensioni latenti della deprivazione;</a:t>
            </a:r>
          </a:p>
          <a:p>
            <a:pPr marL="514350" indent="-514350">
              <a:buAutoNum type="arabicPeriod"/>
            </a:pPr>
            <a:r>
              <a:rPr lang="it-IT" dirty="0">
                <a:latin typeface="+mj-lt"/>
              </a:rPr>
              <a:t>Calcolo dei pesi dei singoli indicatori di deprivazione all'interno di ciascuna dimensione;</a:t>
            </a:r>
          </a:p>
        </p:txBody>
      </p:sp>
    </p:spTree>
    <p:extLst>
      <p:ext uri="{BB962C8B-B14F-4D97-AF65-F5344CB8AC3E}">
        <p14:creationId xmlns:p14="http://schemas.microsoft.com/office/powerpoint/2010/main" val="1013986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Approccio tradizionale</a:t>
            </a:r>
          </a:p>
        </p:txBody>
      </p:sp>
      <p:sp>
        <p:nvSpPr>
          <p:cNvPr id="3" name="Segnaposto contenuto 2"/>
          <p:cNvSpPr>
            <a:spLocks noGrp="1"/>
          </p:cNvSpPr>
          <p:nvPr>
            <p:ph idx="1"/>
          </p:nvPr>
        </p:nvSpPr>
        <p:spPr/>
        <p:txBody>
          <a:bodyPr/>
          <a:lstStyle/>
          <a:p>
            <a:pPr marL="0" indent="0" algn="just">
              <a:buNone/>
            </a:pPr>
            <a:r>
              <a:rPr lang="it-IT" dirty="0">
                <a:latin typeface="+mj-lt"/>
              </a:rPr>
              <a:t>Il tradizionale approccio alla misurazione della povertà identifica l'ampiezza della povertà con la proporzione delle persone il cui reddito monetario familiare netto, reso equivalente in modo da riflettere economie di scala dovute alla dimensione e alla composizione del nucleo familiare, sia sotto la linea di povertà</a:t>
            </a:r>
            <a:r>
              <a:rPr lang="it-IT" u="sng" dirty="0">
                <a:latin typeface="+mj-lt"/>
              </a:rPr>
              <a:t>,</a:t>
            </a:r>
            <a:r>
              <a:rPr lang="it-IT" dirty="0">
                <a:latin typeface="+mj-lt"/>
              </a:rPr>
              <a:t> ovvero una certa percentuale della media o della mediana della distribuzione del reddito. </a:t>
            </a:r>
          </a:p>
        </p:txBody>
      </p:sp>
    </p:spTree>
    <p:extLst>
      <p:ext uri="{BB962C8B-B14F-4D97-AF65-F5344CB8AC3E}">
        <p14:creationId xmlns:p14="http://schemas.microsoft.com/office/powerpoint/2010/main" val="1352893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Costruzione di un indicatore di povertà supplementare FS</a:t>
            </a:r>
          </a:p>
        </p:txBody>
      </p:sp>
      <p:sp>
        <p:nvSpPr>
          <p:cNvPr id="3" name="Segnaposto contenuto 2"/>
          <p:cNvSpPr>
            <a:spLocks noGrp="1"/>
          </p:cNvSpPr>
          <p:nvPr>
            <p:ph idx="1"/>
          </p:nvPr>
        </p:nvSpPr>
        <p:spPr/>
        <p:txBody>
          <a:bodyPr/>
          <a:lstStyle/>
          <a:p>
            <a:pPr marL="514350" indent="-514350">
              <a:buAutoNum type="arabicPeriod"/>
            </a:pPr>
            <a:endParaRPr lang="it-IT" dirty="0">
              <a:latin typeface="+mj-lt"/>
            </a:endParaRPr>
          </a:p>
          <a:p>
            <a:pPr marL="0" indent="0">
              <a:buNone/>
            </a:pPr>
            <a:r>
              <a:rPr lang="it-IT" dirty="0">
                <a:latin typeface="+mj-lt"/>
              </a:rPr>
              <a:t>5. Calcolo dei punteggi (</a:t>
            </a:r>
            <a:r>
              <a:rPr lang="it-IT" dirty="0" err="1">
                <a:latin typeface="+mj-lt"/>
              </a:rPr>
              <a:t>scores</a:t>
            </a:r>
            <a:r>
              <a:rPr lang="it-IT" dirty="0">
                <a:latin typeface="+mj-lt"/>
              </a:rPr>
              <a:t>) per ciascuna dimensione;</a:t>
            </a:r>
          </a:p>
          <a:p>
            <a:pPr marL="0" indent="0">
              <a:buNone/>
            </a:pPr>
            <a:r>
              <a:rPr lang="it-IT" dirty="0">
                <a:latin typeface="+mj-lt"/>
              </a:rPr>
              <a:t>6. Calcolo di uno score complessivo e del parametro     ;</a:t>
            </a:r>
          </a:p>
          <a:p>
            <a:pPr marL="0" indent="0">
              <a:buNone/>
            </a:pPr>
            <a:r>
              <a:rPr lang="it-IT" dirty="0">
                <a:latin typeface="+mj-lt"/>
              </a:rPr>
              <a:t>7. Costruzione delle misure di deprivazione </a:t>
            </a:r>
            <a:r>
              <a:rPr lang="it-IT" dirty="0" err="1">
                <a:latin typeface="+mj-lt"/>
              </a:rPr>
              <a:t>fuzzy</a:t>
            </a:r>
            <a:r>
              <a:rPr lang="it-IT" dirty="0">
                <a:latin typeface="+mj-lt"/>
              </a:rPr>
              <a:t> separatamente in ciascuna dimensione, prendendo la loro media semplice come misura della deprivazione generale non monetaria (supplementare).</a:t>
            </a:r>
          </a:p>
          <a:p>
            <a:pPr marL="0" indent="0">
              <a:buNone/>
            </a:pPr>
            <a:endParaRPr lang="it-IT" dirty="0">
              <a:latin typeface="+mj-lt"/>
            </a:endParaRPr>
          </a:p>
        </p:txBody>
      </p:sp>
      <p:graphicFrame>
        <p:nvGraphicFramePr>
          <p:cNvPr id="4" name="Oggetto 3"/>
          <p:cNvGraphicFramePr>
            <a:graphicFrameLocks noChangeAspect="1"/>
          </p:cNvGraphicFramePr>
          <p:nvPr>
            <p:extLst>
              <p:ext uri="{D42A27DB-BD31-4B8C-83A1-F6EECF244321}">
                <p14:modId xmlns:p14="http://schemas.microsoft.com/office/powerpoint/2010/main" val="2710297675"/>
              </p:ext>
            </p:extLst>
          </p:nvPr>
        </p:nvGraphicFramePr>
        <p:xfrm>
          <a:off x="8384144" y="2973947"/>
          <a:ext cx="385173" cy="284408"/>
        </p:xfrm>
        <a:graphic>
          <a:graphicData uri="http://schemas.openxmlformats.org/presentationml/2006/ole">
            <mc:AlternateContent xmlns:mc="http://schemas.openxmlformats.org/markup-compatibility/2006">
              <mc:Choice xmlns:v="urn:schemas-microsoft-com:vml" Requires="v">
                <p:oleObj spid="_x0000_s9232" name="Equation" r:id="rId3" imgW="152334" imgH="139639" progId="Equation.DSMT4">
                  <p:embed/>
                </p:oleObj>
              </mc:Choice>
              <mc:Fallback>
                <p:oleObj name="Equation" r:id="rId3" imgW="152334" imgH="13963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4144" y="2973947"/>
                        <a:ext cx="385173" cy="284408"/>
                      </a:xfrm>
                      <a:prstGeom prst="rect">
                        <a:avLst/>
                      </a:prstGeom>
                      <a:noFill/>
                    </p:spPr>
                  </p:pic>
                </p:oleObj>
              </mc:Fallback>
            </mc:AlternateContent>
          </a:graphicData>
        </a:graphic>
      </p:graphicFrame>
    </p:spTree>
    <p:extLst>
      <p:ext uri="{BB962C8B-B14F-4D97-AF65-F5344CB8AC3E}">
        <p14:creationId xmlns:p14="http://schemas.microsoft.com/office/powerpoint/2010/main" val="2670345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Step</a:t>
            </a:r>
            <a:r>
              <a:rPr lang="it-IT" dirty="0"/>
              <a:t> 2 </a:t>
            </a:r>
            <a:r>
              <a:rPr lang="it-IT" dirty="0">
                <a:latin typeface="+mj-lt"/>
              </a:rPr>
              <a:t>Trasformazione degli indicatori nell'intervallo [0, 1]</a:t>
            </a:r>
            <a:endParaRPr lang="it-IT" dirty="0"/>
          </a:p>
        </p:txBody>
      </p:sp>
      <p:sp>
        <p:nvSpPr>
          <p:cNvPr id="3" name="Segnaposto contenuto 2"/>
          <p:cNvSpPr>
            <a:spLocks noGrp="1"/>
          </p:cNvSpPr>
          <p:nvPr>
            <p:ph idx="1"/>
          </p:nvPr>
        </p:nvSpPr>
        <p:spPr>
          <a:xfrm>
            <a:off x="838200" y="1825625"/>
            <a:ext cx="10727028" cy="4351338"/>
          </a:xfrm>
        </p:spPr>
        <p:txBody>
          <a:bodyPr>
            <a:normAutofit fontScale="92500" lnSpcReduction="10000"/>
          </a:bodyPr>
          <a:lstStyle/>
          <a:p>
            <a:pPr marL="0" indent="0">
              <a:buNone/>
            </a:pPr>
            <a:r>
              <a:rPr lang="it-IT" dirty="0">
                <a:latin typeface="+mj-lt"/>
              </a:rPr>
              <a:t>La maggior parte delle variabili supplementari sono ordinali, con spesso due ma a volte più categorie. Per trattare tali variabili come una metrica, vengono assegnati dei valori alle categorie:</a:t>
            </a:r>
          </a:p>
          <a:p>
            <a:pPr marL="0" indent="0">
              <a:buNone/>
            </a:pPr>
            <a:endParaRPr lang="it-IT" dirty="0">
              <a:latin typeface="+mj-lt"/>
            </a:endParaRPr>
          </a:p>
          <a:p>
            <a:pPr marL="0" indent="0">
              <a:buNone/>
            </a:pPr>
            <a:endParaRPr lang="it-IT" dirty="0">
              <a:latin typeface="+mj-lt"/>
            </a:endParaRPr>
          </a:p>
          <a:p>
            <a:pPr marL="0" indent="0">
              <a:buNone/>
            </a:pPr>
            <a:endParaRPr lang="it-IT" dirty="0">
              <a:latin typeface="+mj-lt"/>
            </a:endParaRPr>
          </a:p>
          <a:p>
            <a:pPr marL="0" indent="0">
              <a:buNone/>
            </a:pPr>
            <a:r>
              <a:rPr lang="it-IT" dirty="0">
                <a:latin typeface="+mj-lt"/>
              </a:rPr>
              <a:t>dove </a:t>
            </a:r>
            <a:r>
              <a:rPr lang="en-US" dirty="0" err="1"/>
              <a:t>c</a:t>
            </a:r>
            <a:r>
              <a:rPr lang="en-US" baseline="-25000" dirty="0" err="1"/>
              <a:t>j,i</a:t>
            </a:r>
            <a:r>
              <a:rPr lang="en-US" dirty="0"/>
              <a:t> </a:t>
            </a:r>
            <a:r>
              <a:rPr lang="it-IT" dirty="0">
                <a:latin typeface="+mj-lt"/>
              </a:rPr>
              <a:t> è il valore della categoria dell'elemento j-esimo per l'individuo i-esimo e </a:t>
            </a:r>
            <a:r>
              <a:rPr lang="en-US" dirty="0"/>
              <a:t>F(</a:t>
            </a:r>
            <a:r>
              <a:rPr lang="en-US" dirty="0" err="1"/>
              <a:t>c</a:t>
            </a:r>
            <a:r>
              <a:rPr lang="en-US" baseline="-25000" dirty="0" err="1"/>
              <a:t>j,i</a:t>
            </a:r>
            <a:r>
              <a:rPr lang="en-US" dirty="0"/>
              <a:t>)  </a:t>
            </a:r>
            <a:r>
              <a:rPr lang="it-IT" dirty="0">
                <a:latin typeface="+mj-lt"/>
              </a:rPr>
              <a:t> è il valore della funzione di frequenza cumulata dell'elemento j-esimo per l'individuo i-esimo.</a:t>
            </a:r>
          </a:p>
          <a:p>
            <a:pPr marL="0" indent="0">
              <a:buNone/>
            </a:pPr>
            <a:endParaRPr lang="it-IT" dirty="0">
              <a:latin typeface="+mj-lt"/>
            </a:endParaRPr>
          </a:p>
          <a:p>
            <a:pPr marL="0" indent="0">
              <a:buNone/>
            </a:pPr>
            <a:r>
              <a:rPr lang="it-IT" dirty="0">
                <a:latin typeface="+mj-lt"/>
              </a:rPr>
              <a:t> </a:t>
            </a: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5" name="Oggetto 4"/>
          <p:cNvGraphicFramePr>
            <a:graphicFrameLocks noChangeAspect="1"/>
          </p:cNvGraphicFramePr>
          <p:nvPr>
            <p:extLst>
              <p:ext uri="{D42A27DB-BD31-4B8C-83A1-F6EECF244321}">
                <p14:modId xmlns:p14="http://schemas.microsoft.com/office/powerpoint/2010/main" val="2377794911"/>
              </p:ext>
            </p:extLst>
          </p:nvPr>
        </p:nvGraphicFramePr>
        <p:xfrm>
          <a:off x="2500187" y="3181082"/>
          <a:ext cx="6818952" cy="811369"/>
        </p:xfrm>
        <a:graphic>
          <a:graphicData uri="http://schemas.openxmlformats.org/presentationml/2006/ole">
            <mc:AlternateContent xmlns:mc="http://schemas.openxmlformats.org/markup-compatibility/2006">
              <mc:Choice xmlns:v="urn:schemas-microsoft-com:vml" Requires="v">
                <p:oleObj spid="_x0000_s10255" name="Equation" r:id="rId3" imgW="3759200" imgH="444500" progId="Equation.DSMT4">
                  <p:embed/>
                </p:oleObj>
              </mc:Choice>
              <mc:Fallback>
                <p:oleObj name="Equation" r:id="rId3" imgW="3759200" imgH="4445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0187" y="3181082"/>
                        <a:ext cx="6818952" cy="811369"/>
                      </a:xfrm>
                      <a:prstGeom prst="rect">
                        <a:avLst/>
                      </a:prstGeom>
                      <a:noFill/>
                    </p:spPr>
                  </p:pic>
                </p:oleObj>
              </mc:Fallback>
            </mc:AlternateContent>
          </a:graphicData>
        </a:graphic>
      </p:graphicFrame>
    </p:spTree>
    <p:extLst>
      <p:ext uri="{BB962C8B-B14F-4D97-AF65-F5344CB8AC3E}">
        <p14:creationId xmlns:p14="http://schemas.microsoft.com/office/powerpoint/2010/main" val="749170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Step</a:t>
            </a:r>
            <a:r>
              <a:rPr lang="it-IT" dirty="0"/>
              <a:t> 4. </a:t>
            </a:r>
            <a:r>
              <a:rPr lang="it-IT" dirty="0">
                <a:latin typeface="+mj-lt"/>
              </a:rPr>
              <a:t>Calcolo dei pesi dei singoli indicatori di deprivazione all'interno di ciascuna dimensione</a:t>
            </a:r>
            <a:endParaRPr lang="it-IT" dirty="0"/>
          </a:p>
        </p:txBody>
      </p:sp>
      <p:sp>
        <p:nvSpPr>
          <p:cNvPr id="3" name="Segnaposto contenuto 2"/>
          <p:cNvSpPr>
            <a:spLocks noGrp="1"/>
          </p:cNvSpPr>
          <p:nvPr>
            <p:ph idx="1"/>
          </p:nvPr>
        </p:nvSpPr>
        <p:spPr>
          <a:xfrm>
            <a:off x="838200" y="1851382"/>
            <a:ext cx="10515600" cy="4897148"/>
          </a:xfrm>
        </p:spPr>
        <p:txBody>
          <a:bodyPr>
            <a:normAutofit lnSpcReduction="10000"/>
          </a:bodyPr>
          <a:lstStyle/>
          <a:p>
            <a:pPr marL="0" indent="0">
              <a:buNone/>
            </a:pPr>
            <a:r>
              <a:rPr lang="it-IT" dirty="0">
                <a:latin typeface="+mj-lt"/>
              </a:rPr>
              <a:t>I pesi </a:t>
            </a:r>
            <a:r>
              <a:rPr lang="it-IT" dirty="0" err="1">
                <a:latin typeface="+mj-lt"/>
              </a:rPr>
              <a:t>w</a:t>
            </a:r>
            <a:r>
              <a:rPr lang="it-IT" baseline="-25000" dirty="0" err="1">
                <a:latin typeface="+mj-lt"/>
              </a:rPr>
              <a:t>k</a:t>
            </a:r>
            <a:r>
              <a:rPr lang="it-IT" dirty="0">
                <a:latin typeface="+mj-lt"/>
              </a:rPr>
              <a:t> sono determinati combinando due pesi:</a:t>
            </a:r>
          </a:p>
          <a:p>
            <a:pPr marL="0" indent="0">
              <a:buNone/>
            </a:pPr>
            <a:r>
              <a:rPr lang="it-IT" dirty="0">
                <a:latin typeface="+mj-lt"/>
              </a:rPr>
              <a:t>                il peso è determinato sulla base della dispersione degli indicatori di povertà al fine di discriminare gli individui nella popolazione;</a:t>
            </a:r>
          </a:p>
          <a:p>
            <a:pPr marL="0" indent="0">
              <a:buNone/>
            </a:pPr>
            <a:r>
              <a:rPr lang="it-IT" dirty="0">
                <a:latin typeface="+mj-lt"/>
              </a:rPr>
              <a:t>                                                                                                                                                   </a:t>
            </a:r>
          </a:p>
          <a:p>
            <a:pPr marL="0" indent="0">
              <a:buNone/>
            </a:pPr>
            <a:endParaRPr lang="it-IT" dirty="0">
              <a:latin typeface="+mj-lt"/>
            </a:endParaRPr>
          </a:p>
          <a:p>
            <a:pPr marL="0" indent="0">
              <a:buNone/>
            </a:pPr>
            <a:endParaRPr lang="it-IT" dirty="0">
              <a:latin typeface="+mj-lt"/>
            </a:endParaRPr>
          </a:p>
          <a:p>
            <a:pPr marL="0" indent="0">
              <a:buNone/>
            </a:pPr>
            <a:endParaRPr lang="it-IT" dirty="0">
              <a:latin typeface="+mj-lt"/>
            </a:endParaRPr>
          </a:p>
          <a:p>
            <a:pPr marL="0" indent="0">
              <a:buNone/>
            </a:pPr>
            <a:r>
              <a:rPr lang="it-IT" dirty="0">
                <a:latin typeface="+mj-lt"/>
              </a:rPr>
              <a:t>è necessario limitare l'influenza di quelle caratteristiche altamente correlate con le altre. Il peso della variabile k è dato dal reciproco di una misura media della sua correlazione con tutte le altre variabili.</a:t>
            </a:r>
          </a:p>
        </p:txBody>
      </p:sp>
      <p:sp>
        <p:nvSpPr>
          <p:cNvPr id="7" name="Rectangle 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8" name="Oggetto 7"/>
          <p:cNvGraphicFramePr>
            <a:graphicFrameLocks noChangeAspect="1"/>
          </p:cNvGraphicFramePr>
          <p:nvPr>
            <p:extLst>
              <p:ext uri="{D42A27DB-BD31-4B8C-83A1-F6EECF244321}">
                <p14:modId xmlns:p14="http://schemas.microsoft.com/office/powerpoint/2010/main" val="1606953289"/>
              </p:ext>
            </p:extLst>
          </p:nvPr>
        </p:nvGraphicFramePr>
        <p:xfrm>
          <a:off x="838200" y="2253804"/>
          <a:ext cx="1319828" cy="540913"/>
        </p:xfrm>
        <a:graphic>
          <a:graphicData uri="http://schemas.openxmlformats.org/presentationml/2006/ole">
            <mc:AlternateContent xmlns:mc="http://schemas.openxmlformats.org/markup-compatibility/2006">
              <mc:Choice xmlns:v="urn:schemas-microsoft-com:vml" Requires="v">
                <p:oleObj spid="_x0000_s11293" name="Equation" r:id="rId3" imgW="584200" imgH="241300" progId="Equation.DSMT4">
                  <p:embed/>
                </p:oleObj>
              </mc:Choice>
              <mc:Fallback>
                <p:oleObj name="Equation" r:id="rId3" imgW="584200" imgH="2413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53804"/>
                        <a:ext cx="1319828" cy="540913"/>
                      </a:xfrm>
                      <a:prstGeom prst="rect">
                        <a:avLst/>
                      </a:prstGeom>
                      <a:noFill/>
                    </p:spPr>
                  </p:pic>
                </p:oleObj>
              </mc:Fallback>
            </mc:AlternateContent>
          </a:graphicData>
        </a:graphic>
      </p:graphicFrame>
      <p:sp>
        <p:nvSpPr>
          <p:cNvPr id="9" name="Rectangle 8"/>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10" name="Oggetto 9"/>
          <p:cNvGraphicFramePr>
            <a:graphicFrameLocks noChangeAspect="1"/>
          </p:cNvGraphicFramePr>
          <p:nvPr>
            <p:extLst>
              <p:ext uri="{D42A27DB-BD31-4B8C-83A1-F6EECF244321}">
                <p14:modId xmlns:p14="http://schemas.microsoft.com/office/powerpoint/2010/main" val="1366828473"/>
              </p:ext>
            </p:extLst>
          </p:nvPr>
        </p:nvGraphicFramePr>
        <p:xfrm>
          <a:off x="838200" y="3342972"/>
          <a:ext cx="6229121" cy="1731303"/>
        </p:xfrm>
        <a:graphic>
          <a:graphicData uri="http://schemas.openxmlformats.org/presentationml/2006/ole">
            <mc:AlternateContent xmlns:mc="http://schemas.openxmlformats.org/markup-compatibility/2006">
              <mc:Choice xmlns:v="urn:schemas-microsoft-com:vml" Requires="v">
                <p:oleObj spid="_x0000_s11294" name="Equation" r:id="rId5" imgW="3327400" imgH="927100" progId="Equation.DSMT4">
                  <p:embed/>
                </p:oleObj>
              </mc:Choice>
              <mc:Fallback>
                <p:oleObj name="Equation" r:id="rId5" imgW="3327400" imgH="927100" progId="Equation.DSMT4">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3342972"/>
                        <a:ext cx="6229121" cy="1731303"/>
                      </a:xfrm>
                      <a:prstGeom prst="rect">
                        <a:avLst/>
                      </a:prstGeom>
                      <a:noFill/>
                    </p:spPr>
                  </p:pic>
                </p:oleObj>
              </mc:Fallback>
            </mc:AlternateContent>
          </a:graphicData>
        </a:graphic>
      </p:graphicFrame>
    </p:spTree>
    <p:extLst>
      <p:ext uri="{BB962C8B-B14F-4D97-AF65-F5344CB8AC3E}">
        <p14:creationId xmlns:p14="http://schemas.microsoft.com/office/powerpoint/2010/main" val="377071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Step</a:t>
            </a:r>
            <a:r>
              <a:rPr lang="it-IT" dirty="0"/>
              <a:t> 5. </a:t>
            </a:r>
            <a:r>
              <a:rPr lang="it-IT" dirty="0">
                <a:latin typeface="+mj-lt"/>
              </a:rPr>
              <a:t>Calcolo dei punteggi (</a:t>
            </a:r>
            <a:r>
              <a:rPr lang="it-IT" dirty="0" err="1">
                <a:latin typeface="+mj-lt"/>
              </a:rPr>
              <a:t>scores</a:t>
            </a:r>
            <a:r>
              <a:rPr lang="it-IT" dirty="0">
                <a:latin typeface="+mj-lt"/>
              </a:rPr>
              <a:t>) per ciascuna dimensione</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pPr marL="0" indent="0">
                  <a:buNone/>
                </a:pPr>
                <a:r>
                  <a:rPr lang="it-IT" dirty="0">
                    <a:latin typeface="+mj-lt"/>
                  </a:rPr>
                  <a:t>I punteggi per una particolare dimensione h (h = 1,2, ..., m) di ogni individuo </a:t>
                </a:r>
                <a:r>
                  <a:rPr lang="it-IT" i="1" dirty="0">
                    <a:latin typeface="+mj-lt"/>
                  </a:rPr>
                  <a:t>i</a:t>
                </a:r>
                <a:r>
                  <a:rPr lang="it-IT" dirty="0">
                    <a:latin typeface="+mj-lt"/>
                  </a:rPr>
                  <a:t> sono determinati aggregando gli elementi j (j = 1,2, ..., </a:t>
                </a:r>
                <a14:m>
                  <m:oMath xmlns:m="http://schemas.openxmlformats.org/officeDocument/2006/math">
                    <m:sSub>
                      <m:sSubPr>
                        <m:ctrlPr>
                          <a:rPr lang="it-IT"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h</m:t>
                        </m:r>
                      </m:sub>
                    </m:sSub>
                  </m:oMath>
                </a14:m>
                <a:r>
                  <a:rPr lang="it-IT" dirty="0">
                    <a:latin typeface="+mj-lt"/>
                  </a:rPr>
                  <a:t>) ad esso appartenenti tramite una media ponderata</a:t>
                </a:r>
              </a:p>
              <a:p>
                <a:pPr marL="0" indent="0">
                  <a:buNone/>
                </a:pPr>
                <a:endParaRPr lang="it-IT" dirty="0">
                  <a:latin typeface="+mj-lt"/>
                </a:endParaRPr>
              </a:p>
              <a:p>
                <a:pPr marL="0" indent="0">
                  <a:buNone/>
                </a:pPr>
                <a14:m>
                  <m:oMathPara xmlns:m="http://schemas.openxmlformats.org/officeDocument/2006/math">
                    <m:oMathParaPr>
                      <m:jc m:val="centerGroup"/>
                    </m:oMathParaPr>
                    <m:oMath xmlns:m="http://schemas.openxmlformats.org/officeDocument/2006/math">
                      <m:sSub>
                        <m:sSubPr>
                          <m:ctrlPr>
                            <a:rPr lang="it-IT"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h𝑖</m:t>
                          </m:r>
                        </m:sub>
                      </m:sSub>
                      <m:r>
                        <a:rPr lang="en-US">
                          <a:latin typeface="Cambria Math" panose="02040503050406030204" pitchFamily="18" charset="0"/>
                        </a:rPr>
                        <m:t>=</m:t>
                      </m:r>
                      <m:f>
                        <m:fPr>
                          <m:ctrlPr>
                            <a:rPr lang="it-IT" i="1">
                              <a:latin typeface="Cambria Math" panose="02040503050406030204" pitchFamily="18" charset="0"/>
                            </a:rPr>
                          </m:ctrlPr>
                        </m:fPr>
                        <m:num>
                          <m:nary>
                            <m:naryPr>
                              <m:chr m:val="∑"/>
                              <m:limLoc m:val="undOvr"/>
                              <m:subHide m:val="on"/>
                              <m:supHide m:val="on"/>
                              <m:ctrlPr>
                                <a:rPr lang="it-IT" i="1">
                                  <a:latin typeface="Cambria Math" panose="02040503050406030204" pitchFamily="18" charset="0"/>
                                </a:rPr>
                              </m:ctrlPr>
                            </m:naryPr>
                            <m:sub/>
                            <m:sup/>
                            <m:e>
                              <m:sSub>
                                <m:sSubPr>
                                  <m:ctrlPr>
                                    <a:rPr lang="it-IT"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h𝑖</m:t>
                                  </m:r>
                                </m:sub>
                              </m:sSub>
                              <m:sSub>
                                <m:sSubPr>
                                  <m:ctrlPr>
                                    <a:rPr lang="it-IT" i="1">
                                      <a:latin typeface="Cambria Math" panose="02040503050406030204" pitchFamily="18" charset="0"/>
                                    </a:rPr>
                                  </m:ctrlPr>
                                </m:sSubPr>
                                <m:e>
                                  <m:r>
                                    <a:rPr lang="en-US">
                                      <a:latin typeface="Cambria Math" panose="02040503050406030204" pitchFamily="18" charset="0"/>
                                    </a:rPr>
                                    <m:t>∙</m:t>
                                  </m:r>
                                  <m:r>
                                    <a:rPr lang="en-US" i="1">
                                      <a:latin typeface="Cambria Math" panose="02040503050406030204" pitchFamily="18" charset="0"/>
                                    </a:rPr>
                                    <m:t>𝑠</m:t>
                                  </m:r>
                                </m:e>
                                <m:sub>
                                  <m:r>
                                    <a:rPr lang="en-US" i="1">
                                      <a:latin typeface="Cambria Math" panose="02040503050406030204" pitchFamily="18" charset="0"/>
                                    </a:rPr>
                                    <m:t>h𝑗</m:t>
                                  </m:r>
                                  <m:r>
                                    <a:rPr lang="en-US">
                                      <a:latin typeface="Cambria Math" panose="02040503050406030204" pitchFamily="18" charset="0"/>
                                    </a:rPr>
                                    <m:t>,</m:t>
                                  </m:r>
                                  <m:r>
                                    <a:rPr lang="en-US" i="1">
                                      <a:latin typeface="Cambria Math" panose="02040503050406030204" pitchFamily="18" charset="0"/>
                                    </a:rPr>
                                    <m:t>𝑖</m:t>
                                  </m:r>
                                </m:sub>
                              </m:sSub>
                            </m:e>
                          </m:nary>
                        </m:num>
                        <m:den>
                          <m:nary>
                            <m:naryPr>
                              <m:chr m:val="∑"/>
                              <m:limLoc m:val="undOvr"/>
                              <m:subHide m:val="on"/>
                              <m:supHide m:val="on"/>
                              <m:ctrlPr>
                                <a:rPr lang="it-IT" i="1">
                                  <a:latin typeface="Cambria Math" panose="02040503050406030204" pitchFamily="18" charset="0"/>
                                </a:rPr>
                              </m:ctrlPr>
                            </m:naryPr>
                            <m:sub/>
                            <m:sup/>
                            <m:e>
                              <m:sSub>
                                <m:sSubPr>
                                  <m:ctrlPr>
                                    <a:rPr lang="it-IT"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h𝑖</m:t>
                                  </m:r>
                                </m:sub>
                              </m:sSub>
                            </m:e>
                          </m:nary>
                        </m:den>
                      </m:f>
                    </m:oMath>
                  </m:oMathPara>
                </a14:m>
                <a:endParaRPr lang="it-IT" dirty="0">
                  <a:latin typeface="+mj-lt"/>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0">
                <a:blip r:embed="rId2"/>
                <a:stretch>
                  <a:fillRect l="-1217" t="-2241" r="-928"/>
                </a:stretch>
              </a:blipFill>
            </p:spPr>
            <p:txBody>
              <a:bodyPr/>
              <a:lstStyle/>
              <a:p>
                <a:r>
                  <a:rPr lang="it-IT">
                    <a:noFill/>
                  </a:rPr>
                  <a:t> </a:t>
                </a:r>
              </a:p>
            </p:txBody>
          </p:sp>
        </mc:Fallback>
      </mc:AlternateContent>
    </p:spTree>
    <p:extLst>
      <p:ext uri="{BB962C8B-B14F-4D97-AF65-F5344CB8AC3E}">
        <p14:creationId xmlns:p14="http://schemas.microsoft.com/office/powerpoint/2010/main" val="4164159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Step</a:t>
            </a:r>
            <a:r>
              <a:rPr lang="it-IT" dirty="0"/>
              <a:t> 6. </a:t>
            </a:r>
            <a:r>
              <a:rPr lang="it-IT" dirty="0">
                <a:latin typeface="+mj-lt"/>
              </a:rPr>
              <a:t>Calcolo di uno score complessivo </a:t>
            </a:r>
            <a:endParaRPr lang="it-IT"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lstStyle/>
              <a:p>
                <a:pPr marL="0" indent="0">
                  <a:buNone/>
                </a:pPr>
                <a:r>
                  <a:rPr lang="it-IT" dirty="0">
                    <a:latin typeface="+mj-lt"/>
                  </a:rPr>
                  <a:t>Lo score di deprivazione complessivo per un individuo </a:t>
                </a:r>
                <a:r>
                  <a:rPr lang="it-IT" i="1" dirty="0">
                    <a:latin typeface="+mj-lt"/>
                  </a:rPr>
                  <a:t>i</a:t>
                </a:r>
                <a:r>
                  <a:rPr lang="it-IT" dirty="0">
                    <a:latin typeface="+mj-lt"/>
                  </a:rPr>
                  <a:t>, ovvero l'indicatore non monetario, è calcolato come media aritmetica delle </a:t>
                </a:r>
                <a:r>
                  <a:rPr lang="it-IT" i="1" dirty="0">
                    <a:latin typeface="+mj-lt"/>
                  </a:rPr>
                  <a:t>m</a:t>
                </a:r>
                <a:r>
                  <a:rPr lang="it-IT" dirty="0">
                    <a:latin typeface="+mj-lt"/>
                  </a:rPr>
                  <a:t> dimensioni:</a:t>
                </a:r>
              </a:p>
              <a:p>
                <a:pPr marL="0" indent="0" algn="ctr">
                  <a:buNone/>
                </a:pPr>
                <a14:m>
                  <m:oMath xmlns:m="http://schemas.openxmlformats.org/officeDocument/2006/math">
                    <m:sSub>
                      <m:sSubPr>
                        <m:ctrlPr>
                          <a:rPr lang="it-IT"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oMath>
                </a14:m>
                <a:r>
                  <a:rPr lang="en-US" dirty="0"/>
                  <a:t> = </a:t>
                </a:r>
                <a14:m>
                  <m:oMath xmlns:m="http://schemas.openxmlformats.org/officeDocument/2006/math">
                    <m:f>
                      <m:fPr>
                        <m:ctrlPr>
                          <a:rPr lang="it-IT" i="1">
                            <a:latin typeface="Cambria Math" panose="02040503050406030204" pitchFamily="18" charset="0"/>
                          </a:rPr>
                        </m:ctrlPr>
                      </m:fPr>
                      <m:num>
                        <m:nary>
                          <m:naryPr>
                            <m:chr m:val="∑"/>
                            <m:limLoc m:val="subSup"/>
                            <m:ctrlPr>
                              <a:rPr lang="it-IT" i="1">
                                <a:latin typeface="Cambria Math" panose="02040503050406030204" pitchFamily="18" charset="0"/>
                              </a:rPr>
                            </m:ctrlPr>
                          </m:naryPr>
                          <m:sub>
                            <m:r>
                              <a:rPr lang="en-US" i="1">
                                <a:latin typeface="Cambria Math" panose="02040503050406030204" pitchFamily="18" charset="0"/>
                              </a:rPr>
                              <m:t>h</m:t>
                            </m:r>
                            <m:r>
                              <a:rPr lang="en-US">
                                <a:latin typeface="Cambria Math" panose="02040503050406030204" pitchFamily="18" charset="0"/>
                              </a:rPr>
                              <m:t>=1</m:t>
                            </m:r>
                          </m:sub>
                          <m:sup>
                            <m:r>
                              <a:rPr lang="en-US" i="1">
                                <a:latin typeface="Cambria Math" panose="02040503050406030204" pitchFamily="18" charset="0"/>
                              </a:rPr>
                              <m:t>𝑚</m:t>
                            </m:r>
                          </m:sup>
                          <m:e>
                            <m:sSub>
                              <m:sSubPr>
                                <m:ctrlPr>
                                  <a:rPr lang="it-IT"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h𝑖</m:t>
                                </m:r>
                              </m:sub>
                            </m:sSub>
                          </m:e>
                        </m:nary>
                      </m:num>
                      <m:den>
                        <m:r>
                          <a:rPr lang="en-US" i="1">
                            <a:latin typeface="Cambria Math" panose="02040503050406030204" pitchFamily="18" charset="0"/>
                          </a:rPr>
                          <m:t>𝑚</m:t>
                        </m:r>
                      </m:den>
                    </m:f>
                  </m:oMath>
                </a14:m>
                <a:endParaRPr lang="it-IT" dirty="0"/>
              </a:p>
              <a:p>
                <a:pPr marL="0" indent="0">
                  <a:buNone/>
                </a:pPr>
                <a:endParaRPr lang="it-IT" dirty="0">
                  <a:latin typeface="+mj-lt"/>
                </a:endParaRPr>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rotWithShape="0">
                <a:blip r:embed="rId2"/>
                <a:stretch>
                  <a:fillRect l="-1217" t="-2241"/>
                </a:stretch>
              </a:blipFill>
            </p:spPr>
            <p:txBody>
              <a:bodyPr/>
              <a:lstStyle/>
              <a:p>
                <a:r>
                  <a:rPr lang="it-IT">
                    <a:noFill/>
                  </a:rPr>
                  <a:t> </a:t>
                </a:r>
              </a:p>
            </p:txBody>
          </p:sp>
        </mc:Fallback>
      </mc:AlternateContent>
    </p:spTree>
    <p:extLst>
      <p:ext uri="{BB962C8B-B14F-4D97-AF65-F5344CB8AC3E}">
        <p14:creationId xmlns:p14="http://schemas.microsoft.com/office/powerpoint/2010/main" val="1035025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93183" y="360608"/>
            <a:ext cx="11809927" cy="954107"/>
          </a:xfrm>
          <a:prstGeom prst="rect">
            <a:avLst/>
          </a:prstGeom>
          <a:noFill/>
        </p:spPr>
        <p:txBody>
          <a:bodyPr wrap="square" rtlCol="0">
            <a:spAutoFit/>
          </a:bodyPr>
          <a:lstStyle/>
          <a:p>
            <a:r>
              <a:rPr lang="en-GB" sz="2800" b="1" dirty="0">
                <a:latin typeface="+mj-lt"/>
              </a:rPr>
              <a:t>EXAMPLE</a:t>
            </a:r>
            <a:r>
              <a:rPr lang="en-GB" sz="2800" dirty="0">
                <a:latin typeface="+mj-lt"/>
              </a:rPr>
              <a:t>: EU-SILC 2011 for Spain - Dimensions identified by exploratory and confirmatory factor analysis, and the corresponding item weights</a:t>
            </a:r>
            <a:endParaRPr lang="it-IT" sz="2800" dirty="0">
              <a:latin typeface="+mj-lt"/>
            </a:endParaRPr>
          </a:p>
        </p:txBody>
      </p:sp>
      <p:graphicFrame>
        <p:nvGraphicFramePr>
          <p:cNvPr id="6" name="Tabella 5"/>
          <p:cNvGraphicFramePr>
            <a:graphicFrameLocks noGrp="1"/>
          </p:cNvGraphicFramePr>
          <p:nvPr>
            <p:extLst>
              <p:ext uri="{D42A27DB-BD31-4B8C-83A1-F6EECF244321}">
                <p14:modId xmlns:p14="http://schemas.microsoft.com/office/powerpoint/2010/main" val="3059687551"/>
              </p:ext>
            </p:extLst>
          </p:nvPr>
        </p:nvGraphicFramePr>
        <p:xfrm>
          <a:off x="360608" y="1314715"/>
          <a:ext cx="11475076" cy="5731312"/>
        </p:xfrm>
        <a:graphic>
          <a:graphicData uri="http://schemas.openxmlformats.org/drawingml/2006/table">
            <a:tbl>
              <a:tblPr>
                <a:tableStyleId>{5C22544A-7EE6-4342-B048-85BDC9FD1C3A}</a:tableStyleId>
              </a:tblPr>
              <a:tblGrid>
                <a:gridCol w="3937721">
                  <a:extLst>
                    <a:ext uri="{9D8B030D-6E8A-4147-A177-3AD203B41FA5}">
                      <a16:colId xmlns:a16="http://schemas.microsoft.com/office/drawing/2014/main" val="20000"/>
                    </a:ext>
                  </a:extLst>
                </a:gridCol>
                <a:gridCol w="3937721">
                  <a:extLst>
                    <a:ext uri="{9D8B030D-6E8A-4147-A177-3AD203B41FA5}">
                      <a16:colId xmlns:a16="http://schemas.microsoft.com/office/drawing/2014/main" val="20001"/>
                    </a:ext>
                  </a:extLst>
                </a:gridCol>
                <a:gridCol w="1799817">
                  <a:extLst>
                    <a:ext uri="{9D8B030D-6E8A-4147-A177-3AD203B41FA5}">
                      <a16:colId xmlns:a16="http://schemas.microsoft.com/office/drawing/2014/main" val="20002"/>
                    </a:ext>
                  </a:extLst>
                </a:gridCol>
                <a:gridCol w="1799817">
                  <a:extLst>
                    <a:ext uri="{9D8B030D-6E8A-4147-A177-3AD203B41FA5}">
                      <a16:colId xmlns:a16="http://schemas.microsoft.com/office/drawing/2014/main" val="20003"/>
                    </a:ext>
                  </a:extLst>
                </a:gridCol>
              </a:tblGrid>
              <a:tr h="448366">
                <a:tc>
                  <a:txBody>
                    <a:bodyPr/>
                    <a:lstStyle/>
                    <a:p>
                      <a:pPr>
                        <a:lnSpc>
                          <a:spcPct val="107000"/>
                        </a:lnSpc>
                        <a:spcAft>
                          <a:spcPts val="600"/>
                        </a:spcAft>
                        <a:tabLst>
                          <a:tab pos="5029200" algn="l"/>
                          <a:tab pos="5715000" algn="l"/>
                        </a:tabLst>
                      </a:pPr>
                      <a:r>
                        <a:rPr lang="en-GB" sz="1800" dirty="0">
                          <a:effectLst/>
                          <a:latin typeface="+mj-lt"/>
                        </a:rPr>
                        <a:t>Dimension</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tabLst>
                          <a:tab pos="5029200" algn="l"/>
                          <a:tab pos="5715000" algn="l"/>
                        </a:tabLst>
                      </a:pPr>
                      <a:r>
                        <a:rPr lang="en-GB" sz="1800">
                          <a:effectLst/>
                          <a:latin typeface="+mj-lt"/>
                        </a:rPr>
                        <a:t>Items of deprivation</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tabLst>
                          <a:tab pos="5029200" algn="l"/>
                          <a:tab pos="5715000" algn="l"/>
                        </a:tabLst>
                      </a:pPr>
                      <a:r>
                        <a:rPr lang="en-GB" sz="1800">
                          <a:effectLst/>
                          <a:latin typeface="+mj-lt"/>
                        </a:rPr>
                        <a:t>Weights</a:t>
                      </a:r>
                      <a:endParaRPr lang="it-IT" sz="1800">
                        <a:effectLst/>
                        <a:latin typeface="+mj-lt"/>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07000"/>
                        </a:lnSpc>
                        <a:spcAft>
                          <a:spcPts val="600"/>
                        </a:spcAft>
                        <a:tabLst>
                          <a:tab pos="5029200" algn="l"/>
                          <a:tab pos="5715000" algn="l"/>
                        </a:tabLst>
                      </a:pPr>
                      <a:r>
                        <a:rPr lang="en-GB" sz="1800" dirty="0">
                          <a:effectLst/>
                          <a:latin typeface="+mj-lt"/>
                        </a:rPr>
                        <a:t>Rescaled weights*</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279569">
                <a:tc rowSpan="4">
                  <a:txBody>
                    <a:bodyPr/>
                    <a:lstStyle/>
                    <a:p>
                      <a:pPr>
                        <a:lnSpc>
                          <a:spcPct val="107000"/>
                        </a:lnSpc>
                        <a:spcAft>
                          <a:spcPts val="600"/>
                        </a:spcAft>
                        <a:tabLst>
                          <a:tab pos="5029200" algn="l"/>
                          <a:tab pos="5715000" algn="l"/>
                        </a:tabLst>
                      </a:pPr>
                      <a:r>
                        <a:rPr lang="en-GB" sz="1800">
                          <a:effectLst/>
                          <a:latin typeface="+mj-lt"/>
                        </a:rPr>
                        <a:t>1 Basic lifestyle</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tabLst>
                          <a:tab pos="5029200" algn="l"/>
                          <a:tab pos="5715000" algn="l"/>
                        </a:tabLst>
                      </a:pPr>
                      <a:r>
                        <a:rPr lang="en-GB" sz="1800">
                          <a:effectLst/>
                          <a:latin typeface="+mj-lt"/>
                        </a:rPr>
                        <a:t>Meals with meat, fish or chicken</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3.25</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0.51</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279569">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Household adequately warm</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2.10</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0.33</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279569">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Holiday away from home</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0.65</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0.10</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279569">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Ability to make ends meet</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0.41</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0.06</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276932">
                <a:tc rowSpan="5">
                  <a:txBody>
                    <a:bodyPr/>
                    <a:lstStyle/>
                    <a:p>
                      <a:pPr>
                        <a:lnSpc>
                          <a:spcPct val="107000"/>
                        </a:lnSpc>
                        <a:spcAft>
                          <a:spcPts val="600"/>
                        </a:spcAft>
                        <a:tabLst>
                          <a:tab pos="5029200" algn="l"/>
                          <a:tab pos="5715000" algn="l"/>
                        </a:tabLst>
                      </a:pPr>
                      <a:r>
                        <a:rPr lang="en-GB" sz="1800">
                          <a:effectLst/>
                          <a:latin typeface="+mj-lt"/>
                        </a:rPr>
                        <a:t>2 Consumer durables</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tabLst>
                          <a:tab pos="5029200" algn="l"/>
                          <a:tab pos="5715000" algn="l"/>
                        </a:tabLst>
                      </a:pPr>
                      <a:r>
                        <a:rPr lang="en-GB" sz="1800">
                          <a:effectLst/>
                          <a:latin typeface="+mj-lt"/>
                        </a:rPr>
                        <a:t>Car</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2.99</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0.06</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276932">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PC</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3.17</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0.06</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276932">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Telephone</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8.28</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0.17</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276932">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Washing Machine</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15.64</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0.32</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276932">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TV</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18.80</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0.38</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r h="276932">
                <a:tc rowSpan="4">
                  <a:txBody>
                    <a:bodyPr/>
                    <a:lstStyle/>
                    <a:p>
                      <a:pPr>
                        <a:lnSpc>
                          <a:spcPct val="107000"/>
                        </a:lnSpc>
                        <a:spcAft>
                          <a:spcPts val="600"/>
                        </a:spcAft>
                        <a:tabLst>
                          <a:tab pos="5029200" algn="l"/>
                          <a:tab pos="5715000" algn="l"/>
                        </a:tabLst>
                      </a:pPr>
                      <a:r>
                        <a:rPr lang="en-GB" sz="1800">
                          <a:effectLst/>
                          <a:latin typeface="+mj-lt"/>
                        </a:rPr>
                        <a:t>3 Housing amenities</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tabLst>
                          <a:tab pos="5029200" algn="l"/>
                          <a:tab pos="5715000" algn="l"/>
                        </a:tabLst>
                      </a:pPr>
                      <a:r>
                        <a:rPr lang="en-GB" sz="1800">
                          <a:effectLst/>
                          <a:latin typeface="+mj-lt"/>
                        </a:rPr>
                        <a:t>Bath or Shower</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11.66</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0.40</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0"/>
                  </a:ext>
                </a:extLst>
              </a:tr>
              <a:tr h="276932">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Indoor flushing toilet</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11.85</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0.40</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1"/>
                  </a:ext>
                </a:extLst>
              </a:tr>
              <a:tr h="276932">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Leaking roof and damp</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2.06</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0.07</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2"/>
                  </a:ext>
                </a:extLst>
              </a:tr>
              <a:tr h="276932">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Rooms too dark</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3.87</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0.13</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3"/>
                  </a:ext>
                </a:extLst>
              </a:tr>
              <a:tr h="279569">
                <a:tc rowSpan="4">
                  <a:txBody>
                    <a:bodyPr/>
                    <a:lstStyle/>
                    <a:p>
                      <a:pPr>
                        <a:lnSpc>
                          <a:spcPct val="107000"/>
                        </a:lnSpc>
                        <a:spcAft>
                          <a:spcPts val="600"/>
                        </a:spcAft>
                        <a:tabLst>
                          <a:tab pos="5029200" algn="l"/>
                          <a:tab pos="5715000" algn="l"/>
                        </a:tabLst>
                      </a:pPr>
                      <a:r>
                        <a:rPr lang="en-GB" sz="1800">
                          <a:effectLst/>
                          <a:latin typeface="+mj-lt"/>
                        </a:rPr>
                        <a:t>4 Financial situation</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tabLst>
                          <a:tab pos="5029200" algn="l"/>
                          <a:tab pos="5715000" algn="l"/>
                        </a:tabLst>
                      </a:pPr>
                      <a:r>
                        <a:rPr lang="en-GB" sz="1800">
                          <a:effectLst/>
                          <a:latin typeface="+mj-lt"/>
                        </a:rPr>
                        <a:t>Inability to cope with unexpected expenses</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0.84</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0.09</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4"/>
                  </a:ext>
                </a:extLst>
              </a:tr>
              <a:tr h="279569">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Arrears on mortgage or rent payments</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2.78</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0.29</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5"/>
                  </a:ext>
                </a:extLst>
              </a:tr>
              <a:tr h="279569">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Arrears on utility bills</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2.38</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0.25</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6"/>
                  </a:ext>
                </a:extLst>
              </a:tr>
              <a:tr h="279569">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Arrears on hire purchase instalments</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3.67</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dirty="0">
                          <a:effectLst/>
                          <a:latin typeface="+mj-lt"/>
                        </a:rPr>
                        <a:t>0.38</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3346351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1237749728"/>
              </p:ext>
            </p:extLst>
          </p:nvPr>
        </p:nvGraphicFramePr>
        <p:xfrm>
          <a:off x="1081827" y="631063"/>
          <a:ext cx="10161430" cy="5480966"/>
        </p:xfrm>
        <a:graphic>
          <a:graphicData uri="http://schemas.openxmlformats.org/drawingml/2006/table">
            <a:tbl>
              <a:tblPr>
                <a:tableStyleId>{5C22544A-7EE6-4342-B048-85BDC9FD1C3A}</a:tableStyleId>
              </a:tblPr>
              <a:tblGrid>
                <a:gridCol w="3486938">
                  <a:extLst>
                    <a:ext uri="{9D8B030D-6E8A-4147-A177-3AD203B41FA5}">
                      <a16:colId xmlns:a16="http://schemas.microsoft.com/office/drawing/2014/main" val="20000"/>
                    </a:ext>
                  </a:extLst>
                </a:gridCol>
                <a:gridCol w="3486938">
                  <a:extLst>
                    <a:ext uri="{9D8B030D-6E8A-4147-A177-3AD203B41FA5}">
                      <a16:colId xmlns:a16="http://schemas.microsoft.com/office/drawing/2014/main" val="20001"/>
                    </a:ext>
                  </a:extLst>
                </a:gridCol>
                <a:gridCol w="1593777">
                  <a:extLst>
                    <a:ext uri="{9D8B030D-6E8A-4147-A177-3AD203B41FA5}">
                      <a16:colId xmlns:a16="http://schemas.microsoft.com/office/drawing/2014/main" val="20002"/>
                    </a:ext>
                  </a:extLst>
                </a:gridCol>
                <a:gridCol w="1593777">
                  <a:extLst>
                    <a:ext uri="{9D8B030D-6E8A-4147-A177-3AD203B41FA5}">
                      <a16:colId xmlns:a16="http://schemas.microsoft.com/office/drawing/2014/main" val="20003"/>
                    </a:ext>
                  </a:extLst>
                </a:gridCol>
              </a:tblGrid>
              <a:tr h="407831">
                <a:tc>
                  <a:txBody>
                    <a:bodyPr/>
                    <a:lstStyle/>
                    <a:p>
                      <a:pPr>
                        <a:lnSpc>
                          <a:spcPct val="107000"/>
                        </a:lnSpc>
                        <a:spcAft>
                          <a:spcPts val="600"/>
                        </a:spcAft>
                        <a:tabLst>
                          <a:tab pos="5029200" algn="l"/>
                          <a:tab pos="5715000" algn="l"/>
                        </a:tabLst>
                      </a:pPr>
                      <a:r>
                        <a:rPr lang="en-GB" sz="1800" dirty="0">
                          <a:effectLst/>
                          <a:latin typeface="+mj-lt"/>
                        </a:rPr>
                        <a:t>Dimension</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tabLst>
                          <a:tab pos="5029200" algn="l"/>
                          <a:tab pos="5715000" algn="l"/>
                        </a:tabLst>
                      </a:pPr>
                      <a:r>
                        <a:rPr lang="en-GB" sz="1800" dirty="0">
                          <a:effectLst/>
                          <a:latin typeface="+mj-lt"/>
                        </a:rPr>
                        <a:t>Items of deprivation</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tabLst>
                          <a:tab pos="5029200" algn="l"/>
                          <a:tab pos="5715000" algn="l"/>
                        </a:tabLst>
                      </a:pPr>
                      <a:r>
                        <a:rPr lang="en-GB" sz="1800" dirty="0">
                          <a:effectLst/>
                          <a:latin typeface="+mj-lt"/>
                        </a:rPr>
                        <a:t>Weights</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tc>
                <a:tc>
                  <a:txBody>
                    <a:bodyPr/>
                    <a:lstStyle/>
                    <a:p>
                      <a:pPr algn="just">
                        <a:lnSpc>
                          <a:spcPct val="107000"/>
                        </a:lnSpc>
                        <a:spcAft>
                          <a:spcPts val="600"/>
                        </a:spcAft>
                        <a:tabLst>
                          <a:tab pos="5029200" algn="l"/>
                          <a:tab pos="5715000" algn="l"/>
                        </a:tabLst>
                      </a:pPr>
                      <a:r>
                        <a:rPr lang="en-GB" sz="1800" dirty="0">
                          <a:effectLst/>
                          <a:latin typeface="+mj-lt"/>
                        </a:rPr>
                        <a:t>Rescaled weights*</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0000"/>
                  </a:ext>
                </a:extLst>
              </a:tr>
              <a:tr h="407831">
                <a:tc rowSpan="3">
                  <a:txBody>
                    <a:bodyPr/>
                    <a:lstStyle/>
                    <a:p>
                      <a:pPr>
                        <a:lnSpc>
                          <a:spcPct val="107000"/>
                        </a:lnSpc>
                        <a:spcAft>
                          <a:spcPts val="600"/>
                        </a:spcAft>
                        <a:tabLst>
                          <a:tab pos="5029200" algn="l"/>
                          <a:tab pos="5715000" algn="l"/>
                        </a:tabLst>
                      </a:pPr>
                      <a:r>
                        <a:rPr lang="en-GB" sz="1800" dirty="0">
                          <a:effectLst/>
                          <a:latin typeface="+mj-lt"/>
                        </a:rPr>
                        <a:t>5 Environment</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tabLst>
                          <a:tab pos="5029200" algn="l"/>
                          <a:tab pos="5715000" algn="l"/>
                        </a:tabLst>
                      </a:pPr>
                      <a:r>
                        <a:rPr lang="en-GB" sz="1800" dirty="0">
                          <a:effectLst/>
                          <a:latin typeface="+mj-lt"/>
                        </a:rPr>
                        <a:t>Crime, Violence, vandalism</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dirty="0">
                          <a:effectLst/>
                          <a:latin typeface="+mj-lt"/>
                        </a:rPr>
                        <a:t>2.16</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dirty="0">
                          <a:effectLst/>
                          <a:latin typeface="+mj-lt"/>
                        </a:rPr>
                        <a:t>0.39</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1"/>
                  </a:ext>
                </a:extLst>
              </a:tr>
              <a:tr h="407831">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dirty="0">
                          <a:effectLst/>
                          <a:latin typeface="+mj-lt"/>
                        </a:rPr>
                        <a:t>Pollution</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dirty="0">
                          <a:effectLst/>
                          <a:latin typeface="+mj-lt"/>
                        </a:rPr>
                        <a:t>1.95</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dirty="0">
                          <a:effectLst/>
                          <a:latin typeface="+mj-lt"/>
                        </a:rPr>
                        <a:t>0.35</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2"/>
                  </a:ext>
                </a:extLst>
              </a:tr>
              <a:tr h="407831">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dirty="0">
                          <a:effectLst/>
                          <a:latin typeface="+mj-lt"/>
                        </a:rPr>
                        <a:t>Noise</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dirty="0">
                          <a:effectLst/>
                          <a:latin typeface="+mj-lt"/>
                        </a:rPr>
                        <a:t>1.46</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dirty="0">
                          <a:effectLst/>
                          <a:latin typeface="+mj-lt"/>
                        </a:rPr>
                        <a:t>0.26</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3"/>
                  </a:ext>
                </a:extLst>
              </a:tr>
              <a:tr h="407831">
                <a:tc rowSpan="4">
                  <a:txBody>
                    <a:bodyPr/>
                    <a:lstStyle/>
                    <a:p>
                      <a:pPr>
                        <a:lnSpc>
                          <a:spcPct val="107000"/>
                        </a:lnSpc>
                        <a:spcAft>
                          <a:spcPts val="600"/>
                        </a:spcAft>
                        <a:tabLst>
                          <a:tab pos="5029200" algn="l"/>
                          <a:tab pos="5715000" algn="l"/>
                        </a:tabLst>
                      </a:pPr>
                      <a:r>
                        <a:rPr lang="en-GB" sz="1800" dirty="0">
                          <a:effectLst/>
                          <a:latin typeface="+mj-lt"/>
                        </a:rPr>
                        <a:t>6 Work &amp; Education</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tabLst>
                          <a:tab pos="5029200" algn="l"/>
                          <a:tab pos="5715000" algn="l"/>
                        </a:tabLst>
                      </a:pPr>
                      <a:r>
                        <a:rPr lang="en-GB" sz="1800" dirty="0">
                          <a:effectLst/>
                          <a:latin typeface="+mj-lt"/>
                        </a:rPr>
                        <a:t>Early school leavers</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dirty="0">
                          <a:effectLst/>
                          <a:latin typeface="+mj-lt"/>
                        </a:rPr>
                        <a:t>3.61</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dirty="0">
                          <a:effectLst/>
                          <a:latin typeface="+mj-lt"/>
                        </a:rPr>
                        <a:t>0.62</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4"/>
                  </a:ext>
                </a:extLst>
              </a:tr>
              <a:tr h="407831">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dirty="0">
                          <a:effectLst/>
                          <a:latin typeface="+mj-lt"/>
                        </a:rPr>
                        <a:t>Low education</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dirty="0">
                          <a:effectLst/>
                          <a:latin typeface="+mj-lt"/>
                        </a:rPr>
                        <a:t>0.68</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dirty="0">
                          <a:effectLst/>
                          <a:latin typeface="+mj-lt"/>
                        </a:rPr>
                        <a:t>0.12</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5"/>
                  </a:ext>
                </a:extLst>
              </a:tr>
              <a:tr h="407831">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dirty="0" err="1">
                          <a:effectLst/>
                          <a:latin typeface="+mj-lt"/>
                        </a:rPr>
                        <a:t>Worklessness</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0.39</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0.07</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6"/>
                  </a:ext>
                </a:extLst>
              </a:tr>
              <a:tr h="407831">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Duration of unemployment</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1.14</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0.20</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7"/>
                  </a:ext>
                </a:extLst>
              </a:tr>
              <a:tr h="407831">
                <a:tc rowSpan="5">
                  <a:txBody>
                    <a:bodyPr/>
                    <a:lstStyle/>
                    <a:p>
                      <a:pPr>
                        <a:lnSpc>
                          <a:spcPct val="107000"/>
                        </a:lnSpc>
                        <a:spcAft>
                          <a:spcPts val="600"/>
                        </a:spcAft>
                        <a:tabLst>
                          <a:tab pos="5029200" algn="l"/>
                          <a:tab pos="5715000" algn="l"/>
                        </a:tabLst>
                      </a:pPr>
                      <a:r>
                        <a:rPr lang="en-GB" sz="1800" dirty="0">
                          <a:effectLst/>
                          <a:latin typeface="+mj-lt"/>
                        </a:rPr>
                        <a:t>7 Health related</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tabLst>
                          <a:tab pos="5029200" algn="l"/>
                          <a:tab pos="5715000" algn="l"/>
                        </a:tabLst>
                      </a:pPr>
                      <a:r>
                        <a:rPr lang="en-GB" sz="1800">
                          <a:effectLst/>
                          <a:latin typeface="+mj-lt"/>
                        </a:rPr>
                        <a:t>General health</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1.22</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0.52</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8"/>
                  </a:ext>
                </a:extLst>
              </a:tr>
              <a:tr h="407831">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Chronic illness</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0.55</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0.23</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09"/>
                  </a:ext>
                </a:extLst>
              </a:tr>
              <a:tr h="407831">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Mobility restriction</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0.57</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0.25</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0"/>
                  </a:ext>
                </a:extLst>
              </a:tr>
              <a:tr h="407831">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Unmet need for medical exam.</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2.02</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0.54</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1"/>
                  </a:ext>
                </a:extLst>
              </a:tr>
              <a:tr h="407831">
                <a:tc vMerge="1">
                  <a:txBody>
                    <a:bodyPr/>
                    <a:lstStyle/>
                    <a:p>
                      <a:endParaRPr lang="it-IT"/>
                    </a:p>
                  </a:txBody>
                  <a:tcPr/>
                </a:tc>
                <a:tc>
                  <a:txBody>
                    <a:bodyPr/>
                    <a:lstStyle/>
                    <a:p>
                      <a:pPr algn="just">
                        <a:lnSpc>
                          <a:spcPct val="107000"/>
                        </a:lnSpc>
                        <a:spcAft>
                          <a:spcPts val="600"/>
                        </a:spcAft>
                        <a:tabLst>
                          <a:tab pos="5029200" algn="l"/>
                          <a:tab pos="5715000" algn="l"/>
                        </a:tabLst>
                      </a:pPr>
                      <a:r>
                        <a:rPr lang="en-GB" sz="1800">
                          <a:effectLst/>
                          <a:latin typeface="+mj-lt"/>
                        </a:rPr>
                        <a:t>Unmet need for dental exam.</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a:effectLst/>
                          <a:latin typeface="+mj-lt"/>
                        </a:rPr>
                        <a:t>1.74</a:t>
                      </a:r>
                      <a:endParaRPr lang="it-IT" sz="1800">
                        <a:effectLst/>
                        <a:latin typeface="+mj-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600"/>
                        </a:spcAft>
                      </a:pPr>
                      <a:r>
                        <a:rPr lang="it-IT" sz="1800" dirty="0">
                          <a:effectLst/>
                          <a:latin typeface="+mj-lt"/>
                        </a:rPr>
                        <a:t>0.46</a:t>
                      </a:r>
                      <a:endParaRPr lang="it-IT" sz="1800" dirty="0">
                        <a:effectLst/>
                        <a:latin typeface="+mj-lt"/>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600738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70774" y="0"/>
            <a:ext cx="10515600" cy="1325563"/>
          </a:xfrm>
        </p:spPr>
        <p:txBody>
          <a:bodyPr/>
          <a:lstStyle/>
          <a:p>
            <a:r>
              <a:rPr lang="it-IT" sz="3200" dirty="0" err="1"/>
              <a:t>Spain</a:t>
            </a:r>
            <a:r>
              <a:rPr lang="it-IT" sz="3200" dirty="0"/>
              <a:t> </a:t>
            </a:r>
            <a:r>
              <a:rPr lang="it-IT" sz="3200" dirty="0" err="1"/>
              <a:t>results</a:t>
            </a:r>
            <a:r>
              <a:rPr lang="it-IT" sz="3200" dirty="0"/>
              <a:t>: HCR 2011</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5639" y="862885"/>
            <a:ext cx="8155685" cy="5734467"/>
          </a:xfrm>
        </p:spPr>
      </p:pic>
    </p:spTree>
    <p:extLst>
      <p:ext uri="{BB962C8B-B14F-4D97-AF65-F5344CB8AC3E}">
        <p14:creationId xmlns:p14="http://schemas.microsoft.com/office/powerpoint/2010/main" val="13823622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7744" y="0"/>
            <a:ext cx="10515600" cy="1325563"/>
          </a:xfrm>
        </p:spPr>
        <p:txBody>
          <a:bodyPr/>
          <a:lstStyle/>
          <a:p>
            <a:r>
              <a:rPr lang="it-IT" sz="3200" dirty="0" err="1"/>
              <a:t>Spain</a:t>
            </a:r>
            <a:r>
              <a:rPr lang="it-IT" sz="3200" dirty="0"/>
              <a:t> </a:t>
            </a:r>
            <a:r>
              <a:rPr lang="it-IT" sz="3200" dirty="0" err="1"/>
              <a:t>results</a:t>
            </a:r>
            <a:r>
              <a:rPr lang="it-IT" sz="3200" dirty="0"/>
              <a:t>: 2011</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0147" y="940158"/>
            <a:ext cx="7874928" cy="5537060"/>
          </a:xfrm>
        </p:spPr>
      </p:pic>
    </p:spTree>
    <p:extLst>
      <p:ext uri="{BB962C8B-B14F-4D97-AF65-F5344CB8AC3E}">
        <p14:creationId xmlns:p14="http://schemas.microsoft.com/office/powerpoint/2010/main" val="27233850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654" y="0"/>
            <a:ext cx="10515600" cy="1325563"/>
          </a:xfrm>
        </p:spPr>
        <p:txBody>
          <a:bodyPr/>
          <a:lstStyle/>
          <a:p>
            <a:r>
              <a:rPr lang="it-IT" sz="3200" dirty="0" err="1"/>
              <a:t>Spain</a:t>
            </a:r>
            <a:r>
              <a:rPr lang="it-IT" sz="3200" dirty="0"/>
              <a:t> </a:t>
            </a:r>
            <a:r>
              <a:rPr lang="it-IT" sz="3200" dirty="0" err="1"/>
              <a:t>results</a:t>
            </a:r>
            <a:r>
              <a:rPr lang="it-IT" sz="3200" dirty="0"/>
              <a:t>: FS 2011</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5640" y="875763"/>
            <a:ext cx="7895084" cy="5551232"/>
          </a:xfrm>
        </p:spPr>
      </p:pic>
    </p:spTree>
    <p:extLst>
      <p:ext uri="{BB962C8B-B14F-4D97-AF65-F5344CB8AC3E}">
        <p14:creationId xmlns:p14="http://schemas.microsoft.com/office/powerpoint/2010/main" val="117474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Limitazioni approccio tradizionale</a:t>
            </a:r>
          </a:p>
        </p:txBody>
      </p:sp>
      <p:sp>
        <p:nvSpPr>
          <p:cNvPr id="3" name="Segnaposto contenuto 2"/>
          <p:cNvSpPr>
            <a:spLocks noGrp="1"/>
          </p:cNvSpPr>
          <p:nvPr>
            <p:ph idx="1"/>
          </p:nvPr>
        </p:nvSpPr>
        <p:spPr/>
        <p:txBody>
          <a:bodyPr/>
          <a:lstStyle/>
          <a:p>
            <a:pPr marL="514350" indent="-514350">
              <a:buAutoNum type="arabicParenR"/>
            </a:pPr>
            <a:r>
              <a:rPr lang="it-IT" dirty="0">
                <a:latin typeface="+mj-lt"/>
              </a:rPr>
              <a:t>dividere la popolazione nella semplice dicotomia poveri / non poveri costituisce una eccessiva semplificazione</a:t>
            </a:r>
          </a:p>
          <a:p>
            <a:pPr marL="0" indent="0">
              <a:buNone/>
            </a:pPr>
            <a:endParaRPr lang="it-IT" dirty="0">
              <a:latin typeface="+mj-lt"/>
            </a:endParaRPr>
          </a:p>
          <a:p>
            <a:pPr marL="0" indent="0">
              <a:buNone/>
            </a:pPr>
            <a:r>
              <a:rPr lang="it-IT" dirty="0">
                <a:latin typeface="+mj-lt"/>
              </a:rPr>
              <a:t>Cheli e Lemmi (1995):  la povertà non è un semplice attributo che caratterizza un individuo in termini di presenza o assenza; la relativa indigenza o benessere di una persona è chiaramente una questione di grado</a:t>
            </a:r>
          </a:p>
        </p:txBody>
      </p:sp>
      <p:sp>
        <p:nvSpPr>
          <p:cNvPr id="4" name="Freccia in giù 3"/>
          <p:cNvSpPr/>
          <p:nvPr/>
        </p:nvSpPr>
        <p:spPr>
          <a:xfrm>
            <a:off x="5203065" y="2691685"/>
            <a:ext cx="540912" cy="592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4293069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pPr>
              <a:defRPr/>
            </a:pPr>
            <a:fld id="{D86277AB-47BD-45AD-A9E0-C6897ABCB1AC}" type="slidenum">
              <a:rPr lang="en-GB" altLang="it-IT"/>
              <a:pPr>
                <a:defRPr/>
              </a:pPr>
              <a:t>30</a:t>
            </a:fld>
            <a:endParaRPr lang="en-GB" altLang="it-IT"/>
          </a:p>
        </p:txBody>
      </p:sp>
      <p:sp>
        <p:nvSpPr>
          <p:cNvPr id="43011" name="Slide Number Placeholder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1B9D28EB-8F4F-45F1-B393-6ACAFA6C12DE}" type="slidenum">
              <a:rPr lang="en-GB" altLang="it-IT" sz="1400"/>
              <a:pPr algn="r" eaLnBrk="1" hangingPunct="1">
                <a:spcBef>
                  <a:spcPct val="0"/>
                </a:spcBef>
                <a:buFontTx/>
                <a:buNone/>
              </a:pPr>
              <a:t>30</a:t>
            </a:fld>
            <a:endParaRPr lang="en-GB" altLang="it-IT" sz="1400"/>
          </a:p>
        </p:txBody>
      </p:sp>
      <p:sp>
        <p:nvSpPr>
          <p:cNvPr id="43014" name="Rectangle 7"/>
          <p:cNvSpPr>
            <a:spLocks noChangeArrowheads="1"/>
          </p:cNvSpPr>
          <p:nvPr/>
        </p:nvSpPr>
        <p:spPr bwMode="auto">
          <a:xfrm>
            <a:off x="688751" y="349764"/>
            <a:ext cx="1118557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it-IT" sz="4400" dirty="0">
                <a:latin typeface="+mj-lt"/>
              </a:rPr>
              <a:t>Head Count Ratio NUTS2 regions (country poverty lines) </a:t>
            </a:r>
          </a:p>
        </p:txBody>
      </p:sp>
      <p:pic>
        <p:nvPicPr>
          <p:cNvPr id="43015" name="Picture 9" descr="hcr_c_pl"/>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1773239"/>
            <a:ext cx="8061325" cy="474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68559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pPr>
              <a:defRPr/>
            </a:pPr>
            <a:fld id="{04063670-C0D5-4A23-8E08-F5B5DA91CE04}" type="slidenum">
              <a:rPr lang="en-GB" altLang="it-IT"/>
              <a:pPr>
                <a:defRPr/>
              </a:pPr>
              <a:t>31</a:t>
            </a:fld>
            <a:endParaRPr lang="en-GB" altLang="it-IT"/>
          </a:p>
        </p:txBody>
      </p:sp>
      <p:sp>
        <p:nvSpPr>
          <p:cNvPr id="44035" name="Slide Number Placeholder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064C6CCF-F468-4710-9AC1-A2949ECF2345}" type="slidenum">
              <a:rPr lang="en-GB" altLang="it-IT" sz="1400"/>
              <a:pPr algn="r" eaLnBrk="1" hangingPunct="1">
                <a:spcBef>
                  <a:spcPct val="0"/>
                </a:spcBef>
                <a:buFontTx/>
                <a:buNone/>
              </a:pPr>
              <a:t>31</a:t>
            </a:fld>
            <a:endParaRPr lang="en-GB" altLang="it-IT" sz="1400"/>
          </a:p>
        </p:txBody>
      </p:sp>
      <p:sp>
        <p:nvSpPr>
          <p:cNvPr id="44038" name="Rectangle 7"/>
          <p:cNvSpPr>
            <a:spLocks noChangeArrowheads="1"/>
          </p:cNvSpPr>
          <p:nvPr/>
        </p:nvSpPr>
        <p:spPr bwMode="auto">
          <a:xfrm>
            <a:off x="373487" y="272491"/>
            <a:ext cx="1137204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it-IT" altLang="it-IT" sz="4400" dirty="0" err="1">
                <a:latin typeface="+mj-lt"/>
              </a:rPr>
              <a:t>Overall</a:t>
            </a:r>
            <a:r>
              <a:rPr lang="it-IT" altLang="it-IT" sz="4400" dirty="0">
                <a:latin typeface="+mj-lt"/>
              </a:rPr>
              <a:t> Non-</a:t>
            </a:r>
            <a:r>
              <a:rPr lang="it-IT" altLang="it-IT" sz="4400" dirty="0" err="1">
                <a:latin typeface="+mj-lt"/>
              </a:rPr>
              <a:t>monetary</a:t>
            </a:r>
            <a:r>
              <a:rPr lang="it-IT" altLang="it-IT" sz="4400" dirty="0">
                <a:latin typeface="+mj-lt"/>
              </a:rPr>
              <a:t> </a:t>
            </a:r>
            <a:r>
              <a:rPr lang="it-IT" altLang="it-IT" sz="4400" dirty="0" err="1">
                <a:latin typeface="+mj-lt"/>
              </a:rPr>
              <a:t>deprivation</a:t>
            </a:r>
            <a:r>
              <a:rPr lang="en-GB" altLang="it-IT" sz="4400" dirty="0">
                <a:latin typeface="+mj-lt"/>
              </a:rPr>
              <a:t> rates, NUTS1 regions</a:t>
            </a:r>
          </a:p>
        </p:txBody>
      </p:sp>
      <p:pic>
        <p:nvPicPr>
          <p:cNvPr id="44039" name="Picture 9" descr="fs_c_last"/>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773238"/>
            <a:ext cx="8351838"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6901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pPr>
              <a:defRPr/>
            </a:pPr>
            <a:fld id="{E5ECD800-75F0-4741-A816-2E0ECC1DD52A}" type="slidenum">
              <a:rPr lang="en-GB" altLang="it-IT"/>
              <a:pPr>
                <a:defRPr/>
              </a:pPr>
              <a:t>32</a:t>
            </a:fld>
            <a:endParaRPr lang="en-GB" altLang="it-IT"/>
          </a:p>
        </p:txBody>
      </p:sp>
      <p:sp>
        <p:nvSpPr>
          <p:cNvPr id="45059" name="Slide Number Placeholder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1923B3FA-D45E-4808-812F-264F35E6AE57}" type="slidenum">
              <a:rPr lang="en-GB" altLang="it-IT" sz="1400"/>
              <a:pPr algn="r" eaLnBrk="1" hangingPunct="1">
                <a:spcBef>
                  <a:spcPct val="0"/>
                </a:spcBef>
                <a:buFontTx/>
                <a:buNone/>
              </a:pPr>
              <a:t>32</a:t>
            </a:fld>
            <a:endParaRPr lang="en-GB" altLang="it-IT" sz="1400"/>
          </a:p>
        </p:txBody>
      </p:sp>
      <p:sp>
        <p:nvSpPr>
          <p:cNvPr id="45062" name="Rectangle 7"/>
          <p:cNvSpPr>
            <a:spLocks noChangeArrowheads="1"/>
          </p:cNvSpPr>
          <p:nvPr/>
        </p:nvSpPr>
        <p:spPr bwMode="auto">
          <a:xfrm>
            <a:off x="559962" y="375522"/>
            <a:ext cx="11301479"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it-IT" sz="4400" dirty="0">
                <a:latin typeface="+mj-lt"/>
              </a:rPr>
              <a:t>Environmental Problems, NUTS1 regions</a:t>
            </a:r>
          </a:p>
        </p:txBody>
      </p:sp>
      <p:pic>
        <p:nvPicPr>
          <p:cNvPr id="45063" name="Picture 9" descr="fsup-5_last"/>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1628776"/>
            <a:ext cx="7916862"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430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numero diapositiva 3"/>
          <p:cNvSpPr>
            <a:spLocks noGrp="1"/>
          </p:cNvSpPr>
          <p:nvPr>
            <p:ph type="sldNum" sz="quarter" idx="12"/>
          </p:nvPr>
        </p:nvSpPr>
        <p:spPr/>
        <p:txBody>
          <a:bodyPr/>
          <a:lstStyle/>
          <a:p>
            <a:pPr>
              <a:defRPr/>
            </a:pPr>
            <a:fld id="{1D19F900-D38C-4CFD-8A20-A38941C8EBE7}" type="slidenum">
              <a:rPr lang="en-GB" altLang="it-IT"/>
              <a:pPr>
                <a:defRPr/>
              </a:pPr>
              <a:t>33</a:t>
            </a:fld>
            <a:endParaRPr lang="en-GB" altLang="it-IT"/>
          </a:p>
        </p:txBody>
      </p:sp>
      <p:sp>
        <p:nvSpPr>
          <p:cNvPr id="46083" name="Slide Number Placeholder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pPr>
            <a:fld id="{1C4F6E3F-399E-42BC-8C92-30FC851659E8}" type="slidenum">
              <a:rPr lang="en-GB" altLang="it-IT" sz="1400"/>
              <a:pPr algn="r" eaLnBrk="1" hangingPunct="1">
                <a:spcBef>
                  <a:spcPct val="0"/>
                </a:spcBef>
                <a:buFontTx/>
                <a:buNone/>
              </a:pPr>
              <a:t>33</a:t>
            </a:fld>
            <a:endParaRPr lang="en-GB" altLang="it-IT" sz="1400"/>
          </a:p>
        </p:txBody>
      </p:sp>
      <p:sp>
        <p:nvSpPr>
          <p:cNvPr id="46086" name="Rectangle 7"/>
          <p:cNvSpPr>
            <a:spLocks noChangeArrowheads="1"/>
          </p:cNvSpPr>
          <p:nvPr/>
        </p:nvSpPr>
        <p:spPr bwMode="auto">
          <a:xfrm>
            <a:off x="997844" y="272491"/>
            <a:ext cx="1056738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GB" altLang="it-IT" sz="4400" dirty="0">
                <a:latin typeface="+mj-lt"/>
              </a:rPr>
              <a:t>Environmental Problems, NUTS2 regions</a:t>
            </a:r>
          </a:p>
        </p:txBody>
      </p:sp>
      <p:pic>
        <p:nvPicPr>
          <p:cNvPr id="46087" name="Picture 9" descr="fsup-5_edited"/>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1773238"/>
            <a:ext cx="6764338"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94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Limitazioni approccio tradizionale</a:t>
            </a:r>
          </a:p>
        </p:txBody>
      </p:sp>
      <p:sp>
        <p:nvSpPr>
          <p:cNvPr id="3" name="Segnaposto contenuto 2"/>
          <p:cNvSpPr>
            <a:spLocks noGrp="1"/>
          </p:cNvSpPr>
          <p:nvPr>
            <p:ph idx="1"/>
          </p:nvPr>
        </p:nvSpPr>
        <p:spPr>
          <a:xfrm>
            <a:off x="838200" y="1825625"/>
            <a:ext cx="10379299" cy="4351338"/>
          </a:xfrm>
        </p:spPr>
        <p:txBody>
          <a:bodyPr/>
          <a:lstStyle/>
          <a:p>
            <a:pPr marL="0" indent="0">
              <a:buNone/>
            </a:pPr>
            <a:r>
              <a:rPr lang="it-IT" dirty="0">
                <a:latin typeface="+mj-lt"/>
              </a:rPr>
              <a:t>2) definire la povertà in modo unidimensionale, meramente in termini di reddito monetario netto, è insufficiente</a:t>
            </a:r>
          </a:p>
          <a:p>
            <a:pPr marL="0" indent="0">
              <a:buNone/>
            </a:pPr>
            <a:endParaRPr lang="it-IT" dirty="0">
              <a:latin typeface="+mj-lt"/>
            </a:endParaRPr>
          </a:p>
          <a:p>
            <a:pPr marL="0" indent="0" algn="ctr">
              <a:buNone/>
            </a:pPr>
            <a:r>
              <a:rPr lang="it-IT" dirty="0">
                <a:latin typeface="+mj-lt"/>
              </a:rPr>
              <a:t> la povertà è multidimensionale</a:t>
            </a:r>
          </a:p>
          <a:p>
            <a:pPr marL="0" indent="0">
              <a:buNone/>
            </a:pPr>
            <a:endParaRPr lang="it-IT" dirty="0">
              <a:latin typeface="+mj-lt"/>
            </a:endParaRPr>
          </a:p>
        </p:txBody>
      </p:sp>
      <p:sp>
        <p:nvSpPr>
          <p:cNvPr id="4" name="Freccia in giù 3"/>
          <p:cNvSpPr/>
          <p:nvPr/>
        </p:nvSpPr>
        <p:spPr>
          <a:xfrm>
            <a:off x="5615189" y="2717442"/>
            <a:ext cx="618186" cy="5666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750047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Limitazioni approccio tradizionale</a:t>
            </a:r>
          </a:p>
        </p:txBody>
      </p:sp>
      <p:sp>
        <p:nvSpPr>
          <p:cNvPr id="3" name="Segnaposto contenuto 2"/>
          <p:cNvSpPr>
            <a:spLocks noGrp="1"/>
          </p:cNvSpPr>
          <p:nvPr>
            <p:ph idx="1"/>
          </p:nvPr>
        </p:nvSpPr>
        <p:spPr/>
        <p:txBody>
          <a:bodyPr/>
          <a:lstStyle/>
          <a:p>
            <a:pPr marL="0" indent="0">
              <a:buNone/>
            </a:pPr>
            <a:r>
              <a:rPr lang="it-IT" dirty="0">
                <a:latin typeface="+mj-lt"/>
              </a:rPr>
              <a:t>3) in un contesto dinamico la mobilità è misurata semplicemente in termini di spostamenti rispetto ad una data linea di povertà, invece di riflettere la reale magnitudo delle variazioni riguardanti l'individuo in tutti i punti della distribuzione</a:t>
            </a:r>
          </a:p>
          <a:p>
            <a:pPr marL="0" indent="0">
              <a:buNone/>
            </a:pPr>
            <a:endParaRPr lang="it-IT" dirty="0">
              <a:latin typeface="+mj-lt"/>
            </a:endParaRPr>
          </a:p>
          <a:p>
            <a:pPr marL="0" indent="0">
              <a:buNone/>
            </a:pPr>
            <a:r>
              <a:rPr lang="it-IT" dirty="0">
                <a:latin typeface="+mj-lt"/>
              </a:rPr>
              <a:t>il grado di mobilità delle persone vicine alla linea di povertà tende ad essere sovrastimato, mentre quello delle persone lontane da tale linea tende ad essere largamente sottostimato</a:t>
            </a:r>
          </a:p>
          <a:p>
            <a:pPr marL="0" indent="0">
              <a:buNone/>
            </a:pPr>
            <a:endParaRPr lang="it-IT" dirty="0">
              <a:latin typeface="+mj-lt"/>
            </a:endParaRPr>
          </a:p>
        </p:txBody>
      </p:sp>
      <p:sp>
        <p:nvSpPr>
          <p:cNvPr id="4" name="Freccia in giù 3"/>
          <p:cNvSpPr/>
          <p:nvPr/>
        </p:nvSpPr>
        <p:spPr>
          <a:xfrm>
            <a:off x="4881093" y="3464417"/>
            <a:ext cx="785611" cy="5924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29990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Limitazioni approccio tradizionale</a:t>
            </a:r>
          </a:p>
        </p:txBody>
      </p:sp>
      <p:sp>
        <p:nvSpPr>
          <p:cNvPr id="3" name="Segnaposto contenuto 2"/>
          <p:cNvSpPr>
            <a:spLocks noGrp="1"/>
          </p:cNvSpPr>
          <p:nvPr>
            <p:ph idx="1"/>
          </p:nvPr>
        </p:nvSpPr>
        <p:spPr/>
        <p:txBody>
          <a:bodyPr/>
          <a:lstStyle/>
          <a:p>
            <a:pPr marL="0" indent="0">
              <a:buNone/>
            </a:pPr>
            <a:r>
              <a:rPr lang="it-IT" dirty="0">
                <a:latin typeface="+mj-lt"/>
              </a:rPr>
              <a:t>4) le misure convenzionali sono puramente relative, non tenendo in considerazione i reali livelli di povertà</a:t>
            </a:r>
          </a:p>
          <a:p>
            <a:pPr marL="0" indent="0">
              <a:buNone/>
            </a:pPr>
            <a:endParaRPr lang="it-IT" dirty="0">
              <a:latin typeface="+mj-lt"/>
            </a:endParaRPr>
          </a:p>
          <a:p>
            <a:pPr marL="0" indent="0">
              <a:buNone/>
            </a:pPr>
            <a:endParaRPr lang="it-IT" dirty="0">
              <a:latin typeface="+mj-lt"/>
            </a:endParaRPr>
          </a:p>
        </p:txBody>
      </p:sp>
      <p:sp>
        <p:nvSpPr>
          <p:cNvPr id="4" name="Rectangle 3"/>
          <p:cNvSpPr txBox="1">
            <a:spLocks noChangeArrowheads="1"/>
          </p:cNvSpPr>
          <p:nvPr/>
        </p:nvSpPr>
        <p:spPr>
          <a:xfrm>
            <a:off x="1354875" y="1900238"/>
            <a:ext cx="8686800" cy="4411662"/>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t-IT" sz="1800" dirty="0">
                <a:solidFill>
                  <a:srgbClr val="FF0000"/>
                </a:solidFill>
              </a:rPr>
              <a:t>Poor  </a:t>
            </a:r>
            <a:r>
              <a:rPr lang="en-GB" altLang="it-IT" sz="1800" dirty="0"/>
              <a:t>                                            </a:t>
            </a:r>
            <a:r>
              <a:rPr lang="en-GB" altLang="it-IT" sz="1800" dirty="0">
                <a:solidFill>
                  <a:srgbClr val="008000"/>
                </a:solidFill>
              </a:rPr>
              <a:t>  Non-poor     </a:t>
            </a:r>
            <a:r>
              <a:rPr lang="en-GB" altLang="it-IT" sz="1800" dirty="0"/>
              <a:t> </a:t>
            </a:r>
            <a:r>
              <a:rPr lang="en-GB" altLang="it-IT" sz="1800" dirty="0">
                <a:solidFill>
                  <a:srgbClr val="008000"/>
                </a:solidFill>
              </a:rPr>
              <a:t>          </a:t>
            </a:r>
            <a:r>
              <a:rPr lang="en-GB" altLang="it-IT" sz="1800" dirty="0"/>
              <a:t>                                     </a:t>
            </a:r>
          </a:p>
          <a:p>
            <a:pPr mar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it-IT" sz="1800" dirty="0"/>
              <a:t>0                           Z                                                                          Y            </a:t>
            </a:r>
          </a:p>
          <a:p>
            <a:pPr marL="0" indent="0" algn="ctr">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it-IT" sz="1800" dirty="0"/>
          </a:p>
          <a:p>
            <a:pPr marL="0" indent="0"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altLang="it-IT" sz="1800" dirty="0"/>
          </a:p>
        </p:txBody>
      </p:sp>
      <p:sp>
        <p:nvSpPr>
          <p:cNvPr id="7" name="Oval 6"/>
          <p:cNvSpPr>
            <a:spLocks noChangeArrowheads="1"/>
          </p:cNvSpPr>
          <p:nvPr/>
        </p:nvSpPr>
        <p:spPr bwMode="auto">
          <a:xfrm>
            <a:off x="2391625" y="4519614"/>
            <a:ext cx="2514600" cy="914400"/>
          </a:xfrm>
          <a:prstGeom prst="ellipse">
            <a:avLst/>
          </a:prstGeom>
          <a:solidFill>
            <a:srgbClr val="DC23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algn="ctr" eaLnBrk="1" hangingPunct="1"/>
            <a:r>
              <a:rPr lang="en-US" altLang="it-IT" dirty="0">
                <a:solidFill>
                  <a:srgbClr val="FFFFFF"/>
                </a:solidFill>
              </a:rPr>
              <a:t>SEVERE MATERIAL </a:t>
            </a:r>
          </a:p>
          <a:p>
            <a:pPr algn="ctr" eaLnBrk="1" hangingPunct="1"/>
            <a:r>
              <a:rPr lang="en-US" altLang="it-IT" dirty="0">
                <a:solidFill>
                  <a:srgbClr val="FFFFFF"/>
                </a:solidFill>
              </a:rPr>
              <a:t>HARDSHIP</a:t>
            </a:r>
          </a:p>
        </p:txBody>
      </p:sp>
      <p:sp>
        <p:nvSpPr>
          <p:cNvPr id="8" name="Oval 7"/>
          <p:cNvSpPr>
            <a:spLocks noChangeArrowheads="1"/>
          </p:cNvSpPr>
          <p:nvPr/>
        </p:nvSpPr>
        <p:spPr bwMode="auto">
          <a:xfrm>
            <a:off x="6091685" y="4519614"/>
            <a:ext cx="2514600" cy="914400"/>
          </a:xfrm>
          <a:prstGeom prst="ellipse">
            <a:avLst/>
          </a:prstGeom>
          <a:solidFill>
            <a:srgbClr val="579D1C"/>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algn="ctr" eaLnBrk="1" hangingPunct="1"/>
            <a:r>
              <a:rPr lang="en-US" altLang="it-IT" dirty="0">
                <a:solidFill>
                  <a:srgbClr val="FFFFFF"/>
                </a:solidFill>
              </a:rPr>
              <a:t>HIGH </a:t>
            </a:r>
          </a:p>
          <a:p>
            <a:pPr algn="ctr" eaLnBrk="1" hangingPunct="1"/>
            <a:r>
              <a:rPr lang="en-US" altLang="it-IT" dirty="0">
                <a:solidFill>
                  <a:srgbClr val="FFFFFF"/>
                </a:solidFill>
              </a:rPr>
              <a:t>WELFARE</a:t>
            </a:r>
          </a:p>
        </p:txBody>
      </p:sp>
      <p:sp>
        <p:nvSpPr>
          <p:cNvPr id="9" name="Line 4"/>
          <p:cNvSpPr>
            <a:spLocks noChangeShapeType="1"/>
          </p:cNvSpPr>
          <p:nvPr/>
        </p:nvSpPr>
        <p:spPr bwMode="auto">
          <a:xfrm>
            <a:off x="2662685" y="3775078"/>
            <a:ext cx="6858000" cy="1587"/>
          </a:xfrm>
          <a:prstGeom prst="line">
            <a:avLst/>
          </a:prstGeom>
          <a:noFill/>
          <a:ln w="9144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dirty="0"/>
          </a:p>
        </p:txBody>
      </p:sp>
      <p:sp>
        <p:nvSpPr>
          <p:cNvPr id="10" name="Line 5"/>
          <p:cNvSpPr>
            <a:spLocks noChangeShapeType="1"/>
          </p:cNvSpPr>
          <p:nvPr/>
        </p:nvSpPr>
        <p:spPr bwMode="auto">
          <a:xfrm>
            <a:off x="2662685" y="3775078"/>
            <a:ext cx="1871663" cy="0"/>
          </a:xfrm>
          <a:prstGeom prst="line">
            <a:avLst/>
          </a:prstGeom>
          <a:noFill/>
          <a:ln w="10044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dirty="0"/>
          </a:p>
        </p:txBody>
      </p:sp>
    </p:spTree>
    <p:extLst>
      <p:ext uri="{BB962C8B-B14F-4D97-AF65-F5344CB8AC3E}">
        <p14:creationId xmlns:p14="http://schemas.microsoft.com/office/powerpoint/2010/main" val="61414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68386"/>
            <a:ext cx="10515600" cy="1080865"/>
          </a:xfrm>
        </p:spPr>
        <p:txBody>
          <a:bodyPr/>
          <a:lstStyle/>
          <a:p>
            <a:r>
              <a:rPr lang="it-IT" dirty="0"/>
              <a:t>Linea di povertà convenzionale</a:t>
            </a:r>
          </a:p>
        </p:txBody>
      </p:sp>
      <p:sp>
        <p:nvSpPr>
          <p:cNvPr id="3" name="Segnaposto contenuto 2"/>
          <p:cNvSpPr>
            <a:spLocks noGrp="1"/>
          </p:cNvSpPr>
          <p:nvPr>
            <p:ph idx="1"/>
          </p:nvPr>
        </p:nvSpPr>
        <p:spPr>
          <a:xfrm>
            <a:off x="838200" y="1249251"/>
            <a:ext cx="10515600" cy="5228822"/>
          </a:xfrm>
        </p:spPr>
        <p:txBody>
          <a:bodyPr>
            <a:normAutofit/>
          </a:bodyPr>
          <a:lstStyle/>
          <a:p>
            <a:pPr marL="0" indent="0">
              <a:buNone/>
            </a:pPr>
            <a:r>
              <a:rPr lang="it-IT" dirty="0">
                <a:latin typeface="+mj-lt"/>
              </a:rPr>
              <a:t>Le unità di studio (famiglie o persone) vengono ordinate rispetto al loro reddito equivalente, e quelle che stanno sotto una certa percentuale del reddito medio o mediano della popolazione (la linea di povertà) sono considerati poveri. I restanti sono classificati non poveri. La quota di unità classificata come povera viene definita </a:t>
            </a:r>
            <a:r>
              <a:rPr lang="it-IT" i="1" dirty="0">
                <a:latin typeface="+mj-lt"/>
              </a:rPr>
              <a:t>head-</a:t>
            </a:r>
            <a:r>
              <a:rPr lang="it-IT" i="1" dirty="0" err="1">
                <a:latin typeface="+mj-lt"/>
              </a:rPr>
              <a:t>count</a:t>
            </a:r>
            <a:r>
              <a:rPr lang="it-IT" i="1" dirty="0">
                <a:latin typeface="+mj-lt"/>
              </a:rPr>
              <a:t> ratio.</a:t>
            </a:r>
          </a:p>
          <a:p>
            <a:pPr marL="0" indent="0">
              <a:buNone/>
            </a:pPr>
            <a:r>
              <a:rPr lang="it-IT" u="sng" dirty="0">
                <a:latin typeface="+mj-lt"/>
              </a:rPr>
              <a:t>Diverse scelte sono coinvolte</a:t>
            </a:r>
            <a:r>
              <a:rPr lang="it-IT" dirty="0">
                <a:latin typeface="+mj-lt"/>
              </a:rPr>
              <a:t>: le fonti dei dati sul reddito e altre caratteristiche; la definizione del reddito (quali componenti sono incluse e quali escluse, il periodo di riferimento, unità di misura, ecc.); la scala di equivalenza usata per rendere il reddito equivalente; le unita di analisi (famiglie o persone); la popolazione entro la quale la distribuzione del reddito è analizzata (regioni subnazionali, nazioni, gruppi di nazioni); le misure statistiche adottate per definire la linea di povertà ( 50% della media, 60% della mediana, ecc.). </a:t>
            </a:r>
          </a:p>
        </p:txBody>
      </p:sp>
    </p:spTree>
    <p:extLst>
      <p:ext uri="{BB962C8B-B14F-4D97-AF65-F5344CB8AC3E}">
        <p14:creationId xmlns:p14="http://schemas.microsoft.com/office/powerpoint/2010/main" val="4029679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Povertà come problema di grado</a:t>
            </a:r>
          </a:p>
        </p:txBody>
      </p:sp>
      <p:sp>
        <p:nvSpPr>
          <p:cNvPr id="3" name="Segnaposto contenuto 2"/>
          <p:cNvSpPr>
            <a:spLocks noGrp="1"/>
          </p:cNvSpPr>
          <p:nvPr>
            <p:ph idx="1"/>
          </p:nvPr>
        </p:nvSpPr>
        <p:spPr>
          <a:xfrm>
            <a:off x="838200" y="1690688"/>
            <a:ext cx="10515600" cy="4351338"/>
          </a:xfrm>
        </p:spPr>
        <p:txBody>
          <a:bodyPr/>
          <a:lstStyle/>
          <a:p>
            <a:pPr marL="0" indent="0">
              <a:buNone/>
            </a:pPr>
            <a:r>
              <a:rPr lang="it-IT" dirty="0">
                <a:latin typeface="+mj-lt"/>
              </a:rPr>
              <a:t>La prima estensione consiste nella sostituzione della semplice dicotomia povero/non-povero con una misura del </a:t>
            </a:r>
            <a:r>
              <a:rPr lang="it-IT" b="1" dirty="0">
                <a:latin typeface="+mj-lt"/>
              </a:rPr>
              <a:t>grado</a:t>
            </a:r>
            <a:r>
              <a:rPr lang="it-IT" dirty="0">
                <a:latin typeface="+mj-lt"/>
              </a:rPr>
              <a:t> di (o propensione) povertà monetaria come una funzione della posizione individuale nella distribuzione del reddito. </a:t>
            </a:r>
          </a:p>
          <a:p>
            <a:pPr marL="0" indent="0">
              <a:buNone/>
            </a:pPr>
            <a:r>
              <a:rPr lang="it-IT" dirty="0">
                <a:latin typeface="+mj-lt"/>
              </a:rPr>
              <a:t>Questa propensione è definita nell'intervallo tra 0 (il più ricco) ed 1 (il più povero). I poveri inoltre rappresentano un insieme sfocato. </a:t>
            </a:r>
          </a:p>
          <a:p>
            <a:pPr marL="0" indent="0">
              <a:buNone/>
            </a:pPr>
            <a:endParaRPr lang="it-IT" dirty="0">
              <a:latin typeface="+mj-lt"/>
            </a:endParaRPr>
          </a:p>
        </p:txBody>
      </p:sp>
    </p:spTree>
    <p:extLst>
      <p:ext uri="{BB962C8B-B14F-4D97-AF65-F5344CB8AC3E}">
        <p14:creationId xmlns:p14="http://schemas.microsoft.com/office/powerpoint/2010/main" val="2989325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7859" y="793786"/>
            <a:ext cx="9716303" cy="5091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442267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1621</Words>
  <Application>Microsoft Office PowerPoint</Application>
  <PresentationFormat>Widescreen</PresentationFormat>
  <Paragraphs>212</Paragraphs>
  <Slides>33</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Calibri Light</vt:lpstr>
      <vt:lpstr>Cambria Math</vt:lpstr>
      <vt:lpstr>Times New Roman</vt:lpstr>
      <vt:lpstr>Tema di Office</vt:lpstr>
      <vt:lpstr>Equation</vt:lpstr>
      <vt:lpstr>PowerPoint Presentation</vt:lpstr>
      <vt:lpstr>Approccio tradizionale</vt:lpstr>
      <vt:lpstr>Limitazioni approccio tradizionale</vt:lpstr>
      <vt:lpstr>Limitazioni approccio tradizionale</vt:lpstr>
      <vt:lpstr>Limitazioni approccio tradizionale</vt:lpstr>
      <vt:lpstr>Limitazioni approccio tradizionale</vt:lpstr>
      <vt:lpstr>Linea di povertà convenzionale</vt:lpstr>
      <vt:lpstr>Povertà come problema di grado</vt:lpstr>
      <vt:lpstr>PowerPoint Presentation</vt:lpstr>
      <vt:lpstr>La funzione di appartenenza</vt:lpstr>
      <vt:lpstr>Cheli and Lemmi (1995): </vt:lpstr>
      <vt:lpstr>Betti e Verma (1999):</vt:lpstr>
      <vt:lpstr>Il parametro </vt:lpstr>
      <vt:lpstr>PowerPoint Presentation</vt:lpstr>
      <vt:lpstr>Betti, Cheli Lemmi and Verma (2005, 2006) e Betti (2015)</vt:lpstr>
      <vt:lpstr>Indicatori supplementari delle condizioni di vita</vt:lpstr>
      <vt:lpstr>Indici composti di povertà supplementare</vt:lpstr>
      <vt:lpstr>Povertà multidimensionale: indice globale ottenuto combinando reddito e povertà supplementare</vt:lpstr>
      <vt:lpstr>Costruzione di un indicatore di povertà supplementare FS</vt:lpstr>
      <vt:lpstr>Costruzione di un indicatore di povertà supplementare FS</vt:lpstr>
      <vt:lpstr>Step 2 Trasformazione degli indicatori nell'intervallo [0, 1]</vt:lpstr>
      <vt:lpstr>Step 4. Calcolo dei pesi dei singoli indicatori di deprivazione all'interno di ciascuna dimensione</vt:lpstr>
      <vt:lpstr>Step 5. Calcolo dei punteggi (scores) per ciascuna dimensione</vt:lpstr>
      <vt:lpstr>Step 6. Calcolo di uno score complessivo </vt:lpstr>
      <vt:lpstr>PowerPoint Presentation</vt:lpstr>
      <vt:lpstr>PowerPoint Presentation</vt:lpstr>
      <vt:lpstr>Spain results: HCR 2011</vt:lpstr>
      <vt:lpstr>Spain results: 2011</vt:lpstr>
      <vt:lpstr>Spain results: FS 2011</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dc:creator>
  <cp:lastModifiedBy>Gianni Betti</cp:lastModifiedBy>
  <cp:revision>23</cp:revision>
  <dcterms:created xsi:type="dcterms:W3CDTF">2018-11-08T09:06:10Z</dcterms:created>
  <dcterms:modified xsi:type="dcterms:W3CDTF">2020-10-06T12:48:53Z</dcterms:modified>
</cp:coreProperties>
</file>