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4" r:id="rId2"/>
    <p:sldId id="309" r:id="rId3"/>
    <p:sldId id="308" r:id="rId4"/>
    <p:sldId id="286" r:id="rId5"/>
    <p:sldId id="287" r:id="rId6"/>
    <p:sldId id="29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  <a:srgbClr val="F3F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6EB8B-C9A8-45CF-A180-B87E564AB382}" type="datetimeFigureOut">
              <a:rPr lang="it-IT" smtClean="0"/>
              <a:t>06/03/2018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90B70-9C54-45EF-A9DA-FD486795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9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192242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5722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115985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147478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814335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892677-A063-4B80-B6EF-25F80179EA97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28379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t-IT" altLang="it-IT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t-IT" altLang="it-IT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t-IT" altLang="it-IT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t-IT" altLang="it-IT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t-IT" altLang="it-IT" sz="28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t-IT" altLang="it-IT" sz="28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t-IT" altLang="it-IT" sz="2800">
                <a:solidFill>
                  <a:srgbClr val="000000"/>
                </a:solidFill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1592984" y="6553200"/>
            <a:ext cx="44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289BB11-7686-49BE-9797-24065F38E3E9}" type="slidenum">
              <a:rPr lang="en-US" altLang="it-IT" sz="1400">
                <a:solidFill>
                  <a:srgbClr val="1C1C1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altLang="it-IT" sz="1400">
              <a:solidFill>
                <a:srgbClr val="1C1C1C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A25B72-7527-4E34-A062-78986617E7FF}" type="datetime4">
              <a:rPr lang="en-US">
                <a:solidFill>
                  <a:srgbClr val="1C1C1C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Data Mining: Concepts and Techniques</a:t>
            </a:r>
          </a:p>
        </p:txBody>
      </p:sp>
      <p:sp>
        <p:nvSpPr>
          <p:cNvPr id="17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88280F-09C1-40C7-8BA1-8ACFDDFBC85C}" type="slidenum">
              <a:rPr lang="en-US" altLang="it-IT">
                <a:solidFill>
                  <a:srgbClr val="1C1C1C"/>
                </a:solidFill>
              </a:rPr>
              <a:pPr/>
              <a:t>‹N›</a:t>
            </a:fld>
            <a:endParaRPr lang="en-US" altLang="it-IT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0586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6528-32F8-4BC8-B486-F897C7828411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DF38A-F110-46B1-8F6F-A673D06F349D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7119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228600"/>
            <a:ext cx="2819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600"/>
            <a:ext cx="82550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6D222-0C81-41C6-9D16-0787A9CCF807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F86DF-CD07-4F6E-9DD0-1A7399DA5F2A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4119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21F39-43A6-474D-94DD-B07A3BEFDC48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55A89-61D9-4BAF-9FCD-076101FF75AC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3510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F1DE-3AC3-4BB8-A94F-32255C9A8FAA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C214C-1524-49A1-81CB-4BB44F1D3625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5462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47800"/>
            <a:ext cx="553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7800"/>
            <a:ext cx="553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95F7-05BF-4679-B9A0-CE48D31BFA5D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A4145-3C16-40A5-9511-76793DF9E11B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95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8A25-114F-4FD6-8A75-766055D2A3E1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31F8E-9B39-4E79-B3E1-EE4FB786F592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6387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2715-6B92-4328-8F11-CD976118C4F8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EAA77-C621-47AA-AD44-A575842EE71C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131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9134-64F5-4C32-85A9-041D8480EF0E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85D07-575A-4189-B291-DA6BE673C093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4574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4D914-264E-42EF-B129-9F48CCCB4226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A656-C956-426F-9BA8-F21C4B04C895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4915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640A-1E0C-4380-8778-E060B38ABD26}" type="datetime4">
              <a:rPr lang="en-US">
                <a:solidFill>
                  <a:srgbClr val="000000"/>
                </a:solidFill>
              </a:rPr>
              <a:pPr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5FE2D-9AF5-4168-A0A6-003D30CC099F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8971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28600"/>
            <a:ext cx="1028911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447800"/>
            <a:ext cx="11277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9F45DC-2554-4AB1-8895-2AC934378C13}" type="datetime4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March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800" y="6477000"/>
            <a:ext cx="386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2D7C07-DA13-4511-B2D0-2187F29EE90D}" type="slidenum">
              <a:rPr lang="en-US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  <p:graphicFrame>
        <p:nvGraphicFramePr>
          <p:cNvPr id="1031" name="Object 23"/>
          <p:cNvGraphicFramePr>
            <a:graphicFrameLocks/>
          </p:cNvGraphicFramePr>
          <p:nvPr userDrawn="1"/>
        </p:nvGraphicFramePr>
        <p:xfrm>
          <a:off x="508000" y="1143000"/>
          <a:ext cx="111760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Clip" r:id="rId14" imgW="6857143" imgH="48963" progId="MS_ClipArt_Gallery.5">
                  <p:embed/>
                </p:oleObj>
              </mc:Choice>
              <mc:Fallback>
                <p:oleObj name="Clip" r:id="rId14" imgW="6857143" imgH="4896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143000"/>
                        <a:ext cx="111760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6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Inferenza</a:t>
            </a:r>
            <a:endParaRPr lang="en-US" altLang="it-IT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75502" y="1326293"/>
            <a:ext cx="10976805" cy="51507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Partendo</a:t>
            </a:r>
            <a:r>
              <a:rPr lang="en-US" sz="2000" dirty="0" smtClean="0"/>
              <a:t> da un </a:t>
            </a:r>
            <a:r>
              <a:rPr lang="en-US" sz="2000" dirty="0" err="1" smtClean="0"/>
              <a:t>qualsiasi</a:t>
            </a:r>
            <a:r>
              <a:rPr lang="en-US" sz="2000" dirty="0" smtClean="0"/>
              <a:t> dataset, è </a:t>
            </a:r>
            <a:r>
              <a:rPr lang="en-US" sz="2000" dirty="0" err="1" smtClean="0"/>
              <a:t>sempre</a:t>
            </a:r>
            <a:r>
              <a:rPr lang="en-US" sz="2000" dirty="0" smtClean="0"/>
              <a:t> </a:t>
            </a:r>
            <a:r>
              <a:rPr lang="en-US" sz="2000" dirty="0" err="1" smtClean="0"/>
              <a:t>possibile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descrivere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dati</a:t>
            </a:r>
            <a:r>
              <a:rPr lang="en-US" sz="2000" dirty="0"/>
              <a:t> </a:t>
            </a:r>
            <a:r>
              <a:rPr lang="en-US" sz="2000" dirty="0" err="1" smtClean="0"/>
              <a:t>osservati</a:t>
            </a:r>
            <a:r>
              <a:rPr lang="en-US" sz="2000" dirty="0" smtClean="0"/>
              <a:t>, ma non </a:t>
            </a:r>
            <a:r>
              <a:rPr lang="en-US" sz="2000" dirty="0" err="1" smtClean="0"/>
              <a:t>sempre</a:t>
            </a:r>
            <a:r>
              <a:rPr lang="en-US" sz="2000" dirty="0" smtClean="0"/>
              <a:t> è </a:t>
            </a:r>
            <a:r>
              <a:rPr lang="en-US" sz="2000" dirty="0" err="1" smtClean="0"/>
              <a:t>possibile</a:t>
            </a:r>
            <a:r>
              <a:rPr lang="en-US" sz="2000" dirty="0" smtClean="0"/>
              <a:t> fare </a:t>
            </a:r>
            <a:r>
              <a:rPr lang="en-US" sz="2000" b="1" dirty="0" err="1" smtClean="0"/>
              <a:t>inferenza</a:t>
            </a:r>
            <a:r>
              <a:rPr lang="en-US" sz="2000" dirty="0" smtClean="0"/>
              <a:t> </a:t>
            </a:r>
            <a:r>
              <a:rPr lang="en-US" sz="2000" dirty="0" err="1" smtClean="0"/>
              <a:t>ovvero</a:t>
            </a:r>
            <a:r>
              <a:rPr lang="en-US" sz="2000" dirty="0" smtClean="0"/>
              <a:t> </a:t>
            </a:r>
            <a:r>
              <a:rPr lang="en-US" sz="2000" dirty="0" err="1" smtClean="0"/>
              <a:t>generalizzare</a:t>
            </a:r>
            <a:r>
              <a:rPr lang="en-US" sz="2000" dirty="0" smtClean="0"/>
              <a:t> I </a:t>
            </a:r>
            <a:r>
              <a:rPr lang="en-US" sz="2000" dirty="0" err="1" smtClean="0"/>
              <a:t>risultati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dell’analisi</a:t>
            </a:r>
            <a:r>
              <a:rPr lang="en-US" sz="2000" dirty="0" smtClean="0"/>
              <a:t> </a:t>
            </a:r>
            <a:r>
              <a:rPr lang="en-US" sz="2000" dirty="0" err="1" smtClean="0"/>
              <a:t>empirica</a:t>
            </a:r>
            <a:r>
              <a:rPr lang="en-US" sz="2000" dirty="0" smtClean="0"/>
              <a:t> </a:t>
            </a:r>
            <a:r>
              <a:rPr lang="en-US" sz="2000" dirty="0" err="1" smtClean="0"/>
              <a:t>alla</a:t>
            </a:r>
            <a:r>
              <a:rPr lang="en-US" sz="2000" dirty="0" smtClean="0"/>
              <a:t> </a:t>
            </a:r>
            <a:r>
              <a:rPr lang="en-US" sz="2000" dirty="0" err="1" smtClean="0"/>
              <a:t>popolazione</a:t>
            </a:r>
            <a:r>
              <a:rPr lang="en-US" sz="2000" dirty="0" smtClean="0"/>
              <a:t> (</a:t>
            </a:r>
            <a:r>
              <a:rPr lang="en-US" sz="2000" dirty="0" err="1" smtClean="0"/>
              <a:t>che</a:t>
            </a:r>
            <a:r>
              <a:rPr lang="en-US" sz="2000" dirty="0" smtClean="0"/>
              <a:t> non </a:t>
            </a:r>
            <a:r>
              <a:rPr lang="en-US" sz="2000" dirty="0" err="1" smtClean="0"/>
              <a:t>conosciamo</a:t>
            </a:r>
            <a:r>
              <a:rPr lang="en-US" sz="2000" dirty="0" smtClean="0"/>
              <a:t>) </a:t>
            </a:r>
            <a:r>
              <a:rPr lang="en-US" sz="2000" dirty="0" err="1" smtClean="0"/>
              <a:t>dalla</a:t>
            </a:r>
            <a:r>
              <a:rPr lang="en-US" sz="2000" dirty="0" smtClean="0"/>
              <a:t> quale </a:t>
            </a:r>
            <a:r>
              <a:rPr lang="en-US" sz="2000" dirty="0" err="1" smtClean="0"/>
              <a:t>sono</a:t>
            </a:r>
            <a:r>
              <a:rPr lang="en-US" sz="2000" dirty="0" smtClean="0"/>
              <a:t> state </a:t>
            </a:r>
            <a:r>
              <a:rPr lang="en-US" sz="2000" dirty="0" err="1" smtClean="0"/>
              <a:t>selezionate</a:t>
            </a:r>
            <a:r>
              <a:rPr lang="en-US" sz="2000" dirty="0" smtClean="0"/>
              <a:t> le </a:t>
            </a:r>
            <a:r>
              <a:rPr lang="en-US" sz="2000" dirty="0" err="1" smtClean="0"/>
              <a:t>unità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cui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stati</a:t>
            </a:r>
            <a:r>
              <a:rPr lang="en-US" sz="2000" dirty="0" smtClean="0"/>
              <a:t> </a:t>
            </a:r>
            <a:r>
              <a:rPr lang="en-US" sz="2000" dirty="0" err="1" smtClean="0"/>
              <a:t>rilevati</a:t>
            </a:r>
            <a:r>
              <a:rPr lang="en-US" sz="2000" dirty="0" smtClean="0"/>
              <a:t> I </a:t>
            </a:r>
            <a:r>
              <a:rPr lang="en-US" sz="2000" dirty="0" err="1" smtClean="0"/>
              <a:t>dati</a:t>
            </a:r>
            <a:r>
              <a:rPr lang="en-US" sz="20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Questa è la </a:t>
            </a:r>
            <a:r>
              <a:rPr lang="en-US" sz="2000" dirty="0" err="1" smtClean="0"/>
              <a:t>distinzione</a:t>
            </a:r>
            <a:r>
              <a:rPr lang="en-US" sz="2000" dirty="0" smtClean="0"/>
              <a:t> </a:t>
            </a:r>
            <a:r>
              <a:rPr lang="en-US" sz="2000" dirty="0" err="1" smtClean="0"/>
              <a:t>tra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statistica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descrittiva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statistica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inferenziale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Le </a:t>
            </a:r>
            <a:r>
              <a:rPr lang="en-US" sz="2000" dirty="0" err="1" smtClean="0"/>
              <a:t>distributioni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campionarie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concetto</a:t>
            </a:r>
            <a:r>
              <a:rPr lang="en-US" sz="2000" dirty="0" smtClean="0"/>
              <a:t> </a:t>
            </a:r>
            <a:r>
              <a:rPr lang="en-US" sz="2000" dirty="0" err="1" smtClean="0"/>
              <a:t>chiave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statistica</a:t>
            </a:r>
            <a:r>
              <a:rPr lang="en-US" sz="2000" dirty="0" smtClean="0"/>
              <a:t> </a:t>
            </a:r>
            <a:r>
              <a:rPr lang="en-US" sz="2000" dirty="0" err="1" smtClean="0"/>
              <a:t>inferenziale</a:t>
            </a:r>
            <a:r>
              <a:rPr lang="en-US" sz="2000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Prenderemo</a:t>
            </a:r>
            <a:r>
              <a:rPr lang="en-US" sz="2000" dirty="0" smtClean="0"/>
              <a:t> in </a:t>
            </a:r>
            <a:r>
              <a:rPr lang="en-US" sz="2000" dirty="0" err="1" smtClean="0"/>
              <a:t>considerazione</a:t>
            </a:r>
            <a:r>
              <a:rPr lang="en-US" sz="2000" dirty="0" smtClean="0"/>
              <a:t> la </a:t>
            </a:r>
            <a:r>
              <a:rPr lang="en-US" sz="2000" b="1" dirty="0" smtClean="0"/>
              <a:t>media </a:t>
            </a:r>
            <a:r>
              <a:rPr lang="en-US" sz="2000" b="1" dirty="0" err="1" smtClean="0"/>
              <a:t>campionaria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partendo</a:t>
            </a:r>
            <a:r>
              <a:rPr lang="en-US" sz="2000" dirty="0" smtClean="0"/>
              <a:t> dal </a:t>
            </a:r>
            <a:r>
              <a:rPr lang="en-US" sz="2000" dirty="0" err="1" smtClean="0"/>
              <a:t>campionamento</a:t>
            </a:r>
            <a:r>
              <a:rPr lang="en-US" sz="2000" dirty="0" smtClean="0"/>
              <a:t> </a:t>
            </a:r>
            <a:r>
              <a:rPr lang="en-US" sz="2000" dirty="0" err="1" smtClean="0"/>
              <a:t>casuale</a:t>
            </a:r>
            <a:r>
              <a:rPr lang="en-US" sz="2000" dirty="0" smtClean="0"/>
              <a:t> </a:t>
            </a:r>
            <a:r>
              <a:rPr lang="en-US" sz="2000" dirty="0" err="1" smtClean="0"/>
              <a:t>semplice</a:t>
            </a:r>
            <a:r>
              <a:rPr lang="en-US" sz="2000" dirty="0" smtClean="0"/>
              <a:t> e </a:t>
            </a:r>
            <a:r>
              <a:rPr lang="en-US" sz="2000" dirty="0" err="1" smtClean="0"/>
              <a:t>costruendo</a:t>
            </a:r>
            <a:r>
              <a:rPr lang="en-US" sz="2000" dirty="0" smtClean="0"/>
              <a:t> </a:t>
            </a:r>
            <a:r>
              <a:rPr lang="en-US" sz="2000" dirty="0" err="1" smtClean="0"/>
              <a:t>empiricamente</a:t>
            </a:r>
            <a:r>
              <a:rPr lang="en-US" sz="2000" dirty="0" smtClean="0"/>
              <a:t> la </a:t>
            </a:r>
            <a:r>
              <a:rPr lang="en-US" sz="2000" dirty="0" err="1" smtClean="0"/>
              <a:t>distribuzione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campionaria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	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it-IT" sz="1200" dirty="0">
              <a:solidFill>
                <a:srgbClr val="000000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48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Campionamento e Inferenza</a:t>
            </a:r>
            <a:endParaRPr lang="en-US" altLang="it-IT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75502" y="1326293"/>
            <a:ext cx="10976805" cy="515070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Nell’urna</a:t>
            </a:r>
            <a:r>
              <a:rPr lang="en-US" sz="2400" dirty="0" smtClean="0"/>
              <a:t> </a:t>
            </a:r>
            <a:r>
              <a:rPr lang="en-US" sz="2400" dirty="0" err="1" smtClean="0"/>
              <a:t>abbiamo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popolazione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palline</a:t>
            </a:r>
            <a:r>
              <a:rPr lang="en-US" sz="2400" dirty="0" smtClean="0"/>
              <a:t> </a:t>
            </a:r>
            <a:r>
              <a:rPr lang="en-US" sz="2400" dirty="0" err="1" smtClean="0"/>
              <a:t>bianche</a:t>
            </a:r>
            <a:r>
              <a:rPr lang="en-US" sz="2400" dirty="0" smtClean="0"/>
              <a:t> e </a:t>
            </a:r>
            <a:r>
              <a:rPr lang="en-US" sz="2400" dirty="0" err="1" smtClean="0"/>
              <a:t>nere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/>
              <a:t>	</a:t>
            </a:r>
            <a:r>
              <a:rPr lang="en-US" sz="2400" dirty="0"/>
              <a:t>50 </a:t>
            </a:r>
            <a:r>
              <a:rPr lang="en-US" sz="2400" dirty="0" err="1" smtClean="0"/>
              <a:t>nere</a:t>
            </a:r>
            <a:r>
              <a:rPr lang="en-US" sz="2400" dirty="0" smtClean="0"/>
              <a:t> e </a:t>
            </a:r>
            <a:r>
              <a:rPr lang="en-US" sz="2400" dirty="0"/>
              <a:t>50 </a:t>
            </a:r>
            <a:r>
              <a:rPr lang="en-US" sz="2400" dirty="0" err="1" smtClean="0"/>
              <a:t>bianche</a:t>
            </a:r>
            <a:r>
              <a:rPr lang="en-US" sz="2400" dirty="0" smtClean="0"/>
              <a:t> (</a:t>
            </a:r>
            <a:r>
              <a:rPr lang="en-US" sz="2400" dirty="0" err="1" smtClean="0"/>
              <a:t>mischiate</a:t>
            </a:r>
            <a:r>
              <a:rPr lang="en-US" sz="2400" dirty="0" smtClean="0"/>
              <a:t>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estraggono</a:t>
            </a:r>
            <a:r>
              <a:rPr lang="en-US" sz="2400" dirty="0" smtClean="0"/>
              <a:t> </a:t>
            </a:r>
            <a:r>
              <a:rPr lang="en-US" sz="2400" dirty="0"/>
              <a:t>50 </a:t>
            </a:r>
            <a:r>
              <a:rPr lang="en-US" sz="2400" dirty="0" err="1" smtClean="0"/>
              <a:t>palline</a:t>
            </a:r>
            <a:r>
              <a:rPr lang="en-US" sz="2400" dirty="0" smtClean="0"/>
              <a:t> a </a:t>
            </a:r>
            <a:r>
              <a:rPr lang="en-US" sz="2400" dirty="0" err="1" smtClean="0"/>
              <a:t>caso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		   Il </a:t>
            </a:r>
            <a:r>
              <a:rPr lang="en-US" sz="2400" dirty="0" err="1" smtClean="0"/>
              <a:t>risultato</a:t>
            </a:r>
            <a:r>
              <a:rPr lang="en-US" sz="2400" dirty="0" smtClean="0"/>
              <a:t> </a:t>
            </a:r>
            <a:r>
              <a:rPr lang="en-US" sz="2400" dirty="0" err="1" smtClean="0"/>
              <a:t>più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probabile</a:t>
            </a:r>
            <a:r>
              <a:rPr lang="en-US" sz="2400" dirty="0" smtClean="0"/>
              <a:t> è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seguente</a:t>
            </a:r>
            <a:r>
              <a:rPr lang="en-US" sz="2400" dirty="0" smtClean="0"/>
              <a:t>                                                                                     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                   </a:t>
            </a:r>
          </a:p>
          <a:p>
            <a:endParaRPr lang="en-US" sz="20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it-IT" sz="1200" dirty="0">
              <a:solidFill>
                <a:srgbClr val="000000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it-IT" sz="1400">
              <a:solidFill>
                <a:srgbClr val="000000"/>
              </a:solidFill>
            </a:endParaRPr>
          </a:p>
        </p:txBody>
      </p:sp>
      <p:pic>
        <p:nvPicPr>
          <p:cNvPr id="2052" name="Picture 4" descr="http://datagenetics.com/blog/june12014/u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878" y="1687053"/>
            <a:ext cx="2402429" cy="322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datagenetics.com/blog/june12014/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523" y="5600284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datagenetics.com/blog/june12014/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678" y="5577776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datagenetics.com/blog/june12014/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51" y="5600284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datagenetics.com/blog/june12014/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98" y="5577776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datagenetics.com/blog/june12014/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71" y="5577776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datagenetics.com/blog/june12014/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81" y="5555507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datagenetics.com/blog/june12014/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77" y="5555507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datagenetics.com/blog/june12014/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5577776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datagenetics.com/blog/june12014/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923" y="5575679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datagenetics.com/blog/june12014/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28" y="5575679"/>
            <a:ext cx="4762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412885" y="5643375"/>
            <a:ext cx="1539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perchè</a:t>
            </a:r>
            <a:r>
              <a:rPr lang="en-US" sz="2400" dirty="0" smtClean="0">
                <a:solidFill>
                  <a:srgbClr val="FF0000"/>
                </a:solidFill>
              </a:rPr>
              <a:t>???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267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Campionamento e Inferenza</a:t>
            </a:r>
            <a:endParaRPr lang="en-US" altLang="it-IT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943276" y="1232190"/>
            <a:ext cx="9959545" cy="510395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 err="1" smtClean="0"/>
              <a:t>Dato</a:t>
            </a:r>
            <a:r>
              <a:rPr lang="en-US" sz="2400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sz="2400" dirty="0" err="1" smtClean="0"/>
              <a:t>Universo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 smtClean="0"/>
              <a:t>popolazione</a:t>
            </a:r>
            <a:r>
              <a:rPr lang="en-US" sz="2400" dirty="0"/>
              <a:t>): 100 </a:t>
            </a:r>
            <a:r>
              <a:rPr lang="en-US" sz="2400" dirty="0" err="1"/>
              <a:t>palline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err="1" smtClean="0"/>
              <a:t>Campione</a:t>
            </a:r>
            <a:r>
              <a:rPr lang="en-US" sz="2400" dirty="0"/>
              <a:t>: </a:t>
            </a:r>
            <a:r>
              <a:rPr lang="en-US" sz="2400" dirty="0" smtClean="0"/>
              <a:t>10 </a:t>
            </a:r>
            <a:r>
              <a:rPr lang="en-US" sz="2400" dirty="0" err="1" smtClean="0"/>
              <a:t>palline</a:t>
            </a:r>
            <a:r>
              <a:rPr lang="en-US" sz="2400" dirty="0" smtClean="0"/>
              <a:t> </a:t>
            </a:r>
            <a:r>
              <a:rPr lang="en-US" sz="2400" dirty="0" err="1" smtClean="0"/>
              <a:t>scelte</a:t>
            </a:r>
            <a:r>
              <a:rPr lang="en-US" sz="2400" dirty="0" smtClean="0"/>
              <a:t> a </a:t>
            </a:r>
            <a:r>
              <a:rPr lang="en-US" sz="2400" dirty="0" err="1" smtClean="0"/>
              <a:t>caso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Si </a:t>
            </a:r>
            <a:r>
              <a:rPr lang="en-US" sz="2400" dirty="0" err="1" smtClean="0"/>
              <a:t>può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stimare</a:t>
            </a:r>
            <a:r>
              <a:rPr lang="en-US" sz="2400" dirty="0" smtClean="0"/>
              <a:t> la </a:t>
            </a:r>
            <a:r>
              <a:rPr lang="en-US" sz="2400" dirty="0" err="1" smtClean="0"/>
              <a:t>composizione</a:t>
            </a:r>
            <a:r>
              <a:rPr lang="en-US" sz="2400" dirty="0" smtClean="0"/>
              <a:t>/</a:t>
            </a:r>
            <a:r>
              <a:rPr lang="en-US" sz="2400" dirty="0" err="1" smtClean="0"/>
              <a:t>distribuzione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palline</a:t>
            </a:r>
            <a:r>
              <a:rPr lang="en-US" sz="2400" dirty="0" smtClean="0"/>
              <a:t> </a:t>
            </a:r>
            <a:r>
              <a:rPr lang="en-US" sz="2400" dirty="0" err="1" smtClean="0"/>
              <a:t>nell’urna</a:t>
            </a:r>
            <a:r>
              <a:rPr lang="en-US" sz="2400" dirty="0" smtClean="0"/>
              <a:t> ma non </a:t>
            </a:r>
            <a:r>
              <a:rPr lang="en-US" sz="2400" dirty="0" err="1" smtClean="0"/>
              <a:t>avere</a:t>
            </a:r>
            <a:r>
              <a:rPr lang="en-US" sz="2400" dirty="0" smtClean="0"/>
              <a:t> </a:t>
            </a:r>
            <a:r>
              <a:rPr lang="en-US" sz="2400" dirty="0" err="1" smtClean="0"/>
              <a:t>certezza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tale </a:t>
            </a:r>
            <a:r>
              <a:rPr lang="en-US" sz="2400" dirty="0" err="1" smtClean="0"/>
              <a:t>composizione</a:t>
            </a:r>
            <a:r>
              <a:rPr lang="en-US" sz="2400" dirty="0" smtClean="0"/>
              <a:t>!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err="1" smtClean="0"/>
              <a:t>Quindi</a:t>
            </a:r>
            <a:r>
              <a:rPr lang="en-US" sz="2400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sz="2400" b="1" dirty="0" err="1" smtClean="0"/>
              <a:t>Ripetendo</a:t>
            </a:r>
            <a:r>
              <a:rPr lang="en-US" sz="2400" b="1" dirty="0" smtClean="0"/>
              <a:t> </a:t>
            </a:r>
            <a:r>
              <a:rPr lang="en-US" sz="2400" dirty="0" err="1" smtClean="0"/>
              <a:t>l’esperimento</a:t>
            </a:r>
            <a:r>
              <a:rPr lang="en-US" sz="2400" b="1" dirty="0" smtClean="0"/>
              <a:t> </a:t>
            </a:r>
            <a:r>
              <a:rPr lang="en-US" sz="2400" dirty="0" smtClean="0"/>
              <a:t>(more and more samples)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valore</a:t>
            </a:r>
            <a:r>
              <a:rPr lang="en-US" sz="2400" dirty="0" smtClean="0"/>
              <a:t> </a:t>
            </a:r>
            <a:r>
              <a:rPr lang="en-US" sz="2400" dirty="0" err="1" smtClean="0"/>
              <a:t>atteso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distribuzione</a:t>
            </a:r>
            <a:r>
              <a:rPr lang="en-US" sz="2400" dirty="0" smtClean="0"/>
              <a:t> (</a:t>
            </a:r>
            <a:r>
              <a:rPr lang="en-US" sz="2400" dirty="0"/>
              <a:t>more </a:t>
            </a:r>
            <a:r>
              <a:rPr lang="en-US" sz="2400" dirty="0" smtClean="0"/>
              <a:t>likely event) è </a:t>
            </a:r>
            <a:r>
              <a:rPr lang="en-US" sz="2400" dirty="0" err="1" smtClean="0"/>
              <a:t>quello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verificherà</a:t>
            </a:r>
            <a:r>
              <a:rPr lang="en-US" sz="2400" dirty="0" smtClean="0"/>
              <a:t> </a:t>
            </a:r>
            <a:r>
              <a:rPr lang="en-US" sz="2400" dirty="0" err="1" smtClean="0"/>
              <a:t>più</a:t>
            </a:r>
            <a:r>
              <a:rPr lang="en-US" sz="2400" dirty="0" smtClean="0"/>
              <a:t> </a:t>
            </a:r>
            <a:r>
              <a:rPr lang="en-US" sz="2400" dirty="0" err="1" smtClean="0"/>
              <a:t>frequentemente</a:t>
            </a:r>
            <a:r>
              <a:rPr lang="en-US" sz="2400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seguito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serie</a:t>
            </a:r>
            <a:r>
              <a:rPr lang="en-US" sz="2400" dirty="0" smtClean="0"/>
              <a:t> di </a:t>
            </a:r>
            <a:r>
              <a:rPr lang="en-US" sz="2400" dirty="0" err="1" smtClean="0"/>
              <a:t>grafici</a:t>
            </a:r>
            <a:r>
              <a:rPr lang="en-US" sz="2400" dirty="0" smtClean="0"/>
              <a:t> generate da </a:t>
            </a:r>
            <a:r>
              <a:rPr lang="en-US" sz="2400" dirty="0" err="1" smtClean="0"/>
              <a:t>uno</a:t>
            </a:r>
            <a:r>
              <a:rPr lang="en-US" sz="2400" dirty="0" smtClean="0"/>
              <a:t> studio di </a:t>
            </a:r>
            <a:r>
              <a:rPr lang="en-US" sz="2400" dirty="0" err="1" smtClean="0"/>
              <a:t>simulazione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it-IT" sz="1200" dirty="0">
              <a:solidFill>
                <a:srgbClr val="000000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it-IT" sz="1400">
              <a:solidFill>
                <a:srgbClr val="000000"/>
              </a:solidFill>
            </a:endParaRPr>
          </a:p>
        </p:txBody>
      </p:sp>
      <p:sp>
        <p:nvSpPr>
          <p:cNvPr id="2" name="Freccia in giù 1"/>
          <p:cNvSpPr/>
          <p:nvPr/>
        </p:nvSpPr>
        <p:spPr bwMode="auto">
          <a:xfrm>
            <a:off x="5934558" y="2632364"/>
            <a:ext cx="451999" cy="435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595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Campionamento e Inferenza</a:t>
            </a:r>
            <a:endParaRPr lang="en-US" altLang="it-IT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464481" y="1414086"/>
            <a:ext cx="10750378" cy="218585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i="1" dirty="0" smtClean="0"/>
              <a:t>x-axis:</a:t>
            </a:r>
            <a:r>
              <a:rPr lang="en-US" sz="2000" dirty="0"/>
              <a:t> </a:t>
            </a:r>
            <a:r>
              <a:rPr lang="en-US" sz="2000" dirty="0" err="1" smtClean="0"/>
              <a:t>combinazioni</a:t>
            </a:r>
            <a:r>
              <a:rPr lang="en-US" sz="2000" dirty="0" smtClean="0"/>
              <a:t> di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possono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presentare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campione</a:t>
            </a:r>
            <a:r>
              <a:rPr lang="en-US" sz="2000" dirty="0" smtClean="0"/>
              <a:t>. 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i="1" dirty="0" smtClean="0"/>
              <a:t>y-axis: </a:t>
            </a:r>
            <a:r>
              <a:rPr lang="en-US" sz="2000" dirty="0" smtClean="0"/>
              <a:t>per </a:t>
            </a:r>
            <a:r>
              <a:rPr lang="en-US" sz="2000" dirty="0" err="1" smtClean="0"/>
              <a:t>ogni</a:t>
            </a:r>
            <a:r>
              <a:rPr lang="en-US" sz="2000" dirty="0" smtClean="0"/>
              <a:t> </a:t>
            </a:r>
            <a:r>
              <a:rPr lang="en-US" sz="2000" dirty="0" err="1" smtClean="0"/>
              <a:t>selezione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dell’ennupla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campionaria</a:t>
            </a:r>
            <a:r>
              <a:rPr lang="en-US" sz="2000" dirty="0" smtClean="0"/>
              <a:t> è </a:t>
            </a:r>
            <a:r>
              <a:rPr lang="en-US" sz="2000" dirty="0" err="1" smtClean="0"/>
              <a:t>riportata</a:t>
            </a:r>
            <a:r>
              <a:rPr lang="en-US" sz="2000" dirty="0" smtClean="0"/>
              <a:t> la </a:t>
            </a:r>
            <a:r>
              <a:rPr lang="en-US" sz="2000" dirty="0" err="1" smtClean="0"/>
              <a:t>frequenza</a:t>
            </a:r>
            <a:r>
              <a:rPr lang="en-US" sz="2000" dirty="0" smtClean="0"/>
              <a:t> (%) con la quale </a:t>
            </a:r>
            <a:r>
              <a:rPr lang="en-US" sz="2000" dirty="0" err="1" smtClean="0"/>
              <a:t>l’ennupla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</a:t>
            </a:r>
            <a:r>
              <a:rPr lang="en-US" sz="20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 </a:t>
            </a:r>
            <a:r>
              <a:rPr lang="en-US" sz="2000" dirty="0" err="1" smtClean="0"/>
              <a:t>Es</a:t>
            </a:r>
            <a:r>
              <a:rPr lang="en-US" sz="2000" dirty="0" smtClean="0"/>
              <a:t>. Con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prova</a:t>
            </a:r>
            <a:r>
              <a:rPr lang="en-US" sz="2000" dirty="0" smtClean="0"/>
              <a:t> (</a:t>
            </a:r>
            <a:r>
              <a:rPr lang="en-US" sz="2000" dirty="0" err="1" smtClean="0"/>
              <a:t>ripetizione</a:t>
            </a:r>
            <a:r>
              <a:rPr lang="en-US" sz="2000" dirty="0" smtClean="0"/>
              <a:t>)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barra</a:t>
            </a:r>
            <a:r>
              <a:rPr lang="en-US" sz="2000" dirty="0" smtClean="0"/>
              <a:t> </a:t>
            </a:r>
            <a:r>
              <a:rPr lang="en-US" sz="2000" dirty="0" err="1" smtClean="0"/>
              <a:t>rappresenta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100%; </a:t>
            </a:r>
            <a:r>
              <a:rPr lang="en-US" sz="2000" dirty="0" smtClean="0"/>
              <a:t>con </a:t>
            </a:r>
            <a:r>
              <a:rPr lang="en-US" sz="2000" dirty="0" smtClean="0"/>
              <a:t>2 prove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/>
              <a:t>barra</a:t>
            </a:r>
            <a:r>
              <a:rPr lang="en-US" sz="2000" dirty="0"/>
              <a:t> </a:t>
            </a:r>
            <a:r>
              <a:rPr lang="en-US" sz="2000" dirty="0" err="1"/>
              <a:t>rappresenta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smtClean="0"/>
              <a:t>50%  e </a:t>
            </a:r>
            <a:r>
              <a:rPr lang="en-US" sz="2000" dirty="0" err="1" smtClean="0"/>
              <a:t>l’altra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restante </a:t>
            </a:r>
            <a:r>
              <a:rPr lang="en-US" sz="2000" dirty="0"/>
              <a:t>50%, (</a:t>
            </a:r>
            <a:r>
              <a:rPr lang="en-US" sz="2000" dirty="0" err="1" smtClean="0"/>
              <a:t>assumendo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presentino</a:t>
            </a:r>
            <a:r>
              <a:rPr lang="en-US" sz="2000" dirty="0" smtClean="0"/>
              <a:t> due </a:t>
            </a:r>
            <a:r>
              <a:rPr lang="en-US" sz="2000" dirty="0" err="1" smtClean="0"/>
              <a:t>combinazioni</a:t>
            </a:r>
            <a:r>
              <a:rPr lang="en-US" sz="2000" dirty="0" smtClean="0"/>
              <a:t> diverse). </a:t>
            </a:r>
            <a:endParaRPr lang="en-US" sz="20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it-IT" sz="1200" dirty="0">
              <a:solidFill>
                <a:srgbClr val="000000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it-IT" sz="1400">
              <a:solidFill>
                <a:srgbClr val="000000"/>
              </a:solidFill>
            </a:endParaRPr>
          </a:p>
        </p:txBody>
      </p:sp>
      <p:pic>
        <p:nvPicPr>
          <p:cNvPr id="3074" name="Picture 2" descr="http://datagenetics.com/blog/june12014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97" y="3685309"/>
            <a:ext cx="4869496" cy="242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datagenetics.com/blog/june12014/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359" y="3685309"/>
            <a:ext cx="4511280" cy="242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233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Campionamento e Inferenza</a:t>
            </a:r>
            <a:endParaRPr lang="en-US" altLang="it-IT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it-IT" sz="1200" dirty="0">
              <a:solidFill>
                <a:srgbClr val="000000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it-IT" sz="1400">
              <a:solidFill>
                <a:srgbClr val="000000"/>
              </a:solidFill>
            </a:endParaRPr>
          </a:p>
        </p:txBody>
      </p:sp>
      <p:pic>
        <p:nvPicPr>
          <p:cNvPr id="4100" name="Picture 4" descr="http://datagenetics.com/blog/june12014/10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72" y="1436548"/>
            <a:ext cx="4455390" cy="229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datagenetics.com/blog/june12014/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710" y="1436548"/>
            <a:ext cx="4325810" cy="232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datagenetics.com/blog/june12014/5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72" y="3958658"/>
            <a:ext cx="4420459" cy="229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datagenetics.com/blog/june12014/10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710" y="3958658"/>
            <a:ext cx="4325810" cy="224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9396154" y="1297087"/>
            <a:ext cx="27958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 </a:t>
            </a:r>
            <a:r>
              <a:rPr lang="en-US" sz="2000" dirty="0" err="1" smtClean="0"/>
              <a:t>crescere</a:t>
            </a:r>
            <a:r>
              <a:rPr lang="en-US" sz="2000" dirty="0" smtClean="0"/>
              <a:t> del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</a:t>
            </a:r>
            <a:r>
              <a:rPr lang="en-US" sz="2000" dirty="0" err="1" smtClean="0"/>
              <a:t>ripetizioni</a:t>
            </a:r>
            <a:r>
              <a:rPr lang="en-US" sz="2000" dirty="0" smtClean="0"/>
              <a:t> emerge </a:t>
            </a:r>
            <a:r>
              <a:rPr lang="en-US" sz="2000" dirty="0" err="1" smtClean="0"/>
              <a:t>uno</a:t>
            </a:r>
            <a:r>
              <a:rPr lang="en-US" sz="2000" dirty="0" smtClean="0"/>
              <a:t> </a:t>
            </a:r>
            <a:r>
              <a:rPr lang="en-US" sz="2000" dirty="0" err="1" smtClean="0"/>
              <a:t>specifico</a:t>
            </a:r>
            <a:r>
              <a:rPr lang="en-US" sz="2000" dirty="0" smtClean="0"/>
              <a:t> pattern: le </a:t>
            </a:r>
            <a:r>
              <a:rPr lang="en-US" sz="2000" dirty="0" err="1" smtClean="0"/>
              <a:t>combinazioni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verificano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</a:t>
            </a:r>
            <a:r>
              <a:rPr lang="en-US" sz="2000" dirty="0" err="1" smtClean="0"/>
              <a:t>frequentemente</a:t>
            </a:r>
            <a:r>
              <a:rPr lang="en-US" sz="2000" dirty="0" smtClean="0"/>
              <a:t>,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grafico</a:t>
            </a:r>
            <a:r>
              <a:rPr lang="en-US" sz="2000" dirty="0" smtClean="0"/>
              <a:t> </a:t>
            </a:r>
            <a:r>
              <a:rPr lang="en-US" sz="2000" dirty="0" err="1" smtClean="0"/>
              <a:t>diventa</a:t>
            </a:r>
            <a:r>
              <a:rPr lang="en-US" sz="2000" dirty="0" smtClean="0"/>
              <a:t> </a:t>
            </a:r>
            <a:r>
              <a:rPr lang="en-US" sz="2000" dirty="0" err="1" smtClean="0"/>
              <a:t>sempre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</a:t>
            </a:r>
            <a:r>
              <a:rPr lang="en-US" sz="2000" dirty="0" err="1" smtClean="0"/>
              <a:t>simmetrico</a:t>
            </a:r>
            <a:r>
              <a:rPr lang="en-US" sz="2000" dirty="0" smtClean="0"/>
              <a:t> </a:t>
            </a:r>
            <a:r>
              <a:rPr lang="en-US" sz="2000" dirty="0" err="1" smtClean="0"/>
              <a:t>rispetto</a:t>
            </a:r>
            <a:r>
              <a:rPr lang="en-US" sz="2000" dirty="0" smtClean="0"/>
              <a:t> al </a:t>
            </a:r>
            <a:r>
              <a:rPr lang="en-US" sz="2000" dirty="0" err="1" smtClean="0"/>
              <a:t>valore</a:t>
            </a:r>
            <a:r>
              <a:rPr lang="en-US" sz="2000" dirty="0" smtClean="0"/>
              <a:t> </a:t>
            </a:r>
            <a:r>
              <a:rPr lang="en-US" sz="2000" dirty="0" err="1" smtClean="0"/>
              <a:t>centrale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Se </a:t>
            </a:r>
            <a:r>
              <a:rPr lang="en-US" sz="2000" dirty="0" err="1" smtClean="0"/>
              <a:t>calcoliamo</a:t>
            </a:r>
            <a:r>
              <a:rPr lang="en-US" sz="2000" dirty="0" smtClean="0"/>
              <a:t> la media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tutte</a:t>
            </a:r>
            <a:r>
              <a:rPr lang="en-US" sz="2000" dirty="0" smtClean="0"/>
              <a:t> le </a:t>
            </a:r>
            <a:r>
              <a:rPr lang="en-US" sz="2000" dirty="0" err="1" smtClean="0"/>
              <a:t>ripetizioni</a:t>
            </a:r>
            <a:r>
              <a:rPr lang="en-US" sz="2000" dirty="0" smtClean="0"/>
              <a:t>, la </a:t>
            </a:r>
            <a:r>
              <a:rPr lang="en-US" sz="2000" dirty="0" err="1" smtClean="0"/>
              <a:t>proporzione</a:t>
            </a:r>
            <a:r>
              <a:rPr lang="en-US" sz="2000" dirty="0" smtClean="0"/>
              <a:t> di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</a:t>
            </a:r>
            <a:r>
              <a:rPr lang="en-US" sz="2000" dirty="0" err="1" smtClean="0"/>
              <a:t>bianche</a:t>
            </a:r>
            <a:r>
              <a:rPr lang="en-US" sz="2000" dirty="0" smtClean="0"/>
              <a:t> o </a:t>
            </a:r>
            <a:r>
              <a:rPr lang="en-US" sz="2000" dirty="0" err="1" smtClean="0"/>
              <a:t>nere</a:t>
            </a:r>
            <a:r>
              <a:rPr lang="en-US" sz="2000" dirty="0" smtClean="0"/>
              <a:t> </a:t>
            </a:r>
            <a:r>
              <a:rPr lang="en-US" sz="2000" dirty="0" err="1" smtClean="0"/>
              <a:t>sarà</a:t>
            </a:r>
            <a:r>
              <a:rPr lang="en-US" sz="2000" dirty="0" smtClean="0"/>
              <a:t> 0.5, </a:t>
            </a:r>
            <a:r>
              <a:rPr lang="en-US" sz="2000" dirty="0" err="1" smtClean="0"/>
              <a:t>che</a:t>
            </a:r>
            <a:r>
              <a:rPr lang="en-US" sz="2000" dirty="0" smtClean="0"/>
              <a:t> è </a:t>
            </a:r>
            <a:r>
              <a:rPr lang="en-US" sz="2000" dirty="0" err="1" smtClean="0"/>
              <a:t>proprio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valore</a:t>
            </a:r>
            <a:r>
              <a:rPr lang="en-US" sz="2000" dirty="0" smtClean="0"/>
              <a:t> attest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distribuzione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5307724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0"/>
            <a:ext cx="10289117" cy="1499286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dirty="0"/>
              <a:t/>
            </a:r>
            <a:br>
              <a:rPr lang="it-IT" altLang="it-IT" dirty="0"/>
            </a:b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sz="3200" dirty="0"/>
              <a:t>Campionamento e </a:t>
            </a:r>
            <a:r>
              <a:rPr lang="it-IT" altLang="it-IT" sz="3200" dirty="0" smtClean="0"/>
              <a:t>Inferenza: il </a:t>
            </a:r>
            <a:r>
              <a:rPr lang="it-IT" sz="3200" dirty="0" smtClean="0"/>
              <a:t>Teorem</a:t>
            </a:r>
            <a:r>
              <a:rPr lang="it-IT" altLang="it-IT" sz="3200" dirty="0" smtClean="0"/>
              <a:t>a del </a:t>
            </a:r>
            <a:r>
              <a:rPr lang="it-IT" sz="3200" dirty="0" smtClean="0"/>
              <a:t>Limite Centrale</a:t>
            </a:r>
            <a:r>
              <a:rPr lang="it-IT" sz="3200" dirty="0"/>
              <a:t/>
            </a:r>
            <a:br>
              <a:rPr lang="it-IT" sz="3200" dirty="0"/>
            </a:br>
            <a:endParaRPr lang="en-US" altLang="it-IT" sz="32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360728" y="1393980"/>
            <a:ext cx="11560028" cy="19028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altLang="it-IT" sz="2000" dirty="0" smtClean="0"/>
              <a:t>Il </a:t>
            </a:r>
            <a:r>
              <a:rPr lang="it-IT" sz="2000" dirty="0"/>
              <a:t>Teorem</a:t>
            </a:r>
            <a:r>
              <a:rPr lang="it-IT" altLang="it-IT" sz="2000" dirty="0"/>
              <a:t>a del </a:t>
            </a:r>
            <a:r>
              <a:rPr lang="it-IT" sz="2000" dirty="0"/>
              <a:t>Limite Centrale </a:t>
            </a:r>
            <a:r>
              <a:rPr lang="it-IT" sz="2000" dirty="0" smtClean="0"/>
              <a:t>stabilisce che la distribuzione della media, calcolata su un numero elevato di prove indipendenti ed identicamente distribuite, può essere approssimata ad una distribuzione Normale.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Ripetendo</a:t>
            </a:r>
            <a:r>
              <a:rPr lang="en-US" sz="2000" dirty="0" smtClean="0"/>
              <a:t> e </a:t>
            </a:r>
            <a:r>
              <a:rPr lang="en-US" sz="2000" dirty="0" err="1" smtClean="0"/>
              <a:t>riepetendo</a:t>
            </a:r>
            <a:r>
              <a:rPr lang="en-US" sz="2000" dirty="0" smtClean="0"/>
              <a:t> </a:t>
            </a:r>
            <a:r>
              <a:rPr lang="en-US" sz="2000" dirty="0" err="1" smtClean="0"/>
              <a:t>uno</a:t>
            </a:r>
            <a:r>
              <a:rPr lang="en-US" sz="2000" dirty="0" smtClean="0"/>
              <a:t> </a:t>
            </a:r>
            <a:r>
              <a:rPr lang="en-US" sz="2000" dirty="0" err="1" smtClean="0"/>
              <a:t>stesso</a:t>
            </a:r>
            <a:r>
              <a:rPr lang="en-US" sz="2000" dirty="0" smtClean="0"/>
              <a:t> </a:t>
            </a:r>
            <a:r>
              <a:rPr lang="en-US" sz="2000" dirty="0" err="1" smtClean="0"/>
              <a:t>esperimento</a:t>
            </a:r>
            <a:r>
              <a:rPr lang="en-US" sz="2000" dirty="0" smtClean="0"/>
              <a:t> </a:t>
            </a:r>
            <a:r>
              <a:rPr lang="en-US" sz="2000" dirty="0" err="1" smtClean="0"/>
              <a:t>nelle</a:t>
            </a:r>
            <a:r>
              <a:rPr lang="en-US" sz="2000" dirty="0" smtClean="0"/>
              <a:t> </a:t>
            </a:r>
            <a:r>
              <a:rPr lang="en-US" sz="2000" dirty="0" err="1" smtClean="0"/>
              <a:t>stesse</a:t>
            </a:r>
            <a:r>
              <a:rPr lang="en-US" sz="2000" dirty="0" smtClean="0"/>
              <a:t> </a:t>
            </a:r>
            <a:r>
              <a:rPr lang="en-US" sz="2000" dirty="0" err="1" smtClean="0"/>
              <a:t>condizioni</a:t>
            </a:r>
            <a:r>
              <a:rPr lang="en-US" sz="2000" dirty="0" smtClean="0"/>
              <a:t>, la </a:t>
            </a:r>
            <a:r>
              <a:rPr lang="en-US" sz="2000" dirty="0" err="1" smtClean="0"/>
              <a:t>distribuzione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medie</a:t>
            </a:r>
            <a:r>
              <a:rPr lang="en-US" sz="2000" dirty="0" smtClean="0"/>
              <a:t> </a:t>
            </a:r>
            <a:r>
              <a:rPr lang="en-US" sz="2000" dirty="0" err="1" smtClean="0"/>
              <a:t>calcolate</a:t>
            </a:r>
            <a:r>
              <a:rPr lang="en-US" sz="2000" dirty="0" smtClean="0"/>
              <a:t> in </a:t>
            </a:r>
            <a:r>
              <a:rPr lang="en-US" sz="2000" dirty="0" err="1" smtClean="0"/>
              <a:t>ogni</a:t>
            </a:r>
            <a:r>
              <a:rPr lang="en-US" sz="2000" dirty="0" smtClean="0"/>
              <a:t> </a:t>
            </a:r>
            <a:r>
              <a:rPr lang="en-US" sz="2000" dirty="0" err="1" smtClean="0"/>
              <a:t>prova</a:t>
            </a:r>
            <a:r>
              <a:rPr lang="en-US" sz="2000" dirty="0" smtClean="0"/>
              <a:t> </a:t>
            </a:r>
            <a:r>
              <a:rPr lang="en-US" sz="2000" dirty="0" err="1" smtClean="0"/>
              <a:t>seguirà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distribuzione</a:t>
            </a:r>
            <a:r>
              <a:rPr lang="en-US" sz="2000" dirty="0" smtClean="0"/>
              <a:t> </a:t>
            </a:r>
            <a:r>
              <a:rPr lang="en-US" sz="2000" dirty="0" err="1" smtClean="0"/>
              <a:t>Normale</a:t>
            </a:r>
            <a:r>
              <a:rPr lang="en-US" sz="2000" dirty="0" smtClean="0"/>
              <a:t>, </a:t>
            </a:r>
            <a:r>
              <a:rPr lang="en-US" sz="2000" dirty="0" err="1" smtClean="0"/>
              <a:t>indipendentemente</a:t>
            </a:r>
            <a:r>
              <a:rPr lang="en-US" sz="2000" dirty="0" smtClean="0"/>
              <a:t> </a:t>
            </a:r>
            <a:r>
              <a:rPr lang="en-US" sz="2000" dirty="0" err="1" smtClean="0"/>
              <a:t>dalla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distribuzione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fenomeno</a:t>
            </a:r>
            <a:r>
              <a:rPr lang="en-US" sz="2000" dirty="0" smtClean="0"/>
              <a:t> </a:t>
            </a:r>
            <a:r>
              <a:rPr lang="en-US" sz="2000" dirty="0" err="1" smtClean="0"/>
              <a:t>oggetto</a:t>
            </a:r>
            <a:r>
              <a:rPr lang="en-US" sz="2000" dirty="0" smtClean="0"/>
              <a:t> di studio.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6CDDE43-8D0C-4C23-AB5B-4D9B7A06CEBC}" type="datetime4">
              <a:rPr lang="en-US" altLang="it-IT" sz="1200">
                <a:solidFill>
                  <a:srgbClr val="000000"/>
                </a:solidFill>
              </a:rPr>
              <a:pPr eaLnBrk="1" hangingPunct="1"/>
              <a:t>March 6, 2018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t-IT" sz="1200">
                <a:solidFill>
                  <a:srgbClr val="000000"/>
                </a:solidFill>
              </a:rPr>
              <a:t>Data Mining: Concepts and Techniques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979FD4-488B-4B0A-AA35-0F81A79518E2}" type="slidenum">
              <a:rPr lang="en-US" altLang="it-IT" sz="14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it-IT" sz="1400">
              <a:solidFill>
                <a:srgbClr val="000000"/>
              </a:solidFill>
            </a:endParaRPr>
          </a:p>
        </p:txBody>
      </p:sp>
      <p:pic>
        <p:nvPicPr>
          <p:cNvPr id="5126" name="Picture 6" descr="https://upload.wikimedia.org/wikipedia/commons/thumb/a/a9/Empirical_Rule.PNG/350px-Empirical_Ru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11" y="3355596"/>
            <a:ext cx="4446253" cy="32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30722" y="3426691"/>
            <a:ext cx="6739242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pPr>
              <a:lnSpc>
                <a:spcPts val="2300"/>
              </a:lnSpc>
            </a:pPr>
            <a:r>
              <a:rPr lang="en-US" dirty="0" smtClean="0"/>
              <a:t>N.B. </a:t>
            </a:r>
            <a:r>
              <a:rPr lang="en-US" sz="2000" dirty="0" smtClean="0"/>
              <a:t>non </a:t>
            </a:r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nessuna</a:t>
            </a:r>
            <a:r>
              <a:rPr lang="en-US" sz="2000" dirty="0" smtClean="0"/>
              <a:t> </a:t>
            </a:r>
            <a:r>
              <a:rPr lang="en-US" sz="2000" dirty="0" err="1" smtClean="0"/>
              <a:t>indicazione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combinazione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uscirà</a:t>
            </a:r>
            <a:r>
              <a:rPr lang="en-US" sz="2000" dirty="0" smtClean="0"/>
              <a:t> in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singola</a:t>
            </a:r>
            <a:r>
              <a:rPr lang="en-US" sz="2000" dirty="0" smtClean="0"/>
              <a:t> </a:t>
            </a:r>
            <a:r>
              <a:rPr lang="en-US" sz="2000" dirty="0" err="1" smtClean="0"/>
              <a:t>prova</a:t>
            </a:r>
            <a:r>
              <a:rPr lang="en-US" sz="2000" dirty="0" smtClean="0"/>
              <a:t>, ma </a:t>
            </a:r>
            <a:r>
              <a:rPr lang="en-US" sz="2000" dirty="0" err="1" smtClean="0"/>
              <a:t>avremo</a:t>
            </a:r>
            <a:r>
              <a:rPr lang="en-US" sz="2000" dirty="0" smtClean="0"/>
              <a:t> </a:t>
            </a:r>
            <a:r>
              <a:rPr lang="en-US" sz="2000" dirty="0" err="1" smtClean="0"/>
              <a:t>importanti</a:t>
            </a:r>
            <a:r>
              <a:rPr lang="en-US" sz="2000" dirty="0" smtClean="0"/>
              <a:t> </a:t>
            </a:r>
            <a:r>
              <a:rPr lang="en-US" sz="2000" dirty="0" err="1" smtClean="0"/>
              <a:t>indicazioni</a:t>
            </a:r>
            <a:r>
              <a:rPr lang="en-US" sz="2000" dirty="0" smtClean="0"/>
              <a:t> </a:t>
            </a:r>
            <a:r>
              <a:rPr lang="en-US" sz="2000" i="1" dirty="0" smtClean="0"/>
              <a:t>in the long run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Freccia a destra 2"/>
          <p:cNvSpPr/>
          <p:nvPr/>
        </p:nvSpPr>
        <p:spPr bwMode="auto">
          <a:xfrm>
            <a:off x="498765" y="2475345"/>
            <a:ext cx="295562" cy="2119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777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360</Words>
  <Application>Microsoft Office PowerPoint</Application>
  <PresentationFormat>Widescreen</PresentationFormat>
  <Paragraphs>61</Paragraphs>
  <Slides>6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Calibri</vt:lpstr>
      <vt:lpstr>Tahoma</vt:lpstr>
      <vt:lpstr>Wingdings</vt:lpstr>
      <vt:lpstr>Blends</vt:lpstr>
      <vt:lpstr>Clip</vt:lpstr>
      <vt:lpstr>Inferenza</vt:lpstr>
      <vt:lpstr>Campionamento e Inferenza</vt:lpstr>
      <vt:lpstr>Campionamento e Inferenza</vt:lpstr>
      <vt:lpstr>Campionamento e Inferenza</vt:lpstr>
      <vt:lpstr>Campionamento e Inferenza</vt:lpstr>
      <vt:lpstr>   Campionamento e Inferenza: il Teorema del Limite Centrale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Neri</dc:creator>
  <cp:lastModifiedBy>Laura Neri</cp:lastModifiedBy>
  <cp:revision>155</cp:revision>
  <dcterms:created xsi:type="dcterms:W3CDTF">2018-01-25T14:24:30Z</dcterms:created>
  <dcterms:modified xsi:type="dcterms:W3CDTF">2018-03-06T08:04:56Z</dcterms:modified>
</cp:coreProperties>
</file>