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71" r:id="rId7"/>
    <p:sldId id="261" r:id="rId8"/>
    <p:sldId id="263" r:id="rId9"/>
    <p:sldId id="272" r:id="rId10"/>
    <p:sldId id="262" r:id="rId11"/>
    <p:sldId id="273" r:id="rId12"/>
    <p:sldId id="267" r:id="rId13"/>
    <p:sldId id="268" r:id="rId14"/>
    <p:sldId id="269" r:id="rId15"/>
    <p:sldId id="265" r:id="rId16"/>
    <p:sldId id="264" r:id="rId17"/>
    <p:sldId id="266" r:id="rId18"/>
    <p:sldId id="260"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42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6F57F3B-0677-4213-BCC4-67F725C8032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xmlns="" id="{26610C7C-7DC7-4050-ACDF-8B2CAE14AB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xmlns="" id="{9853454F-1685-4471-9344-6A50E861DD2E}"/>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5" name="Segnaposto piè di pagina 4">
            <a:extLst>
              <a:ext uri="{FF2B5EF4-FFF2-40B4-BE49-F238E27FC236}">
                <a16:creationId xmlns:a16="http://schemas.microsoft.com/office/drawing/2014/main" xmlns="" id="{EA7BFFF6-EC40-4CD9-AD8F-6676A3CAFD2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xmlns="" id="{CFAE5266-C8F1-4041-82CF-8ACA7C053883}"/>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2662857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3137F2B-EBE1-4732-B93B-11C2D4EF6776}"/>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xmlns="" id="{618EA704-5317-4D96-82D5-AB50BCB212C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xmlns="" id="{BFC95215-A2E4-4125-9BEB-644002C2AF09}"/>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5" name="Segnaposto piè di pagina 4">
            <a:extLst>
              <a:ext uri="{FF2B5EF4-FFF2-40B4-BE49-F238E27FC236}">
                <a16:creationId xmlns:a16="http://schemas.microsoft.com/office/drawing/2014/main" xmlns="" id="{D3C05691-FBF6-45EC-B6B5-FFA82F6E752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xmlns="" id="{1EB46BFD-02A6-43B4-8A4A-711A026BD3C3}"/>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85094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D1AC89C9-243C-41AF-944A-3E4C5B8C697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xmlns="" id="{6B629CD8-10E6-41EA-A8BA-2AF9C5AC578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xmlns="" id="{BAB09997-A046-4948-8BE6-DE3F4A27625F}"/>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5" name="Segnaposto piè di pagina 4">
            <a:extLst>
              <a:ext uri="{FF2B5EF4-FFF2-40B4-BE49-F238E27FC236}">
                <a16:creationId xmlns:a16="http://schemas.microsoft.com/office/drawing/2014/main" xmlns="" id="{8E834DEB-04C0-4965-BB0E-5537433E09D4}"/>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xmlns="" id="{70B5E74E-BEBC-46A2-8585-1ECA406AB822}"/>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250434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0FF622-07A1-44F9-B18B-5F2B02072D5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xmlns="" id="{975D7B10-1201-4D85-A2FA-1807E184416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xmlns="" id="{E5E64DBB-A237-49DC-885D-EDCBEE616F1E}"/>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5" name="Segnaposto piè di pagina 4">
            <a:extLst>
              <a:ext uri="{FF2B5EF4-FFF2-40B4-BE49-F238E27FC236}">
                <a16:creationId xmlns:a16="http://schemas.microsoft.com/office/drawing/2014/main" xmlns="" id="{8509CCC0-8F68-4920-B414-F76321D66EE9}"/>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xmlns="" id="{C80A4783-86AA-4821-8708-B4560D166922}"/>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227335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1077A76-5EF1-48EE-A925-30E5B460C1A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xmlns="" id="{88A6E9A4-F8FF-4218-B27B-E678B1FF6D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9BA23041-5906-4A6C-BE61-B252265A158F}"/>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5" name="Segnaposto piè di pagina 4">
            <a:extLst>
              <a:ext uri="{FF2B5EF4-FFF2-40B4-BE49-F238E27FC236}">
                <a16:creationId xmlns:a16="http://schemas.microsoft.com/office/drawing/2014/main" xmlns="" id="{6B528601-DEB7-4301-BD67-634CDB251A30}"/>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xmlns="" id="{FCDB9471-3266-43E3-80F0-5733E9498FD1}"/>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371318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BC9EFD5-5305-466E-AB92-1F4EEB6DABAE}"/>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xmlns="" id="{9F309909-9881-455C-91E1-F1FBE294524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xmlns="" id="{EBD19F25-D400-44BF-B52C-14FE831CBB3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xmlns="" id="{1A5F7944-4F52-42A0-9B7A-5328585FAFA8}"/>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6" name="Segnaposto piè di pagina 5">
            <a:extLst>
              <a:ext uri="{FF2B5EF4-FFF2-40B4-BE49-F238E27FC236}">
                <a16:creationId xmlns:a16="http://schemas.microsoft.com/office/drawing/2014/main" xmlns="" id="{74001F6C-FC15-44ED-9618-690CC3246767}"/>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xmlns="" id="{2E0F0454-FFBD-428E-A69A-8DC5A19CEBFE}"/>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25251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16D67F1-765E-4FBE-9C9B-56591940C067}"/>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xmlns="" id="{BE210F23-2617-4632-8EC5-F9B603798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1461BAA8-044B-47D8-AC77-DA63A04F245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xmlns="" id="{DA0A0278-C7FD-4E6A-8B37-0B107BF96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AE23B878-28D0-4667-9469-FEA7A349260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xmlns="" id="{5AE08B60-B78C-4A03-8396-53209478791A}"/>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8" name="Segnaposto piè di pagina 7">
            <a:extLst>
              <a:ext uri="{FF2B5EF4-FFF2-40B4-BE49-F238E27FC236}">
                <a16:creationId xmlns:a16="http://schemas.microsoft.com/office/drawing/2014/main" xmlns="" id="{89F3EDE6-298F-4E7D-BE27-091EA7FC6FE1}"/>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xmlns="" id="{90405D26-0B32-4813-B091-CA931E4CDD0A}"/>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773494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634995A-8FBD-4BFB-9BC2-B75E41430698}"/>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xmlns="" id="{88DCE2B3-65D9-464C-BFC2-14B77BA6F1A4}"/>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4" name="Segnaposto piè di pagina 3">
            <a:extLst>
              <a:ext uri="{FF2B5EF4-FFF2-40B4-BE49-F238E27FC236}">
                <a16:creationId xmlns:a16="http://schemas.microsoft.com/office/drawing/2014/main" xmlns="" id="{81FF62E8-3395-4A5F-9EAD-2BF540E69F2F}"/>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xmlns="" id="{B17E9608-52CB-483D-A19F-A00B45159A01}"/>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338909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57DC9811-35A1-431A-9D5F-D3A26FA3BF92}"/>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3" name="Segnaposto piè di pagina 2">
            <a:extLst>
              <a:ext uri="{FF2B5EF4-FFF2-40B4-BE49-F238E27FC236}">
                <a16:creationId xmlns:a16="http://schemas.microsoft.com/office/drawing/2014/main" xmlns="" id="{8C468866-3E3B-4B4E-A1B2-2BF66E22110F}"/>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xmlns="" id="{BF23D4E2-F5C7-4697-A1FB-E94533DCD6C6}"/>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346414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EAD2C9B-30DA-4C5D-9A9B-F0723DC9EB6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xmlns="" id="{BA168507-9718-4F37-9C29-9A2A4CA2E0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xmlns="" id="{9D71D06D-F862-4823-A29A-532B240694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FBDECD35-8340-47DC-B83F-97C7B188EEE6}"/>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6" name="Segnaposto piè di pagina 5">
            <a:extLst>
              <a:ext uri="{FF2B5EF4-FFF2-40B4-BE49-F238E27FC236}">
                <a16:creationId xmlns:a16="http://schemas.microsoft.com/office/drawing/2014/main" xmlns="" id="{E3DF0B23-89B8-48D0-B710-D3DAC488F8FE}"/>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xmlns="" id="{4CB270C9-41E2-4F24-91E3-BD304C9A5279}"/>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172788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939B0AA-F55E-4909-AAFC-92A6210DDE9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xmlns="" id="{00410277-76FF-4C30-BCE5-7D1111ADD1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xmlns="" id="{B9537C97-D486-40BD-9AAB-D9AE9AB28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BB7DA88A-D7D3-49C8-955D-8ED550C1A6C8}"/>
              </a:ext>
            </a:extLst>
          </p:cNvPr>
          <p:cNvSpPr>
            <a:spLocks noGrp="1"/>
          </p:cNvSpPr>
          <p:nvPr>
            <p:ph type="dt" sz="half" idx="10"/>
          </p:nvPr>
        </p:nvSpPr>
        <p:spPr/>
        <p:txBody>
          <a:bodyPr/>
          <a:lstStyle/>
          <a:p>
            <a:fld id="{1DE8E666-F45A-4763-9FA3-C3940A16E145}" type="datetimeFigureOut">
              <a:rPr lang="en-GB" smtClean="0"/>
              <a:t>03/05/2021</a:t>
            </a:fld>
            <a:endParaRPr lang="en-GB"/>
          </a:p>
        </p:txBody>
      </p:sp>
      <p:sp>
        <p:nvSpPr>
          <p:cNvPr id="6" name="Segnaposto piè di pagina 5">
            <a:extLst>
              <a:ext uri="{FF2B5EF4-FFF2-40B4-BE49-F238E27FC236}">
                <a16:creationId xmlns:a16="http://schemas.microsoft.com/office/drawing/2014/main" xmlns="" id="{72E8C63E-95DE-4BA0-A3AD-A9354FDBE324}"/>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xmlns="" id="{543A0720-76AF-4A89-A5C5-E3B1C7A34877}"/>
              </a:ext>
            </a:extLst>
          </p:cNvPr>
          <p:cNvSpPr>
            <a:spLocks noGrp="1"/>
          </p:cNvSpPr>
          <p:nvPr>
            <p:ph type="sldNum" sz="quarter" idx="12"/>
          </p:nvPr>
        </p:nvSpPr>
        <p:spPr/>
        <p:txBody>
          <a:bodyPr/>
          <a:lstStyle/>
          <a:p>
            <a:fld id="{7BBB2C45-C00B-4ED4-B04E-6CF628C3E730}" type="slidenum">
              <a:rPr lang="en-GB" smtClean="0"/>
              <a:t>‹N›</a:t>
            </a:fld>
            <a:endParaRPr lang="en-GB"/>
          </a:p>
        </p:txBody>
      </p:sp>
    </p:spTree>
    <p:extLst>
      <p:ext uri="{BB962C8B-B14F-4D97-AF65-F5344CB8AC3E}">
        <p14:creationId xmlns:p14="http://schemas.microsoft.com/office/powerpoint/2010/main" val="240092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218F1263-970D-4231-A3EA-F12CF8BCA2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xmlns="" id="{31361DCB-9FDD-4896-AE4B-280016A3B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xmlns="" id="{2FFB746E-934A-44FD-A4E1-80261A81C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8E666-F45A-4763-9FA3-C3940A16E145}" type="datetimeFigureOut">
              <a:rPr lang="en-GB" smtClean="0"/>
              <a:t>03/05/2021</a:t>
            </a:fld>
            <a:endParaRPr lang="en-GB"/>
          </a:p>
        </p:txBody>
      </p:sp>
      <p:sp>
        <p:nvSpPr>
          <p:cNvPr id="5" name="Segnaposto piè di pagina 4">
            <a:extLst>
              <a:ext uri="{FF2B5EF4-FFF2-40B4-BE49-F238E27FC236}">
                <a16:creationId xmlns:a16="http://schemas.microsoft.com/office/drawing/2014/main" xmlns="" id="{54908515-A171-41D9-8496-54F54ED02E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xmlns="" id="{985DCE2F-AF1C-4B17-A52F-0C136A9375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B2C45-C00B-4ED4-B04E-6CF628C3E730}" type="slidenum">
              <a:rPr lang="en-GB" smtClean="0"/>
              <a:t>‹N›</a:t>
            </a:fld>
            <a:endParaRPr lang="en-GB"/>
          </a:p>
        </p:txBody>
      </p:sp>
    </p:spTree>
    <p:extLst>
      <p:ext uri="{BB962C8B-B14F-4D97-AF65-F5344CB8AC3E}">
        <p14:creationId xmlns:p14="http://schemas.microsoft.com/office/powerpoint/2010/main" val="179418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ergio.cesaratto@unisi.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pringer.com/9783030544478" TargetMode="External"/><Relationship Id="rId2" Type="http://schemas.openxmlformats.org/officeDocument/2006/relationships/hyperlink" Target="http://www.centrosraffa.org/cswp_details.aspx?id=4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298F635-25FB-44B9-8FCF-6AD8062E0123}"/>
              </a:ext>
            </a:extLst>
          </p:cNvPr>
          <p:cNvSpPr>
            <a:spLocks noGrp="1"/>
          </p:cNvSpPr>
          <p:nvPr>
            <p:ph type="ctrTitle"/>
          </p:nvPr>
        </p:nvSpPr>
        <p:spPr/>
        <p:txBody>
          <a:bodyPr>
            <a:normAutofit fontScale="90000"/>
          </a:bodyPr>
          <a:lstStyle/>
          <a:p>
            <a:r>
              <a:rPr lang="en-GB" sz="4000" dirty="0" err="1"/>
              <a:t>Dottorato</a:t>
            </a:r>
            <a:r>
              <a:rPr lang="en-GB" sz="4000" dirty="0"/>
              <a:t> 2021</a:t>
            </a:r>
            <a:br>
              <a:rPr lang="en-GB" sz="4000" dirty="0"/>
            </a:br>
            <a:r>
              <a:rPr lang="en-GB" sz="4000" dirty="0"/>
              <a:t>Lecture 1</a:t>
            </a:r>
            <a:br>
              <a:rPr lang="en-GB" sz="4000" dirty="0"/>
            </a:br>
            <a:r>
              <a:rPr lang="en-GB" sz="4000" b="1" dirty="0"/>
              <a:t>On pre-capitalist economic formations - Battlefields in Economic Anthropology, Archaeology and Ancient History</a:t>
            </a:r>
          </a:p>
        </p:txBody>
      </p:sp>
      <p:sp>
        <p:nvSpPr>
          <p:cNvPr id="3" name="Sottotitolo 2">
            <a:extLst>
              <a:ext uri="{FF2B5EF4-FFF2-40B4-BE49-F238E27FC236}">
                <a16:creationId xmlns:a16="http://schemas.microsoft.com/office/drawing/2014/main" xmlns="" id="{15F411B8-867C-4E56-97B5-80AF0B567F69}"/>
              </a:ext>
            </a:extLst>
          </p:cNvPr>
          <p:cNvSpPr>
            <a:spLocks noGrp="1"/>
          </p:cNvSpPr>
          <p:nvPr>
            <p:ph type="subTitle" idx="1"/>
          </p:nvPr>
        </p:nvSpPr>
        <p:spPr/>
        <p:txBody>
          <a:bodyPr/>
          <a:lstStyle/>
          <a:p>
            <a:r>
              <a:rPr lang="en-GB" dirty="0"/>
              <a:t>Sergio Cesaratto</a:t>
            </a:r>
          </a:p>
          <a:p>
            <a:r>
              <a:rPr lang="en-GB" dirty="0" smtClean="0">
                <a:hlinkClick r:id="rId2"/>
              </a:rPr>
              <a:t>sergio.cesaratto@unisi.it</a:t>
            </a:r>
            <a:endParaRPr lang="en-GB" dirty="0" smtClean="0"/>
          </a:p>
          <a:p>
            <a:r>
              <a:rPr lang="en-GB" dirty="0" smtClean="0"/>
              <a:t>(revised 3 May 2021)</a:t>
            </a:r>
            <a:endParaRPr lang="en-GB" dirty="0"/>
          </a:p>
        </p:txBody>
      </p:sp>
    </p:spTree>
    <p:extLst>
      <p:ext uri="{BB962C8B-B14F-4D97-AF65-F5344CB8AC3E}">
        <p14:creationId xmlns:p14="http://schemas.microsoft.com/office/powerpoint/2010/main" val="129855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281D309-AB56-4CEA-A083-5E2D1D667BC0}"/>
              </a:ext>
            </a:extLst>
          </p:cNvPr>
          <p:cNvSpPr>
            <a:spLocks noGrp="1"/>
          </p:cNvSpPr>
          <p:nvPr>
            <p:ph type="title"/>
          </p:nvPr>
        </p:nvSpPr>
        <p:spPr>
          <a:xfrm>
            <a:off x="838200" y="365125"/>
            <a:ext cx="10325100" cy="625475"/>
          </a:xfrm>
        </p:spPr>
        <p:txBody>
          <a:bodyPr>
            <a:normAutofit/>
          </a:bodyPr>
          <a:lstStyle/>
          <a:p>
            <a:pPr algn="ctr"/>
            <a:r>
              <a:rPr lang="en-GB" sz="2800" b="1" dirty="0"/>
              <a:t>Surplus and “civilization”</a:t>
            </a:r>
          </a:p>
        </p:txBody>
      </p:sp>
      <p:sp>
        <p:nvSpPr>
          <p:cNvPr id="3" name="Segnaposto contenuto 2">
            <a:extLst>
              <a:ext uri="{FF2B5EF4-FFF2-40B4-BE49-F238E27FC236}">
                <a16:creationId xmlns:a16="http://schemas.microsoft.com/office/drawing/2014/main" xmlns="" id="{C2A7B988-E41C-4014-B500-407C3C6B7B5B}"/>
              </a:ext>
            </a:extLst>
          </p:cNvPr>
          <p:cNvSpPr>
            <a:spLocks noGrp="1"/>
          </p:cNvSpPr>
          <p:nvPr>
            <p:ph idx="1"/>
          </p:nvPr>
        </p:nvSpPr>
        <p:spPr>
          <a:xfrm>
            <a:off x="838200" y="990600"/>
            <a:ext cx="10420350" cy="5186363"/>
          </a:xfrm>
        </p:spPr>
        <p:txBody>
          <a:bodyPr>
            <a:normAutofit fontScale="92500" lnSpcReduction="20000"/>
          </a:bodyPr>
          <a:lstStyle/>
          <a:p>
            <a:r>
              <a:rPr lang="en-US" sz="2000" dirty="0"/>
              <a:t>At the heart of the surplus approach is the idea that "</a:t>
            </a:r>
            <a:r>
              <a:rPr lang="en-US" sz="2000" dirty="0" err="1"/>
              <a:t>civilisation</a:t>
            </a:r>
            <a:r>
              <a:rPr lang="en-US" sz="2000" dirty="0"/>
              <a:t>" as we understand it presupposes the existence of a surplus, i.e. that only part of the population is needed to ensure subsistence and that the remainder can engage in " superior" activities.</a:t>
            </a:r>
          </a:p>
          <a:p>
            <a:r>
              <a:rPr lang="en-US" sz="2000" dirty="0"/>
              <a:t>We find this approach for example in:</a:t>
            </a:r>
          </a:p>
          <a:p>
            <a:r>
              <a:rPr lang="en-US" sz="2000" dirty="0"/>
              <a:t>- Economic anthropology: Melville Jean Herskovits (1895-1963), J. Diamond and many others. The use of the term 'surplus' is widespread.</a:t>
            </a:r>
          </a:p>
          <a:p>
            <a:r>
              <a:rPr lang="en-US" sz="2000" dirty="0"/>
              <a:t>- Archaeology: Vere Gordon Childe (1892-1957) the greatest archaeologist of the last century (Marxist, communist and eccentric); many archaeologists more or less in a Marxist tradition, such as Andrea Carandini, Mario </a:t>
            </a:r>
            <a:r>
              <a:rPr lang="en-US" sz="2000" dirty="0" err="1"/>
              <a:t>Liverani</a:t>
            </a:r>
            <a:r>
              <a:rPr lang="en-US" sz="2000" dirty="0"/>
              <a:t>, Marcella Frangipane and the school of La Sapienza in Rome. The use of the term 'surplus' is widespread.</a:t>
            </a:r>
          </a:p>
          <a:p>
            <a:r>
              <a:rPr lang="en-US" sz="2000" dirty="0"/>
              <a:t>Childe permeated our way of thinking about the transition between prehistory and history (Neolithic revolution--&gt; transition from hunter-gatherers to agriculture; urban revolution --&gt; surplus and birth of cities)</a:t>
            </a:r>
          </a:p>
          <a:p>
            <a:r>
              <a:rPr lang="en-US" sz="2000" dirty="0"/>
              <a:t>- History of Ancient Civilizations: the concept of surplus is clearly adopted by Marxists like Perry Anderson’s classics (1974) (famous and worth reading, but a bit updated); and </a:t>
            </a:r>
            <a:r>
              <a:rPr lang="fr-FR" sz="2000" dirty="0"/>
              <a:t>Geoffrey Ernest </a:t>
            </a:r>
            <a:r>
              <a:rPr lang="fr-FR" sz="2200" dirty="0"/>
              <a:t>Maurice de Ste. Croix (another great eccentric Oxford marxist), but it is widespread. de Ste. Croix asked the correct question: </a:t>
            </a:r>
            <a:r>
              <a:rPr lang="en-GB" sz="2200" dirty="0">
                <a:effectLst/>
                <a:ea typeface="Calibri" panose="020F0502020204030204" pitchFamily="34" charset="0"/>
              </a:rPr>
              <a:t>“How, otherwise, did that class (…) derive its surplus?” (the answer was: from slavery).</a:t>
            </a:r>
            <a:endParaRPr lang="fr-FR" sz="2200" dirty="0"/>
          </a:p>
          <a:p>
            <a:r>
              <a:rPr lang="fr-FR" sz="2200" dirty="0"/>
              <a:t>Note that even marginalists indulge in using the term surplus (they do not dear to </a:t>
            </a:r>
            <a:r>
              <a:rPr lang="fr-FR" sz="2200" dirty="0" err="1" smtClean="0"/>
              <a:t>applay</a:t>
            </a:r>
            <a:r>
              <a:rPr lang="fr-FR" sz="2200" dirty="0" smtClean="0"/>
              <a:t> </a:t>
            </a:r>
            <a:r>
              <a:rPr lang="fr-FR" sz="2200" dirty="0" err="1" smtClean="0"/>
              <a:t>their</a:t>
            </a:r>
            <a:r>
              <a:rPr lang="fr-FR" sz="2200" dirty="0" smtClean="0"/>
              <a:t> </a:t>
            </a:r>
            <a:r>
              <a:rPr lang="fr-FR" sz="2200" dirty="0"/>
              <a:t>marginal </a:t>
            </a:r>
            <a:r>
              <a:rPr lang="fr-FR" sz="2200" dirty="0" err="1"/>
              <a:t>product</a:t>
            </a:r>
            <a:r>
              <a:rPr lang="fr-FR" sz="2200" dirty="0"/>
              <a:t> </a:t>
            </a:r>
            <a:r>
              <a:rPr lang="fr-FR" sz="2200" dirty="0" err="1" smtClean="0"/>
              <a:t>theory</a:t>
            </a:r>
            <a:r>
              <a:rPr lang="fr-FR" sz="2200" dirty="0" smtClean="0"/>
              <a:t> to </a:t>
            </a:r>
            <a:r>
              <a:rPr lang="fr-FR" sz="2200" dirty="0" err="1" smtClean="0"/>
              <a:t>ancient</a:t>
            </a:r>
            <a:r>
              <a:rPr lang="fr-FR" sz="2200" dirty="0" smtClean="0"/>
              <a:t> </a:t>
            </a:r>
            <a:r>
              <a:rPr lang="fr-FR" sz="2200" dirty="0" err="1" smtClean="0"/>
              <a:t>economic</a:t>
            </a:r>
            <a:r>
              <a:rPr lang="fr-FR" sz="2200" dirty="0" smtClean="0"/>
              <a:t> formations!).</a:t>
            </a:r>
            <a:endParaRPr lang="en-US" sz="2200" dirty="0"/>
          </a:p>
        </p:txBody>
      </p:sp>
    </p:spTree>
    <p:extLst>
      <p:ext uri="{BB962C8B-B14F-4D97-AF65-F5344CB8AC3E}">
        <p14:creationId xmlns:p14="http://schemas.microsoft.com/office/powerpoint/2010/main" val="2510278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394576" cy="638922"/>
          </a:xfrm>
        </p:spPr>
        <p:txBody>
          <a:bodyPr>
            <a:normAutofit/>
          </a:bodyPr>
          <a:lstStyle/>
          <a:p>
            <a:pPr algn="ctr"/>
            <a:r>
              <a:rPr lang="en-GB" sz="2800" b="1" dirty="0" smtClean="0"/>
              <a:t>Vere Gordon Childe </a:t>
            </a:r>
            <a:r>
              <a:rPr lang="en-US" sz="2800" dirty="0"/>
              <a:t>(1892-1957) </a:t>
            </a:r>
            <a:endParaRPr lang="en-GB" sz="2800" b="1" dirty="0"/>
          </a:p>
        </p:txBody>
      </p:sp>
      <p:pic>
        <p:nvPicPr>
          <p:cNvPr id="9" name="Segnaposto contenuto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71776" y="1317812"/>
            <a:ext cx="3243483" cy="4859151"/>
          </a:xfrm>
        </p:spPr>
      </p:pic>
      <p:pic>
        <p:nvPicPr>
          <p:cNvPr id="8" name="Segnaposto contenuto 7"/>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bwMode="auto">
          <a:xfrm>
            <a:off x="1874756" y="1317812"/>
            <a:ext cx="3471256" cy="485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917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625384-2D0F-47A6-984D-BAB1FFC552A1}"/>
              </a:ext>
            </a:extLst>
          </p:cNvPr>
          <p:cNvSpPr>
            <a:spLocks noGrp="1"/>
          </p:cNvSpPr>
          <p:nvPr>
            <p:ph type="title"/>
          </p:nvPr>
        </p:nvSpPr>
        <p:spPr>
          <a:xfrm>
            <a:off x="838200" y="365125"/>
            <a:ext cx="10277475" cy="606425"/>
          </a:xfrm>
        </p:spPr>
        <p:txBody>
          <a:bodyPr>
            <a:normAutofit/>
          </a:bodyPr>
          <a:lstStyle/>
          <a:p>
            <a:pPr algn="ctr"/>
            <a:r>
              <a:rPr lang="en-GB" sz="2400" b="1" dirty="0"/>
              <a:t>The surplus approach wins the Pulitzer (short digression on Jered Diamond)</a:t>
            </a:r>
          </a:p>
        </p:txBody>
      </p:sp>
      <p:sp>
        <p:nvSpPr>
          <p:cNvPr id="3" name="Segnaposto contenuto 2">
            <a:extLst>
              <a:ext uri="{FF2B5EF4-FFF2-40B4-BE49-F238E27FC236}">
                <a16:creationId xmlns:a16="http://schemas.microsoft.com/office/drawing/2014/main" xmlns="" id="{AA6AA1FB-6B9B-4030-9E44-21354381BC9E}"/>
              </a:ext>
            </a:extLst>
          </p:cNvPr>
          <p:cNvSpPr>
            <a:spLocks noGrp="1"/>
          </p:cNvSpPr>
          <p:nvPr>
            <p:ph idx="1"/>
          </p:nvPr>
        </p:nvSpPr>
        <p:spPr>
          <a:xfrm>
            <a:off x="619125" y="971550"/>
            <a:ext cx="10734675" cy="5205413"/>
          </a:xfrm>
        </p:spPr>
        <p:txBody>
          <a:bodyPr>
            <a:normAutofit/>
          </a:bodyPr>
          <a:lstStyle/>
          <a:p>
            <a:pPr algn="l"/>
            <a:r>
              <a:rPr lang="en-US" sz="1800" b="0" i="0" u="none" strike="noStrike" baseline="0" dirty="0">
                <a:latin typeface="WmtsrqAGaramondPro-Regular"/>
              </a:rPr>
              <a:t>Until about 11,000 years ago, the human population consisted of hunter-gatherers. Agriculture and domestication of animals, and with them more stable and complex sedentary social structures had not yet developed. Indeed, only with agriculture did humans begin to produce a storable food surplus that enabled them to reduce mortality, increase in numbers and support a larger population, part of which consisting of a class of “unproductive” workers dedicated to political–military </a:t>
            </a:r>
            <a:r>
              <a:rPr lang="en-US" sz="1800" b="0" i="0" u="none" strike="noStrike" baseline="0" dirty="0" err="1">
                <a:latin typeface="WmtsrqAGaramondPro-Regular"/>
              </a:rPr>
              <a:t>organisation</a:t>
            </a:r>
            <a:r>
              <a:rPr lang="en-US" sz="1800" b="0" i="0" u="none" strike="noStrike" baseline="0" dirty="0">
                <a:latin typeface="WmtsrqAGaramondPro-Regular"/>
              </a:rPr>
              <a:t> and to the discovery and preservation of knowledge: food surplus makes it possible to support unproductive groups of bureaucrats, scholars and soldiers, but also artisans. The emergence of the surplus is therefore also associated with the appearance of social </a:t>
            </a:r>
            <a:r>
              <a:rPr lang="en-GB" sz="1800" b="0" i="0" u="none" strike="noStrike" baseline="0" dirty="0">
                <a:latin typeface="WmtsrqAGaramondPro-Regular"/>
              </a:rPr>
              <a:t>stratification.</a:t>
            </a:r>
          </a:p>
          <a:p>
            <a:pPr algn="l"/>
            <a:r>
              <a:rPr lang="en-US" sz="1800" b="0" i="0" u="none" strike="noStrike" baseline="0" dirty="0">
                <a:latin typeface="WmtsrqAGaramondPro-Regular"/>
              </a:rPr>
              <a:t>The production of a food surplus did not however occur in all the regions inhabited by </a:t>
            </a:r>
            <a:r>
              <a:rPr lang="en-US" sz="1800" b="0" i="1" u="none" strike="noStrike" baseline="0" dirty="0">
                <a:latin typeface="RtsstyAGaramondPro-Italic"/>
              </a:rPr>
              <a:t>Homo sapiens</a:t>
            </a:r>
            <a:r>
              <a:rPr lang="en-US" sz="1800" b="0" i="0" u="none" strike="noStrike" baseline="0" dirty="0">
                <a:latin typeface="WmtsrqAGaramondPro-Regular"/>
              </a:rPr>
              <a:t>. According to Diamond only some regions had a sufficient variety of plants and animal species suitable for domestication to make it worthwhile for hunter-gatherers to become farmers. With regard to agriculture, consider that only a tiny minority of the thousands of plant species are edible, nourishing and suitable for cultivation, or otherwise allowing a range of crops that could be readily cultivated with a high yield. These species did not occur in all regions of the world. Only in a few areas was there an array or </a:t>
            </a:r>
            <a:r>
              <a:rPr lang="en-US" sz="1800" b="0" i="1" u="none" strike="noStrike" baseline="0" dirty="0">
                <a:latin typeface="RtsstyAGaramondPro-Italic"/>
              </a:rPr>
              <a:t>package </a:t>
            </a:r>
            <a:r>
              <a:rPr lang="en-US" sz="1800" b="0" i="0" u="none" strike="noStrike" baseline="0" dirty="0">
                <a:latin typeface="WmtsrqAGaramondPro-Regular"/>
              </a:rPr>
              <a:t>of varieties with nutritional properties (for example, the right combination of carbohydrates and proteins), cultivability and yield such as to make farming more advantageous than hunting and gathering.</a:t>
            </a:r>
          </a:p>
        </p:txBody>
      </p:sp>
    </p:spTree>
    <p:extLst>
      <p:ext uri="{BB962C8B-B14F-4D97-AF65-F5344CB8AC3E}">
        <p14:creationId xmlns:p14="http://schemas.microsoft.com/office/powerpoint/2010/main" val="366720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BA0E7B8-DD68-40E5-89D3-89A3C6571C1A}"/>
              </a:ext>
            </a:extLst>
          </p:cNvPr>
          <p:cNvSpPr>
            <a:spLocks noGrp="1"/>
          </p:cNvSpPr>
          <p:nvPr>
            <p:ph type="title"/>
          </p:nvPr>
        </p:nvSpPr>
        <p:spPr>
          <a:xfrm>
            <a:off x="838200" y="365126"/>
            <a:ext cx="10182225" cy="539750"/>
          </a:xfrm>
        </p:spPr>
        <p:txBody>
          <a:bodyPr>
            <a:normAutofit/>
          </a:bodyPr>
          <a:lstStyle/>
          <a:p>
            <a:pPr algn="ctr"/>
            <a:r>
              <a:rPr lang="en-GB" sz="2800" b="1" dirty="0"/>
              <a:t>Diamond (cont.)</a:t>
            </a:r>
          </a:p>
        </p:txBody>
      </p:sp>
      <p:sp>
        <p:nvSpPr>
          <p:cNvPr id="3" name="Segnaposto contenuto 2">
            <a:extLst>
              <a:ext uri="{FF2B5EF4-FFF2-40B4-BE49-F238E27FC236}">
                <a16:creationId xmlns:a16="http://schemas.microsoft.com/office/drawing/2014/main" xmlns="" id="{94B512F8-D136-4804-9580-CB0CFD9AAAF3}"/>
              </a:ext>
            </a:extLst>
          </p:cNvPr>
          <p:cNvSpPr>
            <a:spLocks noGrp="1"/>
          </p:cNvSpPr>
          <p:nvPr>
            <p:ph idx="1"/>
          </p:nvPr>
        </p:nvSpPr>
        <p:spPr>
          <a:xfrm>
            <a:off x="704850" y="904876"/>
            <a:ext cx="10648950" cy="5272087"/>
          </a:xfrm>
        </p:spPr>
        <p:txBody>
          <a:bodyPr>
            <a:normAutofit fontScale="92500" lnSpcReduction="10000"/>
          </a:bodyPr>
          <a:lstStyle/>
          <a:p>
            <a:pPr algn="l"/>
            <a:r>
              <a:rPr lang="en-US" sz="1800" b="0" i="0" u="none" strike="noStrike" baseline="0" dirty="0">
                <a:latin typeface="WmtsrqAGaramondPro-Regular"/>
              </a:rPr>
              <a:t>The discovery that plants could be grown from seeds was not enough to convert humans to farming; it was the geographical availability of suitable varieties that determined which populations developed agriculture and which did not. Similar considerations hold for animals, of which only very few species can be raised in captivity, and among these even fewer large ones can be domesticated for transport, work and war, as well as for producing milk, hides, etc. A substantial package of such animal species only occurred in certain parts of the world due to appropriate climatic conditions, giving those fortunate populations another enormous advantage. Food surplus generated population growth and a surplus of manpower that could be diverted from material reproduction and allocated to higher activities such as politics (yes!), war and the accumulation of knowledge, among the latter the invention of writing and numbers (probably emerging from the need to keep records of the amount of agricultural surplus in storage). Sedentary life rendered advantageous the development of constructions and complex artefacts that could not be transported and were therefore of no use to nomadic peoples.</a:t>
            </a:r>
          </a:p>
          <a:p>
            <a:pPr algn="l"/>
            <a:r>
              <a:rPr lang="en-US" sz="1800" b="0" i="0" u="none" strike="noStrike" baseline="0" dirty="0">
                <a:latin typeface="WmtsrqAGaramondPro-Regular"/>
              </a:rPr>
              <a:t>The generation of a food surplus occurred in the Fertile Crescent (Mesopotamia), China, Central America, the Andes and what is now the eastern United States. Mesopotamia developed the “wheat-barley-peas-lentils” package, China “rice-millet-soy”, and central America the less nutritious “maize-beans”. The number and quality of animal species suitable for domestication made the difference: in the Americas, there were only turkeys and lamas (the latter in the Andes). In those lands, there were no beasts of burden and so the wheel was not invented or at least not used, and their absence also held back agriculture and the development of ploughing, transport and so forth. There was also a lack of close contact with domestic animals. In other places, this proximity transmitted major epidemic diseases such as smallpox, measles, influenza and the plague to man, leading to resistance and immunity in survivors. The spread of these viruses in lands conquered by Europeans amounted to a biological weapon that almost exterminated native </a:t>
            </a:r>
            <a:r>
              <a:rPr lang="en-GB" sz="1800" b="0" i="0" u="none" strike="noStrike" baseline="0" dirty="0">
                <a:latin typeface="WmtsrqAGaramondPro-Regular"/>
              </a:rPr>
              <a:t>populations.</a:t>
            </a:r>
            <a:endParaRPr lang="en-GB" sz="1800" dirty="0"/>
          </a:p>
          <a:p>
            <a:endParaRPr lang="en-GB" dirty="0"/>
          </a:p>
        </p:txBody>
      </p:sp>
    </p:spTree>
    <p:extLst>
      <p:ext uri="{BB962C8B-B14F-4D97-AF65-F5344CB8AC3E}">
        <p14:creationId xmlns:p14="http://schemas.microsoft.com/office/powerpoint/2010/main" val="1230127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E1027AE-5783-4E29-A826-8ED5F2A13F32}"/>
              </a:ext>
            </a:extLst>
          </p:cNvPr>
          <p:cNvSpPr>
            <a:spLocks noGrp="1"/>
          </p:cNvSpPr>
          <p:nvPr>
            <p:ph type="title"/>
          </p:nvPr>
        </p:nvSpPr>
        <p:spPr>
          <a:xfrm>
            <a:off x="838200" y="365126"/>
            <a:ext cx="10239375" cy="844550"/>
          </a:xfrm>
        </p:spPr>
        <p:txBody>
          <a:bodyPr>
            <a:normAutofit/>
          </a:bodyPr>
          <a:lstStyle/>
          <a:p>
            <a:pPr algn="ctr"/>
            <a:r>
              <a:rPr lang="en-GB" sz="2800" b="1" dirty="0"/>
              <a:t>Diamond (cont.)</a:t>
            </a:r>
            <a:endParaRPr lang="en-GB" sz="2800" dirty="0"/>
          </a:p>
        </p:txBody>
      </p:sp>
      <p:sp>
        <p:nvSpPr>
          <p:cNvPr id="3" name="Segnaposto contenuto 2">
            <a:extLst>
              <a:ext uri="{FF2B5EF4-FFF2-40B4-BE49-F238E27FC236}">
                <a16:creationId xmlns:a16="http://schemas.microsoft.com/office/drawing/2014/main" xmlns="" id="{B00C382A-0BF2-40B6-AB28-293AC8CB5721}"/>
              </a:ext>
            </a:extLst>
          </p:cNvPr>
          <p:cNvSpPr>
            <a:spLocks noGrp="1"/>
          </p:cNvSpPr>
          <p:nvPr>
            <p:ph idx="1"/>
          </p:nvPr>
        </p:nvSpPr>
        <p:spPr>
          <a:xfrm>
            <a:off x="838200" y="1133475"/>
            <a:ext cx="10429875" cy="5043488"/>
          </a:xfrm>
        </p:spPr>
        <p:txBody>
          <a:bodyPr/>
          <a:lstStyle/>
          <a:p>
            <a:pPr algn="l"/>
            <a:r>
              <a:rPr lang="en-US" sz="1800" b="0" i="0" u="none" strike="noStrike" baseline="0" dirty="0">
                <a:latin typeface="WmtsrqAGaramondPro-Regular"/>
              </a:rPr>
              <a:t>The geographical disposition of Eurasia also enabled a faster spread of natural species and human knowledge between regions with a relatively similar climate at similar latitudes. In contrast, the longitudinal disposition of the Americas, interspersed with deserts, impeded this spread. And of course, other lands were isolated by oceans.</a:t>
            </a:r>
          </a:p>
          <a:p>
            <a:pPr algn="l"/>
            <a:r>
              <a:rPr lang="en-US" sz="1800" b="0" i="0" u="none" strike="noStrike" baseline="0" dirty="0">
                <a:latin typeface="WmtsrqAGaramondPro-Regular"/>
              </a:rPr>
              <a:t>In conclusion, notice the language used by Diamond—surplus, subsistence, productive and unproductive </a:t>
            </a:r>
            <a:r>
              <a:rPr lang="en-US" sz="1800" b="0" i="0" u="none" strike="noStrike" baseline="0" dirty="0" err="1">
                <a:latin typeface="WmtsrqAGaramondPro-Regular"/>
              </a:rPr>
              <a:t>labour</a:t>
            </a:r>
            <a:r>
              <a:rPr lang="en-US" sz="1800" b="0" i="0" u="none" strike="noStrike" baseline="0" dirty="0">
                <a:latin typeface="WmtsrqAGaramondPro-Regular"/>
              </a:rPr>
              <a:t> —the same we find used by classical economists. As I said, Diamond does not cite any economist, classical or marginalist. This demonstrates how little use “modern” economics was to him. At the same time, however, we can presume that Diamond was hardly exposed to the ideas of classical economists like Anne-Robert-Jacques Turgot (1727–1781) and Adam Smith (1723–1790) who advanced theories that anticipated that of </a:t>
            </a:r>
            <a:r>
              <a:rPr lang="en-US" sz="1800" b="0" i="1" u="none" strike="noStrike" baseline="0" dirty="0">
                <a:latin typeface="RtsstyAGaramondPro-Italic"/>
              </a:rPr>
              <a:t>Arms, steel and germs </a:t>
            </a:r>
            <a:r>
              <a:rPr lang="en-US" sz="1800" b="0" i="0" u="none" strike="noStrike" baseline="0" dirty="0">
                <a:latin typeface="WmtsrqAGaramondPro-Regular"/>
              </a:rPr>
              <a:t>on the basis of the first reports from the new lands just then discovered.</a:t>
            </a:r>
          </a:p>
          <a:p>
            <a:pPr algn="l"/>
            <a:r>
              <a:rPr lang="en-US" sz="1800" dirty="0">
                <a:latin typeface="WmtsrqAGaramondPro-Regular"/>
              </a:rPr>
              <a:t>(notes taken from Cesaratto 2020, Chapter 2).</a:t>
            </a:r>
            <a:endParaRPr lang="en-GB" dirty="0"/>
          </a:p>
        </p:txBody>
      </p:sp>
    </p:spTree>
    <p:extLst>
      <p:ext uri="{BB962C8B-B14F-4D97-AF65-F5344CB8AC3E}">
        <p14:creationId xmlns:p14="http://schemas.microsoft.com/office/powerpoint/2010/main" val="173820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6051E05-51DA-4C83-9913-FD36231C5D4B}"/>
              </a:ext>
            </a:extLst>
          </p:cNvPr>
          <p:cNvSpPr>
            <a:spLocks noGrp="1"/>
          </p:cNvSpPr>
          <p:nvPr>
            <p:ph type="title"/>
          </p:nvPr>
        </p:nvSpPr>
        <p:spPr>
          <a:xfrm>
            <a:off x="838200" y="365126"/>
            <a:ext cx="10363200" cy="558800"/>
          </a:xfrm>
        </p:spPr>
        <p:txBody>
          <a:bodyPr>
            <a:normAutofit/>
          </a:bodyPr>
          <a:lstStyle/>
          <a:p>
            <a:pPr algn="ctr"/>
            <a:r>
              <a:rPr lang="en-GB" sz="2800" b="1" dirty="0"/>
              <a:t>Problems with the surplus approach</a:t>
            </a:r>
          </a:p>
        </p:txBody>
      </p:sp>
      <p:sp>
        <p:nvSpPr>
          <p:cNvPr id="3" name="Segnaposto contenuto 2">
            <a:extLst>
              <a:ext uri="{FF2B5EF4-FFF2-40B4-BE49-F238E27FC236}">
                <a16:creationId xmlns:a16="http://schemas.microsoft.com/office/drawing/2014/main" xmlns="" id="{83C62298-156E-4235-8CE2-8C3A0412143E}"/>
              </a:ext>
            </a:extLst>
          </p:cNvPr>
          <p:cNvSpPr>
            <a:spLocks noGrp="1"/>
          </p:cNvSpPr>
          <p:nvPr>
            <p:ph idx="1"/>
          </p:nvPr>
        </p:nvSpPr>
        <p:spPr>
          <a:xfrm>
            <a:off x="838199" y="923926"/>
            <a:ext cx="10601325" cy="5568948"/>
          </a:xfrm>
        </p:spPr>
        <p:txBody>
          <a:bodyPr>
            <a:normAutofit/>
          </a:bodyPr>
          <a:lstStyle/>
          <a:p>
            <a:r>
              <a:rPr lang="en-US" sz="2000" dirty="0" err="1"/>
              <a:t>Polanyians</a:t>
            </a:r>
            <a:r>
              <a:rPr lang="en-US" sz="2000" dirty="0"/>
              <a:t> </a:t>
            </a:r>
            <a:r>
              <a:rPr lang="en-US" sz="2000" dirty="0" smtClean="0"/>
              <a:t>raised the </a:t>
            </a:r>
            <a:r>
              <a:rPr lang="en-US" sz="2000" dirty="0"/>
              <a:t>question of the origin of surplus. They rightly </a:t>
            </a:r>
            <a:r>
              <a:rPr lang="en-US" sz="2000" dirty="0" smtClean="0"/>
              <a:t>maintained </a:t>
            </a:r>
            <a:r>
              <a:rPr lang="en-US" sz="2000" dirty="0" smtClean="0"/>
              <a:t>that </a:t>
            </a:r>
            <a:r>
              <a:rPr lang="en-US" sz="2000" dirty="0"/>
              <a:t>there have to be social mechanisms through which potential surplus is transformed into actual surplus. In other words, the surplus does not arise spontaneously.</a:t>
            </a:r>
          </a:p>
          <a:p>
            <a:r>
              <a:rPr lang="en-US" sz="2000" dirty="0"/>
              <a:t>There are hunter-gatherer societies that have a potential surplus, but deliberately do not exploit it, or dissipate it, or destroy it. </a:t>
            </a:r>
          </a:p>
          <a:p>
            <a:r>
              <a:rPr lang="en-US" sz="2000" dirty="0"/>
              <a:t>Of course, it is with agriculture that the surplus emerges in a systematic way, but again, the exploitation of this potential is not automatic, historical processes must be identified through which, in particular, elites have appropriated the surplus.</a:t>
            </a:r>
          </a:p>
          <a:p>
            <a:r>
              <a:rPr lang="en-US" sz="2000" dirty="0"/>
              <a:t>Moreover, the very adoption of agriculture does not appear to have been beneficial to many H-G populations: they fared better as H-Gs in terms of diet, labour effort and (fairly egalitarian) social relations (here </a:t>
            </a:r>
            <a:r>
              <a:rPr lang="en-US" sz="2000" dirty="0" smtClean="0"/>
              <a:t>Marshall </a:t>
            </a:r>
            <a:r>
              <a:rPr lang="en-US" sz="2000" dirty="0" err="1" smtClean="0"/>
              <a:t>Sahlins</a:t>
            </a:r>
            <a:r>
              <a:rPr lang="en-US" sz="2000" dirty="0"/>
              <a:t>' contribution is crucial).</a:t>
            </a:r>
          </a:p>
          <a:p>
            <a:r>
              <a:rPr lang="en-US" sz="2000" b="1" dirty="0"/>
              <a:t>As Polanyian Pearson (1957) wrote: the concept of surplus ‘is useful only where the conditions of a specific surplus are institutionally defined’ since ‘[t]here are always and everywhere potential surpluses available. What counts is the institutional means for bringing them to life’.“</a:t>
            </a:r>
          </a:p>
          <a:p>
            <a:r>
              <a:rPr lang="en-US" sz="2000" b="1" dirty="0"/>
              <a:t>This is a reaction to a mechanical Marxism (e.g. Gordon Childe?) that regarded social evolution, especially in prehistoric period, as the result of technological revolutions set off by improvements in production techniques. </a:t>
            </a:r>
          </a:p>
          <a:p>
            <a:pPr marL="0" indent="0">
              <a:buNone/>
            </a:pPr>
            <a:endParaRPr lang="en-US" sz="2000" b="1" dirty="0"/>
          </a:p>
        </p:txBody>
      </p:sp>
    </p:spTree>
    <p:extLst>
      <p:ext uri="{BB962C8B-B14F-4D97-AF65-F5344CB8AC3E}">
        <p14:creationId xmlns:p14="http://schemas.microsoft.com/office/powerpoint/2010/main" val="3867944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057B2CF-18EC-48A1-AB7E-DFAEB12AB097}"/>
              </a:ext>
            </a:extLst>
          </p:cNvPr>
          <p:cNvSpPr>
            <a:spLocks noGrp="1"/>
          </p:cNvSpPr>
          <p:nvPr>
            <p:ph type="title"/>
          </p:nvPr>
        </p:nvSpPr>
        <p:spPr>
          <a:xfrm>
            <a:off x="838201" y="365125"/>
            <a:ext cx="10325100" cy="463550"/>
          </a:xfrm>
        </p:spPr>
        <p:txBody>
          <a:bodyPr>
            <a:normAutofit fontScale="90000"/>
          </a:bodyPr>
          <a:lstStyle/>
          <a:p>
            <a:pPr algn="ctr"/>
            <a:r>
              <a:rPr lang="en-GB" sz="2800" b="1" dirty="0"/>
              <a:t>Storage and social stratification</a:t>
            </a:r>
          </a:p>
        </p:txBody>
      </p:sp>
      <p:sp>
        <p:nvSpPr>
          <p:cNvPr id="3" name="Segnaposto contenuto 2">
            <a:extLst>
              <a:ext uri="{FF2B5EF4-FFF2-40B4-BE49-F238E27FC236}">
                <a16:creationId xmlns:a16="http://schemas.microsoft.com/office/drawing/2014/main" xmlns="" id="{3398C0EA-C201-43B8-911A-F3F3ED4AC213}"/>
              </a:ext>
            </a:extLst>
          </p:cNvPr>
          <p:cNvSpPr>
            <a:spLocks noGrp="1"/>
          </p:cNvSpPr>
          <p:nvPr>
            <p:ph idx="1"/>
          </p:nvPr>
        </p:nvSpPr>
        <p:spPr>
          <a:xfrm>
            <a:off x="838200" y="1019175"/>
            <a:ext cx="10515599" cy="5157788"/>
          </a:xfrm>
        </p:spPr>
        <p:txBody>
          <a:bodyPr>
            <a:normAutofit fontScale="92500" lnSpcReduction="20000"/>
          </a:bodyPr>
          <a:lstStyle/>
          <a:p>
            <a:r>
              <a:rPr lang="en-US" sz="2000" dirty="0"/>
              <a:t>Polanyi’s criticism must be welcomed. The origin of the institutional mechanism that transformed technical opportunities (potential surpluses) in new social relations of production and distribution is as much important (or even more </a:t>
            </a:r>
            <a:r>
              <a:rPr lang="en-US" sz="2000" dirty="0" smtClean="0"/>
              <a:t>important) </a:t>
            </a:r>
            <a:r>
              <a:rPr lang="en-US" sz="2000" dirty="0"/>
              <a:t>than technology per se.</a:t>
            </a:r>
          </a:p>
          <a:p>
            <a:r>
              <a:rPr lang="en-US" sz="2000" dirty="0"/>
              <a:t>There are crucial issues to be studied in this area, and they have to do with the origin of inequality:</a:t>
            </a:r>
          </a:p>
          <a:p>
            <a:r>
              <a:rPr lang="en-US" sz="2000" dirty="0"/>
              <a:t>-H-G egalitarianism is a 'natural' factor (Rousseau) or an institutional/artificial mechanism (suppression of </a:t>
            </a:r>
            <a:r>
              <a:rPr lang="en-US" sz="2000" dirty="0" smtClean="0"/>
              <a:t>emerging/dominant </a:t>
            </a:r>
            <a:r>
              <a:rPr lang="en-US" sz="2000" dirty="0"/>
              <a:t>figures);</a:t>
            </a:r>
          </a:p>
          <a:p>
            <a:r>
              <a:rPr lang="en-US" sz="2000" dirty="0"/>
              <a:t>- how did ancient populations move from potential agricultural surplus to </a:t>
            </a:r>
            <a:r>
              <a:rPr lang="en-US" sz="2000" dirty="0" smtClean="0"/>
              <a:t>its appropriation </a:t>
            </a:r>
            <a:r>
              <a:rPr lang="en-US" sz="2000" dirty="0"/>
              <a:t>by an elite?</a:t>
            </a:r>
            <a:endParaRPr lang="en-GB" sz="2000" dirty="0">
              <a:effectLst/>
              <a:ea typeface="Times New Roman" panose="02020603050405020304" pitchFamily="18" charset="0"/>
            </a:endParaRPr>
          </a:p>
          <a:p>
            <a:pPr indent="107950" algn="just">
              <a:lnSpc>
                <a:spcPct val="105000"/>
              </a:lnSpc>
            </a:pPr>
            <a:r>
              <a:rPr lang="en-GB" sz="2000" dirty="0" smtClean="0">
                <a:effectLst/>
                <a:ea typeface="Times New Roman" panose="02020603050405020304" pitchFamily="18" charset="0"/>
              </a:rPr>
              <a:t> In</a:t>
            </a:r>
            <a:r>
              <a:rPr lang="en-GB" sz="2000" dirty="0" smtClean="0">
                <a:effectLst/>
                <a:ea typeface="Fd1121354-Identity-H"/>
              </a:rPr>
              <a:t> </a:t>
            </a:r>
            <a:r>
              <a:rPr lang="en-GB" sz="2000" dirty="0">
                <a:effectLst/>
                <a:ea typeface="Fd1121354-Identity-H"/>
              </a:rPr>
              <a:t>Neolithic societies w</a:t>
            </a:r>
            <a:r>
              <a:rPr lang="en-GB" sz="2000" dirty="0">
                <a:effectLst/>
                <a:ea typeface="Times New Roman" panose="02020603050405020304" pitchFamily="18" charset="0"/>
              </a:rPr>
              <a:t>ith the agricultural revolution, storage became systematic and massive, and </a:t>
            </a:r>
            <a:r>
              <a:rPr lang="en-GB" sz="2000" dirty="0">
                <a:effectLst/>
                <a:ea typeface="Fd1121354-Identity-H"/>
              </a:rPr>
              <a:t>control of the warehouses by an élite constituted the key step for </a:t>
            </a:r>
            <a:r>
              <a:rPr lang="en-GB" sz="2000" dirty="0" smtClean="0">
                <a:effectLst/>
                <a:ea typeface="Fd1121354-Identity-H"/>
              </a:rPr>
              <a:t>stratification (see Frangipane 2019).</a:t>
            </a:r>
            <a:endParaRPr lang="en-GB" sz="2000" dirty="0">
              <a:effectLst/>
              <a:ea typeface="Fd1121354-Identity-H"/>
            </a:endParaRPr>
          </a:p>
          <a:p>
            <a:pPr indent="107950" algn="just">
              <a:lnSpc>
                <a:spcPct val="105000"/>
              </a:lnSpc>
            </a:pPr>
            <a:r>
              <a:rPr lang="en-GB" sz="2000" dirty="0">
                <a:effectLst/>
                <a:ea typeface="Times New Roman" panose="02020603050405020304" pitchFamily="18" charset="0"/>
              </a:rPr>
              <a:t> </a:t>
            </a:r>
            <a:r>
              <a:rPr lang="en-GB" sz="2000" dirty="0">
                <a:ea typeface="Times New Roman" panose="02020603050405020304" pitchFamily="18" charset="0"/>
              </a:rPr>
              <a:t>S</a:t>
            </a:r>
            <a:r>
              <a:rPr lang="en-GB" sz="2000" dirty="0">
                <a:effectLst/>
                <a:ea typeface="Times New Roman" panose="02020603050405020304" pitchFamily="18" charset="0"/>
              </a:rPr>
              <a:t>ince harvests are typically periodic, the very possibility of storing the product for seeding and deferred consumption is a prerequisite of agriculture. Storage also makes it possible to set aside some surplus over normal replacement requirements and subsistence in anticipation of unfortunate future events, such as famines, floods, etc. These surpluses are referred to in the literature as "normal surpluses. Storage in turn implies its social management and defence against potential enemies. </a:t>
            </a:r>
          </a:p>
          <a:p>
            <a:pPr indent="107950" algn="just">
              <a:lnSpc>
                <a:spcPct val="105000"/>
              </a:lnSpc>
            </a:pPr>
            <a:r>
              <a:rPr lang="en-GB" sz="2000" dirty="0">
                <a:effectLst/>
                <a:ea typeface="Times New Roman" panose="02020603050405020304" pitchFamily="18" charset="0"/>
              </a:rPr>
              <a:t>“</a:t>
            </a:r>
            <a:r>
              <a:rPr lang="en-GB" sz="2000" b="1" dirty="0">
                <a:effectLst/>
                <a:ea typeface="Times New Roman" panose="02020603050405020304" pitchFamily="18" charset="0"/>
              </a:rPr>
              <a:t>Normal surpluses” may thus constitute an intermediate step towards stratification. The management of warehouses and "normal surpluses" may provide priests or personalities who impersonate the fortunes of the community with the occasion to transform themselves into the dominant élite.</a:t>
            </a:r>
            <a:endParaRPr lang="it-IT" sz="20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2343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7D526A5-333C-4456-BE23-B9C7E1F11E32}"/>
              </a:ext>
            </a:extLst>
          </p:cNvPr>
          <p:cNvSpPr>
            <a:spLocks noGrp="1"/>
          </p:cNvSpPr>
          <p:nvPr>
            <p:ph type="title"/>
          </p:nvPr>
        </p:nvSpPr>
        <p:spPr>
          <a:xfrm>
            <a:off x="838200" y="365125"/>
            <a:ext cx="10363200" cy="511175"/>
          </a:xfrm>
        </p:spPr>
        <p:txBody>
          <a:bodyPr>
            <a:normAutofit/>
          </a:bodyPr>
          <a:lstStyle/>
          <a:p>
            <a:pPr algn="ctr"/>
            <a:r>
              <a:rPr lang="en-GB" sz="2800" b="1" dirty="0"/>
              <a:t>Some conclusions</a:t>
            </a:r>
          </a:p>
        </p:txBody>
      </p:sp>
      <p:sp>
        <p:nvSpPr>
          <p:cNvPr id="3" name="Segnaposto contenuto 2">
            <a:extLst>
              <a:ext uri="{FF2B5EF4-FFF2-40B4-BE49-F238E27FC236}">
                <a16:creationId xmlns:a16="http://schemas.microsoft.com/office/drawing/2014/main" xmlns="" id="{75FBA7C2-15D4-43F2-B9C9-560869FAD6ED}"/>
              </a:ext>
            </a:extLst>
          </p:cNvPr>
          <p:cNvSpPr>
            <a:spLocks noGrp="1"/>
          </p:cNvSpPr>
          <p:nvPr>
            <p:ph idx="1"/>
          </p:nvPr>
        </p:nvSpPr>
        <p:spPr>
          <a:xfrm>
            <a:off x="838200" y="942975"/>
            <a:ext cx="10296525" cy="5233988"/>
          </a:xfrm>
        </p:spPr>
        <p:txBody>
          <a:bodyPr>
            <a:normAutofit fontScale="92500" lnSpcReduction="20000"/>
          </a:bodyPr>
          <a:lstStyle/>
          <a:p>
            <a:r>
              <a:rPr lang="en-US" sz="2000" dirty="0"/>
              <a:t>Explaining a historical formation means describing the institutions that preside over the production and distribution of surplus.</a:t>
            </a:r>
          </a:p>
          <a:p>
            <a:r>
              <a:rPr lang="en-US" sz="2000" dirty="0"/>
              <a:t>Exchange (the market) may be a part of it in all human societies, </a:t>
            </a:r>
            <a:r>
              <a:rPr lang="en-US" sz="2000" dirty="0" smtClean="0"/>
              <a:t>although it </a:t>
            </a:r>
            <a:r>
              <a:rPr lang="en-US" sz="2000" dirty="0"/>
              <a:t>assumes a central role in capitalism. In capitalism, exchange - as Marx understood - is a manifestation of the mechanisms for distributing surplus</a:t>
            </a:r>
            <a:r>
              <a:rPr lang="en-US" sz="2000" dirty="0" smtClean="0"/>
              <a:t>. In pre-capitalist formation “personal relation” might matter (e.g. </a:t>
            </a:r>
            <a:r>
              <a:rPr lang="en-US" sz="2000" dirty="0" err="1" smtClean="0"/>
              <a:t>savery</a:t>
            </a:r>
            <a:r>
              <a:rPr lang="en-US" sz="2000" dirty="0" smtClean="0"/>
              <a:t> or serfdom).</a:t>
            </a:r>
            <a:endParaRPr lang="en-US" sz="2000" dirty="0"/>
          </a:p>
          <a:p>
            <a:r>
              <a:rPr lang="en-US" sz="2000" dirty="0"/>
              <a:t>Where to go?</a:t>
            </a:r>
          </a:p>
          <a:p>
            <a:r>
              <a:rPr lang="en-US" sz="2000" dirty="0" smtClean="0"/>
              <a:t>We want to overcome </a:t>
            </a:r>
            <a:r>
              <a:rPr lang="en-US" sz="2000" dirty="0"/>
              <a:t>the opposition between </a:t>
            </a:r>
            <a:r>
              <a:rPr lang="en-US" sz="2000" dirty="0" err="1"/>
              <a:t>sustantivists</a:t>
            </a:r>
            <a:r>
              <a:rPr lang="en-US" sz="2000" dirty="0"/>
              <a:t>/primitivists (it's all institutions) versus formalists/modernists (it's all markets).</a:t>
            </a:r>
          </a:p>
          <a:p>
            <a:r>
              <a:rPr lang="en-US" sz="2000" dirty="0"/>
              <a:t>The problem is to </a:t>
            </a:r>
            <a:r>
              <a:rPr lang="en-US" sz="2000" dirty="0" smtClean="0"/>
              <a:t>reconstruct the social texture of those </a:t>
            </a:r>
            <a:r>
              <a:rPr lang="en-US" sz="2000" dirty="0"/>
              <a:t>societies with their distributive and power relations. In all societies market and non-market are present, sometimes in conflict, sometimes not.</a:t>
            </a:r>
          </a:p>
          <a:p>
            <a:r>
              <a:rPr lang="en-US" sz="2000" dirty="0"/>
              <a:t>For Marxists, or in general for the surplus approach, there are formidable methodological problems on how to characterize economic forms that </a:t>
            </a:r>
            <a:r>
              <a:rPr lang="en-US" sz="2000" dirty="0" smtClean="0"/>
              <a:t>see </a:t>
            </a:r>
            <a:r>
              <a:rPr lang="en-US" sz="2000" dirty="0"/>
              <a:t>the coexistence of different modes of </a:t>
            </a:r>
            <a:r>
              <a:rPr lang="en-US" sz="2000" dirty="0" smtClean="0"/>
              <a:t>production.</a:t>
            </a:r>
          </a:p>
          <a:p>
            <a:r>
              <a:rPr lang="en-US" sz="2000" dirty="0"/>
              <a:t>E</a:t>
            </a:r>
            <a:r>
              <a:rPr lang="en-US" sz="2000" dirty="0" smtClean="0"/>
              <a:t>verything </a:t>
            </a:r>
            <a:r>
              <a:rPr lang="en-US" sz="2000" dirty="0"/>
              <a:t>is simplified in marginalism/NIE, </a:t>
            </a:r>
            <a:r>
              <a:rPr lang="en-US" sz="2000" dirty="0" smtClean="0"/>
              <a:t>and impoverished.</a:t>
            </a:r>
            <a:endParaRPr lang="en-US" sz="2000" dirty="0"/>
          </a:p>
          <a:p>
            <a:r>
              <a:rPr lang="en-US" sz="2000" dirty="0"/>
              <a:t>One problem, of course, is that we have very imperfect information on ancient societies, especially economic information (literary and epigraphic sources; increasingly important and sophisticated archaeological sources). For example, we do not yet have a unified view of the Greco-Roman economy, or of the macro functioning of the Roman Empire. But this also applies to other economic forms, from primitive to medieval.</a:t>
            </a:r>
          </a:p>
        </p:txBody>
      </p:sp>
    </p:spTree>
    <p:extLst>
      <p:ext uri="{BB962C8B-B14F-4D97-AF65-F5344CB8AC3E}">
        <p14:creationId xmlns:p14="http://schemas.microsoft.com/office/powerpoint/2010/main" val="1473515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BF18C0D-6DC7-4E9B-9071-B18F75DA8BC5}"/>
              </a:ext>
            </a:extLst>
          </p:cNvPr>
          <p:cNvSpPr>
            <a:spLocks noGrp="1"/>
          </p:cNvSpPr>
          <p:nvPr>
            <p:ph type="title"/>
          </p:nvPr>
        </p:nvSpPr>
        <p:spPr>
          <a:xfrm>
            <a:off x="838200" y="365126"/>
            <a:ext cx="10296525" cy="558800"/>
          </a:xfrm>
        </p:spPr>
        <p:txBody>
          <a:bodyPr>
            <a:normAutofit/>
          </a:bodyPr>
          <a:lstStyle/>
          <a:p>
            <a:pPr algn="ctr"/>
            <a:r>
              <a:rPr lang="en-GB" sz="2800" b="1" dirty="0"/>
              <a:t>References</a:t>
            </a:r>
          </a:p>
        </p:txBody>
      </p:sp>
      <p:sp>
        <p:nvSpPr>
          <p:cNvPr id="3" name="Segnaposto contenuto 2">
            <a:extLst>
              <a:ext uri="{FF2B5EF4-FFF2-40B4-BE49-F238E27FC236}">
                <a16:creationId xmlns:a16="http://schemas.microsoft.com/office/drawing/2014/main" xmlns="" id="{C0E6C4A4-E93D-4F0A-B3FB-E27C1E41626F}"/>
              </a:ext>
            </a:extLst>
          </p:cNvPr>
          <p:cNvSpPr>
            <a:spLocks noGrp="1"/>
          </p:cNvSpPr>
          <p:nvPr>
            <p:ph idx="1"/>
          </p:nvPr>
        </p:nvSpPr>
        <p:spPr>
          <a:xfrm>
            <a:off x="838200" y="923926"/>
            <a:ext cx="10296525" cy="5253037"/>
          </a:xfrm>
        </p:spPr>
        <p:txBody>
          <a:bodyPr>
            <a:normAutofit lnSpcReduction="10000"/>
          </a:bodyPr>
          <a:lstStyle/>
          <a:p>
            <a:r>
              <a:rPr lang="en-GB" sz="1800" dirty="0"/>
              <a:t>See the references in:</a:t>
            </a:r>
          </a:p>
          <a:p>
            <a:r>
              <a:rPr lang="en-US" sz="1800" dirty="0"/>
              <a:t>Cesaratto , S. (2019), ‘Heterodox economics and Economic Anthropology: reflections prompted by two books’, </a:t>
            </a:r>
            <a:r>
              <a:rPr lang="en-US" sz="1800" dirty="0" err="1"/>
              <a:t>Quaderni</a:t>
            </a:r>
            <a:r>
              <a:rPr lang="en-US" sz="1800" dirty="0"/>
              <a:t> DEPS, no. 807 (this is </a:t>
            </a:r>
            <a:r>
              <a:rPr lang="en-GB" sz="1800" dirty="0"/>
              <a:t>a general survey: </a:t>
            </a:r>
            <a:r>
              <a:rPr lang="en-US" sz="1800" dirty="0"/>
              <a:t>my first take of the topic, so not well written but informative)</a:t>
            </a:r>
          </a:p>
          <a:p>
            <a:r>
              <a:rPr lang="it-IT" sz="1800" dirty="0"/>
              <a:t>Cesaratto, S. and Di Bucchianico, S. (2020) The surplus </a:t>
            </a:r>
            <a:r>
              <a:rPr lang="it-IT" sz="1800" dirty="0" err="1"/>
              <a:t>approach</a:t>
            </a:r>
            <a:r>
              <a:rPr lang="it-IT" sz="1800" dirty="0"/>
              <a:t>, </a:t>
            </a:r>
            <a:r>
              <a:rPr lang="it-IT" sz="1800" dirty="0" err="1"/>
              <a:t>Polanyi</a:t>
            </a:r>
            <a:r>
              <a:rPr lang="it-IT" sz="1800" dirty="0"/>
              <a:t> and institutions in </a:t>
            </a:r>
            <a:r>
              <a:rPr lang="it-IT" sz="1800" dirty="0" err="1"/>
              <a:t>economic</a:t>
            </a:r>
            <a:r>
              <a:rPr lang="it-IT" sz="1800" dirty="0"/>
              <a:t> </a:t>
            </a:r>
            <a:r>
              <a:rPr lang="it-IT" sz="1800" dirty="0" err="1"/>
              <a:t>anthropology</a:t>
            </a:r>
            <a:r>
              <a:rPr lang="it-IT" sz="1800" dirty="0"/>
              <a:t> and </a:t>
            </a:r>
            <a:r>
              <a:rPr lang="it-IT" sz="1800" dirty="0" err="1"/>
              <a:t>archaeology</a:t>
            </a:r>
            <a:r>
              <a:rPr lang="it-IT" sz="1800" dirty="0"/>
              <a:t>, Working paper DEPS, n. 828 Aprile (in corso di pubblicazione su ANNALS OF THE FONDAZIONE LUIGI EINAUDI, p. 1-31, ISSN: 2532-4969: </a:t>
            </a:r>
            <a:r>
              <a:rPr lang="it-IT" sz="1800" i="1" dirty="0"/>
              <a:t>special </a:t>
            </a:r>
            <a:r>
              <a:rPr lang="it-IT" sz="1800" i="1" dirty="0" err="1"/>
              <a:t>issue</a:t>
            </a:r>
            <a:r>
              <a:rPr lang="it-IT" sz="1800" i="1" dirty="0"/>
              <a:t> “Marshall </a:t>
            </a:r>
            <a:r>
              <a:rPr lang="it-IT" sz="1800" i="1" dirty="0" err="1"/>
              <a:t>Sahlins’s</a:t>
            </a:r>
            <a:r>
              <a:rPr lang="it-IT" sz="1800" i="1" dirty="0"/>
              <a:t> Stone Age </a:t>
            </a:r>
            <a:r>
              <a:rPr lang="it-IT" sz="1800" i="1" dirty="0" err="1"/>
              <a:t>Economics</a:t>
            </a:r>
            <a:r>
              <a:rPr lang="it-IT" sz="1800" i="1" dirty="0"/>
              <a:t>, a </a:t>
            </a:r>
            <a:r>
              <a:rPr lang="it-IT" sz="1800" i="1" dirty="0" err="1"/>
              <a:t>Semicentenary</a:t>
            </a:r>
            <a:r>
              <a:rPr lang="it-IT" sz="1800" i="1" dirty="0"/>
              <a:t> Estimate”)</a:t>
            </a:r>
            <a:r>
              <a:rPr lang="it-IT" sz="1800" dirty="0"/>
              <a:t>.</a:t>
            </a:r>
          </a:p>
          <a:p>
            <a:r>
              <a:rPr lang="en-US" sz="1800" dirty="0"/>
              <a:t>Sergio Cesaratto and Stefano Di </a:t>
            </a:r>
            <a:r>
              <a:rPr lang="en-US" sz="1800" dirty="0" err="1"/>
              <a:t>Bucchianico</a:t>
            </a:r>
            <a:r>
              <a:rPr lang="en-US" sz="1800" dirty="0"/>
              <a:t> (2020)  From the Core to the Cores: Surplus Approach, Institutions and Economic Formations, </a:t>
            </a:r>
            <a:r>
              <a:rPr lang="en-US" sz="1800" dirty="0">
                <a:hlinkClick r:id="rId2">
                  <a:extLst>
                    <a:ext uri="{A12FA001-AC4F-418D-AE19-62706E023703}">
                      <ahyp:hlinkClr xmlns:ahyp="http://schemas.microsoft.com/office/drawing/2018/hyperlinkcolor" xmlns="" val="tx"/>
                    </a:ext>
                  </a:extLst>
                </a:hlinkClick>
              </a:rPr>
              <a:t>CSWP 45 (October 2020)</a:t>
            </a:r>
            <a:r>
              <a:rPr lang="en-US" sz="1800" dirty="0"/>
              <a:t>, forthcoming in </a:t>
            </a:r>
            <a:r>
              <a:rPr lang="en-US" sz="1800" i="1" dirty="0"/>
              <a:t>Contributions to Political Economy </a:t>
            </a:r>
            <a:r>
              <a:rPr lang="en-US" sz="1800" dirty="0"/>
              <a:t>(2021</a:t>
            </a:r>
            <a:r>
              <a:rPr lang="en-US" sz="1800" b="1" dirty="0"/>
              <a:t>).</a:t>
            </a:r>
          </a:p>
          <a:p>
            <a:r>
              <a:rPr lang="en-GB" sz="1800" dirty="0">
                <a:effectLst/>
                <a:ea typeface="Calibri" panose="020F0502020204030204" pitchFamily="34" charset="0"/>
                <a:cs typeface="Calibri" panose="020F0502020204030204" pitchFamily="34" charset="0"/>
              </a:rPr>
              <a:t>Sergio Cesaratto </a:t>
            </a:r>
            <a:r>
              <a:rPr lang="en-US" sz="1800" dirty="0"/>
              <a:t>and Stefano Di </a:t>
            </a:r>
            <a:r>
              <a:rPr lang="en-US" sz="1800" dirty="0" err="1"/>
              <a:t>Bucchianico</a:t>
            </a:r>
            <a:r>
              <a:rPr lang="en-US" sz="1800" dirty="0"/>
              <a:t> (2021)</a:t>
            </a:r>
            <a:r>
              <a:rPr lang="en-GB" sz="1800" dirty="0">
                <a:effectLst/>
                <a:ea typeface="Calibri" panose="020F0502020204030204" pitchFamily="34" charset="0"/>
                <a:cs typeface="Calibri" panose="020F0502020204030204" pitchFamily="34" charset="0"/>
              </a:rPr>
              <a:t>, The anatomy of the ape – A survey of institutions and economic analysis of the Greek-Roman economy</a:t>
            </a:r>
            <a:r>
              <a:rPr lang="it-IT" sz="1800"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cs typeface="Calibri" panose="020F0502020204030204" pitchFamily="34" charset="0"/>
              </a:rPr>
              <a:t>(incomplete draft, do not circulate please)</a:t>
            </a:r>
          </a:p>
          <a:p>
            <a:pPr marL="0" indent="0" algn="ctr">
              <a:buNone/>
            </a:pPr>
            <a:r>
              <a:rPr lang="en-GB" sz="1800" dirty="0">
                <a:ea typeface="Calibri" panose="020F0502020204030204" pitchFamily="34" charset="0"/>
                <a:cs typeface="Calibri" panose="020F0502020204030204" pitchFamily="34" charset="0"/>
              </a:rPr>
              <a:t>***</a:t>
            </a:r>
          </a:p>
          <a:p>
            <a:pPr marL="0" indent="0" algn="ctr">
              <a:buNone/>
            </a:pPr>
            <a:r>
              <a:rPr lang="it-IT" sz="1800" dirty="0">
                <a:effectLst/>
                <a:latin typeface="Calibri" panose="020F0502020204030204" pitchFamily="34" charset="0"/>
                <a:ea typeface="Times New Roman" panose="02020603050405020304" pitchFamily="18" charset="0"/>
              </a:rPr>
              <a:t>Cesaratto, S. (2020), </a:t>
            </a:r>
            <a:r>
              <a:rPr lang="it-IT" sz="1800" b="0" i="1" dirty="0" err="1">
                <a:effectLst/>
                <a:latin typeface="Calibri" panose="020F0502020204030204" pitchFamily="34" charset="0"/>
                <a:ea typeface="Times New Roman" panose="02020603050405020304" pitchFamily="18" charset="0"/>
              </a:rPr>
              <a:t>Heterodox</a:t>
            </a:r>
            <a:r>
              <a:rPr lang="it-IT" sz="1800" b="0" i="1" dirty="0">
                <a:effectLst/>
                <a:latin typeface="Calibri" panose="020F0502020204030204" pitchFamily="34" charset="0"/>
                <a:ea typeface="Times New Roman" panose="02020603050405020304" pitchFamily="18" charset="0"/>
              </a:rPr>
              <a:t> Challenges in </a:t>
            </a:r>
            <a:r>
              <a:rPr lang="it-IT" sz="1800" b="0" i="1" dirty="0" err="1">
                <a:effectLst/>
                <a:latin typeface="Calibri" panose="020F0502020204030204" pitchFamily="34" charset="0"/>
                <a:ea typeface="Times New Roman" panose="02020603050405020304" pitchFamily="18" charset="0"/>
              </a:rPr>
              <a:t>Economics</a:t>
            </a:r>
            <a:r>
              <a:rPr lang="it-IT" sz="1800" b="0" i="1" dirty="0">
                <a:effectLst/>
                <a:latin typeface="Calibri" panose="020F0502020204030204" pitchFamily="34" charset="0"/>
                <a:ea typeface="Times New Roman" panose="02020603050405020304" pitchFamily="18" charset="0"/>
              </a:rPr>
              <a:t> – </a:t>
            </a:r>
            <a:r>
              <a:rPr lang="it-IT" sz="1800" b="0" i="1" dirty="0" err="1">
                <a:effectLst/>
                <a:latin typeface="Calibri" panose="020F0502020204030204" pitchFamily="34" charset="0"/>
                <a:ea typeface="Times New Roman" panose="02020603050405020304" pitchFamily="18" charset="0"/>
              </a:rPr>
              <a:t>Theoretical</a:t>
            </a:r>
            <a:r>
              <a:rPr lang="it-IT" sz="1800" b="0" i="1" dirty="0">
                <a:effectLst/>
                <a:latin typeface="Calibri" panose="020F0502020204030204" pitchFamily="34" charset="0"/>
                <a:ea typeface="Times New Roman" panose="02020603050405020304" pitchFamily="18" charset="0"/>
              </a:rPr>
              <a:t> Issues and the </a:t>
            </a:r>
            <a:r>
              <a:rPr lang="it-IT" sz="1800" b="0" i="1" dirty="0" err="1">
                <a:effectLst/>
                <a:latin typeface="Calibri" panose="020F0502020204030204" pitchFamily="34" charset="0"/>
                <a:ea typeface="Times New Roman" panose="02020603050405020304" pitchFamily="18" charset="0"/>
              </a:rPr>
              <a:t>Crisis</a:t>
            </a:r>
            <a:r>
              <a:rPr lang="it-IT" sz="1800" b="0" i="1" dirty="0">
                <a:effectLst/>
                <a:latin typeface="Calibri" panose="020F0502020204030204" pitchFamily="34" charset="0"/>
                <a:ea typeface="Times New Roman" panose="02020603050405020304" pitchFamily="18" charset="0"/>
              </a:rPr>
              <a:t> of the Eurozone</a:t>
            </a:r>
            <a:r>
              <a:rPr lang="it-IT" sz="1800" dirty="0">
                <a:effectLst/>
                <a:latin typeface="Calibri" panose="020F0502020204030204" pitchFamily="34" charset="0"/>
                <a:ea typeface="Times New Roman" panose="02020603050405020304" pitchFamily="18" charset="0"/>
              </a:rPr>
              <a:t>, Springer, </a:t>
            </a:r>
            <a:r>
              <a:rPr lang="it-IT" sz="1800" u="none" strike="noStrike" dirty="0">
                <a:solidFill>
                  <a:srgbClr val="F3390D"/>
                </a:solidFill>
                <a:effectLst/>
                <a:latin typeface="Calibri" panose="020F0502020204030204" pitchFamily="34" charset="0"/>
                <a:ea typeface="Times New Roman" panose="02020603050405020304" pitchFamily="18" charset="0"/>
                <a:hlinkClick r:id="rId3"/>
              </a:rPr>
              <a:t>http://www.springer.com/9783030544478</a:t>
            </a:r>
            <a:endParaRPr lang="en-GB" sz="1800" dirty="0">
              <a:effectLst/>
              <a:ea typeface="Calibri" panose="020F0502020204030204" pitchFamily="34" charset="0"/>
              <a:cs typeface="Calibri" panose="020F0502020204030204" pitchFamily="34" charset="0"/>
            </a:endParaRPr>
          </a:p>
          <a:p>
            <a:r>
              <a:rPr lang="en-GB" sz="1800" dirty="0" err="1">
                <a:effectLst/>
                <a:ea typeface="Times New Roman" panose="02020603050405020304" pitchFamily="18" charset="0"/>
              </a:rPr>
              <a:t>Marchionatti</a:t>
            </a:r>
            <a:r>
              <a:rPr lang="en-GB" sz="1800" dirty="0">
                <a:effectLst/>
                <a:ea typeface="Times New Roman" panose="02020603050405020304" pitchFamily="18" charset="0"/>
              </a:rPr>
              <a:t> R. and M. </a:t>
            </a:r>
            <a:r>
              <a:rPr lang="en-GB" sz="1800" dirty="0" err="1">
                <a:effectLst/>
                <a:ea typeface="Times New Roman" panose="02020603050405020304" pitchFamily="18" charset="0"/>
              </a:rPr>
              <a:t>Cedrini</a:t>
            </a:r>
            <a:r>
              <a:rPr lang="en-GB" sz="1800" dirty="0">
                <a:effectLst/>
                <a:ea typeface="Times New Roman" panose="02020603050405020304" pitchFamily="18" charset="0"/>
              </a:rPr>
              <a:t> 2017, </a:t>
            </a:r>
            <a:r>
              <a:rPr lang="en-GB" sz="1800" i="1" dirty="0">
                <a:effectLst/>
                <a:ea typeface="Times New Roman" panose="02020603050405020304" pitchFamily="18" charset="0"/>
              </a:rPr>
              <a:t>Economics as Social Science: Economics Imperialism and the Challenge of Interdisciplinarity</a:t>
            </a:r>
            <a:r>
              <a:rPr lang="en-GB" sz="1800" dirty="0">
                <a:effectLst/>
                <a:ea typeface="Times New Roman" panose="02020603050405020304" pitchFamily="18" charset="0"/>
              </a:rPr>
              <a:t>, Abingdon, Oxon: Routledge.</a:t>
            </a:r>
            <a:endParaRPr lang="it-IT" sz="1800" dirty="0">
              <a:effectLst/>
              <a:ea typeface="Times New Roman" panose="02020603050405020304" pitchFamily="18" charset="0"/>
            </a:endParaRPr>
          </a:p>
          <a:p>
            <a:endParaRPr lang="it-IT"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550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DD44A6-F884-4AE6-B3E7-CCED79CCE9CB}"/>
              </a:ext>
            </a:extLst>
          </p:cNvPr>
          <p:cNvSpPr>
            <a:spLocks noGrp="1"/>
          </p:cNvSpPr>
          <p:nvPr>
            <p:ph type="title"/>
          </p:nvPr>
        </p:nvSpPr>
        <p:spPr>
          <a:xfrm>
            <a:off x="838200" y="365125"/>
            <a:ext cx="10382250" cy="911225"/>
          </a:xfrm>
        </p:spPr>
        <p:txBody>
          <a:bodyPr>
            <a:normAutofit/>
          </a:bodyPr>
          <a:lstStyle/>
          <a:p>
            <a:pPr algn="ctr"/>
            <a:r>
              <a:rPr lang="en-GB" sz="2800" b="1" dirty="0" err="1"/>
              <a:t>Substantivists</a:t>
            </a:r>
            <a:r>
              <a:rPr lang="en-GB" sz="2800" b="1" dirty="0"/>
              <a:t>/Primitivists versus Formalists/Modernists</a:t>
            </a:r>
          </a:p>
        </p:txBody>
      </p:sp>
      <p:sp>
        <p:nvSpPr>
          <p:cNvPr id="3" name="Segnaposto contenuto 2">
            <a:extLst>
              <a:ext uri="{FF2B5EF4-FFF2-40B4-BE49-F238E27FC236}">
                <a16:creationId xmlns:a16="http://schemas.microsoft.com/office/drawing/2014/main" xmlns="" id="{DCF39D66-C543-4A11-9D0B-96F19E280107}"/>
              </a:ext>
            </a:extLst>
          </p:cNvPr>
          <p:cNvSpPr>
            <a:spLocks noGrp="1"/>
          </p:cNvSpPr>
          <p:nvPr>
            <p:ph idx="1"/>
          </p:nvPr>
        </p:nvSpPr>
        <p:spPr>
          <a:xfrm>
            <a:off x="838200" y="959224"/>
            <a:ext cx="10515600" cy="5217739"/>
          </a:xfrm>
        </p:spPr>
        <p:txBody>
          <a:bodyPr>
            <a:normAutofit/>
          </a:bodyPr>
          <a:lstStyle/>
          <a:p>
            <a:r>
              <a:rPr lang="en-GB" sz="2000" dirty="0"/>
              <a:t>Karl Polanyi (anthropologist 1886-1964) </a:t>
            </a:r>
            <a:r>
              <a:rPr lang="en-US" sz="2000" dirty="0"/>
              <a:t>argued that in primitive or ancient economies the economy is not a sphere separate from interpersonal relations, it is 'embedded'; only in capitalism through the market does the economy become </a:t>
            </a:r>
            <a:r>
              <a:rPr lang="en-US" sz="2000" dirty="0" err="1"/>
              <a:t>disembedded</a:t>
            </a:r>
            <a:r>
              <a:rPr lang="en-US" sz="2000" dirty="0"/>
              <a:t>.</a:t>
            </a:r>
          </a:p>
          <a:p>
            <a:r>
              <a:rPr lang="en-US" sz="2000" dirty="0"/>
              <a:t>Rejection of homo economicus. Rediscovery of the economics of gift and reciprocity (Malinowski, </a:t>
            </a:r>
            <a:r>
              <a:rPr lang="en-US" sz="2000" dirty="0" err="1"/>
              <a:t>Mauss</a:t>
            </a:r>
            <a:r>
              <a:rPr lang="en-US" sz="2000" dirty="0"/>
              <a:t>). See </a:t>
            </a:r>
            <a:r>
              <a:rPr lang="it-IT" sz="2000" dirty="0" err="1"/>
              <a:t>Marchionatti</a:t>
            </a:r>
            <a:r>
              <a:rPr lang="it-IT" sz="2000" dirty="0"/>
              <a:t> e Cedrini (2017)</a:t>
            </a:r>
            <a:r>
              <a:rPr lang="en-US" sz="2000" dirty="0"/>
              <a:t> for a modern reappraisal.</a:t>
            </a:r>
            <a:endParaRPr lang="en-GB" sz="2000" dirty="0"/>
          </a:p>
          <a:p>
            <a:r>
              <a:rPr lang="en-GB" sz="2000" dirty="0">
                <a:effectLst/>
                <a:ea typeface="Calibri" panose="020F0502020204030204" pitchFamily="34" charset="0"/>
              </a:rPr>
              <a:t>Moses Finley (Cambridge historian 1912-1986) argued that in the Greek-Roman economies extra-economic moral values and political institutions prevailed over economic interests, an echo of Karl Polanyi’s thesis that, before capitalism, the economy did not constitute an autonomous social sphere.</a:t>
            </a:r>
          </a:p>
          <a:p>
            <a:r>
              <a:rPr lang="en-GB" sz="2000" dirty="0"/>
              <a:t>Notably, both Polanyi and Finley identified the economic sphere with the market, and eventually the economic discipline with marginalism. This is misleading.</a:t>
            </a:r>
          </a:p>
          <a:p>
            <a:r>
              <a:rPr lang="en-GB" sz="2000" dirty="0"/>
              <a:t>We shall argue that </a:t>
            </a:r>
            <a:r>
              <a:rPr lang="en-GB" sz="2000" b="1" dirty="0"/>
              <a:t>the classical surplus approach revived by Piero Sraffa is a third way</a:t>
            </a:r>
            <a:r>
              <a:rPr lang="en-GB" sz="2000" dirty="0"/>
              <a:t>: an economic approach in which the economic sphere does not coincide with exchange. </a:t>
            </a:r>
            <a:r>
              <a:rPr lang="en-US" sz="2000" dirty="0"/>
              <a:t>Moreover, the surplus approach is intimately linked to the analysis of institutions, understood as the social forms in which the production and distribution of surplus is ordered. </a:t>
            </a:r>
            <a:endParaRPr lang="en-US" sz="2000" dirty="0" smtClean="0"/>
          </a:p>
          <a:p>
            <a:r>
              <a:rPr lang="en-US" sz="2000" dirty="0" smtClean="0"/>
              <a:t>Institutions exists in order to regulate social conflict over income distribution (</a:t>
            </a:r>
            <a:r>
              <a:rPr lang="en-GB" sz="2000" dirty="0" smtClean="0"/>
              <a:t>Ogilvie 2007)</a:t>
            </a:r>
            <a:endParaRPr lang="en-GB" sz="2000" dirty="0"/>
          </a:p>
        </p:txBody>
      </p:sp>
    </p:spTree>
    <p:extLst>
      <p:ext uri="{BB962C8B-B14F-4D97-AF65-F5344CB8AC3E}">
        <p14:creationId xmlns:p14="http://schemas.microsoft.com/office/powerpoint/2010/main" val="49117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65FB08-82A1-47EF-9956-BD2134893E10}"/>
              </a:ext>
            </a:extLst>
          </p:cNvPr>
          <p:cNvSpPr>
            <a:spLocks noGrp="1"/>
          </p:cNvSpPr>
          <p:nvPr>
            <p:ph type="title"/>
          </p:nvPr>
        </p:nvSpPr>
        <p:spPr>
          <a:xfrm>
            <a:off x="838200" y="365125"/>
            <a:ext cx="10353675" cy="682625"/>
          </a:xfrm>
        </p:spPr>
        <p:txBody>
          <a:bodyPr>
            <a:normAutofit/>
          </a:bodyPr>
          <a:lstStyle/>
          <a:p>
            <a:pPr algn="ctr"/>
            <a:r>
              <a:rPr lang="en-GB" sz="2800" b="1" dirty="0"/>
              <a:t>Marginal imperialism</a:t>
            </a:r>
          </a:p>
        </p:txBody>
      </p:sp>
      <p:sp>
        <p:nvSpPr>
          <p:cNvPr id="3" name="Segnaposto contenuto 2">
            <a:extLst>
              <a:ext uri="{FF2B5EF4-FFF2-40B4-BE49-F238E27FC236}">
                <a16:creationId xmlns:a16="http://schemas.microsoft.com/office/drawing/2014/main" xmlns="" id="{7807C465-A2B0-41B7-B384-963D42B38C15}"/>
              </a:ext>
            </a:extLst>
          </p:cNvPr>
          <p:cNvSpPr>
            <a:spLocks noGrp="1"/>
          </p:cNvSpPr>
          <p:nvPr>
            <p:ph idx="1"/>
          </p:nvPr>
        </p:nvSpPr>
        <p:spPr>
          <a:xfrm>
            <a:off x="838200" y="1114425"/>
            <a:ext cx="10439400" cy="5062538"/>
          </a:xfrm>
        </p:spPr>
        <p:txBody>
          <a:bodyPr>
            <a:normAutofit fontScale="92500"/>
          </a:bodyPr>
          <a:lstStyle/>
          <a:p>
            <a:r>
              <a:rPr lang="en-US" sz="2000" dirty="0"/>
              <a:t>Adam Smith is often regarded as the forerunner of homo economicus (natural disposition to trade</a:t>
            </a:r>
            <a:r>
              <a:rPr lang="en-US" sz="2000" dirty="0" smtClean="0"/>
              <a:t>)</a:t>
            </a:r>
          </a:p>
          <a:p>
            <a:r>
              <a:rPr lang="en-US" sz="2000" dirty="0" smtClean="0"/>
              <a:t>Late </a:t>
            </a:r>
            <a:r>
              <a:rPr lang="en-US" sz="2000" i="1" dirty="0" err="1" smtClean="0"/>
              <a:t>XIXth</a:t>
            </a:r>
            <a:r>
              <a:rPr lang="en-US" sz="2000" dirty="0" smtClean="0"/>
              <a:t> century, e</a:t>
            </a:r>
            <a:r>
              <a:rPr lang="en-US" sz="2000" dirty="0" smtClean="0"/>
              <a:t>arly debate among German historians at the time of the controversy over method (between the German historical school and </a:t>
            </a:r>
            <a:r>
              <a:rPr lang="en-US" sz="2000" dirty="0" err="1" smtClean="0"/>
              <a:t>Menger</a:t>
            </a:r>
            <a:r>
              <a:rPr lang="en-US" sz="2000" dirty="0" smtClean="0"/>
              <a:t>)</a:t>
            </a:r>
            <a:endParaRPr lang="en-US" sz="2000" dirty="0"/>
          </a:p>
          <a:p>
            <a:r>
              <a:rPr lang="en-US" sz="2000" dirty="0" smtClean="0"/>
              <a:t>The </a:t>
            </a:r>
            <a:r>
              <a:rPr lang="en-US" sz="2000" dirty="0"/>
              <a:t>debate between </a:t>
            </a:r>
            <a:r>
              <a:rPr lang="en-GB" sz="2000" dirty="0">
                <a:effectLst/>
                <a:ea typeface="Times New Roman" panose="02020603050405020304" pitchFamily="18" charset="0"/>
              </a:rPr>
              <a:t>M. J. Herskovits – the author of the first </a:t>
            </a:r>
            <a:r>
              <a:rPr lang="en-GB" sz="2000" dirty="0" smtClean="0">
                <a:effectLst/>
                <a:ea typeface="Times New Roman" panose="02020603050405020304" pitchFamily="18" charset="0"/>
              </a:rPr>
              <a:t>textbook </a:t>
            </a:r>
            <a:r>
              <a:rPr lang="en-GB" sz="2000" dirty="0">
                <a:effectLst/>
                <a:ea typeface="Times New Roman" panose="02020603050405020304" pitchFamily="18" charset="0"/>
              </a:rPr>
              <a:t>on Economic anthropology (widely relying on the concept of economic surplus) </a:t>
            </a:r>
            <a:r>
              <a:rPr lang="en-US" sz="2000" dirty="0">
                <a:ea typeface="Times New Roman" panose="02020603050405020304" pitchFamily="18" charset="0"/>
              </a:rPr>
              <a:t>a</a:t>
            </a:r>
            <a:r>
              <a:rPr lang="en-US" sz="2000" dirty="0">
                <a:effectLst/>
                <a:ea typeface="Times New Roman" panose="02020603050405020304" pitchFamily="18" charset="0"/>
              </a:rPr>
              <a:t>nd Frank </a:t>
            </a:r>
            <a:r>
              <a:rPr lang="en-US" sz="2000" dirty="0" smtClean="0">
                <a:effectLst/>
                <a:ea typeface="Times New Roman" panose="02020603050405020304" pitchFamily="18" charset="0"/>
              </a:rPr>
              <a:t>Knight followed in the 1940s.</a:t>
            </a:r>
            <a:endParaRPr lang="en-US" sz="2000" dirty="0"/>
          </a:p>
          <a:p>
            <a:r>
              <a:rPr lang="en-US" sz="2000" dirty="0"/>
              <a:t>Debate with Polanyi (1960s): marginalist economics can be useful for interpreting primitive and ancient economies (differences in degree not substance)</a:t>
            </a:r>
          </a:p>
          <a:p>
            <a:r>
              <a:rPr lang="en-US" sz="2000" dirty="0"/>
              <a:t>Debate with Finley (1980s): ancient societies were market societies, but information asymmetries </a:t>
            </a:r>
            <a:r>
              <a:rPr lang="en-US" sz="2000" dirty="0" smtClean="0"/>
              <a:t>were an obstacle to the full development of markets. </a:t>
            </a:r>
            <a:r>
              <a:rPr lang="en-US" sz="2000" dirty="0"/>
              <a:t>This however lays the groundwork for explaining the institutions of ancient societies. Institutions as social devices to reduce transaction costs (NIE).</a:t>
            </a:r>
          </a:p>
          <a:p>
            <a:r>
              <a:rPr lang="en-US" sz="2000" dirty="0"/>
              <a:t>Power relations and exploitation often explained in terms of protection from violence (this would explain taxation in the Roma empire or serfdom</a:t>
            </a:r>
            <a:r>
              <a:rPr lang="en-US" sz="2000" dirty="0" smtClean="0"/>
              <a:t>). Sam Bowles?</a:t>
            </a:r>
            <a:endParaRPr lang="en-US" sz="2000" dirty="0"/>
          </a:p>
          <a:p>
            <a:r>
              <a:rPr lang="en-US" sz="2000" dirty="0"/>
              <a:t>Incidentally: NIE or rather transaction cost economics can be a useful theory for industrial economics and the applied economist, but certainly </a:t>
            </a:r>
            <a:r>
              <a:rPr lang="en-US" sz="2000" dirty="0" smtClean="0"/>
              <a:t>a poor explanation of political </a:t>
            </a:r>
            <a:r>
              <a:rPr lang="en-US" sz="2000" dirty="0"/>
              <a:t>institutions. In the classical </a:t>
            </a:r>
            <a:r>
              <a:rPr lang="en-US" sz="2000" dirty="0" smtClean="0"/>
              <a:t>surplus approach, </a:t>
            </a:r>
            <a:r>
              <a:rPr lang="en-US" sz="2000" dirty="0"/>
              <a:t>structure (economics) and superstructure (institutions) are in a sense indistinguishable, and one needs the other.</a:t>
            </a:r>
            <a:endParaRPr lang="en-GB" sz="2000" dirty="0"/>
          </a:p>
        </p:txBody>
      </p:sp>
    </p:spTree>
    <p:extLst>
      <p:ext uri="{BB962C8B-B14F-4D97-AF65-F5344CB8AC3E}">
        <p14:creationId xmlns:p14="http://schemas.microsoft.com/office/powerpoint/2010/main" val="61835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80A2C35-4C93-46A7-80CA-9D5DC2F1E8F6}"/>
              </a:ext>
            </a:extLst>
          </p:cNvPr>
          <p:cNvSpPr>
            <a:spLocks noGrp="1"/>
          </p:cNvSpPr>
          <p:nvPr>
            <p:ph type="title"/>
          </p:nvPr>
        </p:nvSpPr>
        <p:spPr>
          <a:xfrm>
            <a:off x="838200" y="365125"/>
            <a:ext cx="10353675" cy="854075"/>
          </a:xfrm>
        </p:spPr>
        <p:txBody>
          <a:bodyPr>
            <a:normAutofit/>
          </a:bodyPr>
          <a:lstStyle/>
          <a:p>
            <a:pPr algn="ctr"/>
            <a:r>
              <a:rPr lang="en-GB" sz="2800" b="1" dirty="0"/>
              <a:t>The surplus approach</a:t>
            </a:r>
          </a:p>
        </p:txBody>
      </p:sp>
      <p:sp>
        <p:nvSpPr>
          <p:cNvPr id="3" name="Segnaposto contenuto 2">
            <a:extLst>
              <a:ext uri="{FF2B5EF4-FFF2-40B4-BE49-F238E27FC236}">
                <a16:creationId xmlns:a16="http://schemas.microsoft.com/office/drawing/2014/main" xmlns="" id="{53974A15-A6B6-4663-825F-71BC78A6602C}"/>
              </a:ext>
            </a:extLst>
          </p:cNvPr>
          <p:cNvSpPr>
            <a:spLocks noGrp="1"/>
          </p:cNvSpPr>
          <p:nvPr>
            <p:ph idx="1"/>
          </p:nvPr>
        </p:nvSpPr>
        <p:spPr>
          <a:xfrm>
            <a:off x="638175" y="1219200"/>
            <a:ext cx="10715625" cy="4957763"/>
          </a:xfrm>
        </p:spPr>
        <p:txBody>
          <a:bodyPr>
            <a:normAutofit/>
          </a:bodyPr>
          <a:lstStyle/>
          <a:p>
            <a:pPr marL="0" indent="0" algn="ctr">
              <a:buNone/>
            </a:pPr>
            <a:r>
              <a:rPr lang="en-GB" sz="2400" b="1" i="1" dirty="0">
                <a:effectLst/>
                <a:latin typeface="Calibri" panose="020F0502020204030204" pitchFamily="34" charset="0"/>
                <a:ea typeface="Calibri" panose="020F0502020204030204" pitchFamily="34" charset="0"/>
                <a:cs typeface="Calibri" panose="020F0502020204030204" pitchFamily="34" charset="0"/>
              </a:rPr>
              <a:t>P – N = S</a:t>
            </a:r>
            <a:endParaRPr lang="it-IT" sz="2400" b="1"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effectLst/>
                <a:latin typeface="Calibri" panose="020F0502020204030204" pitchFamily="34" charset="0"/>
                <a:ea typeface="Calibri" panose="020F0502020204030204" pitchFamily="34" charset="0"/>
              </a:rPr>
              <a:t>where </a:t>
            </a:r>
            <a:r>
              <a:rPr lang="en-GB" sz="2000" i="1" dirty="0">
                <a:effectLst/>
                <a:latin typeface="Calibri" panose="020F0502020204030204" pitchFamily="34" charset="0"/>
                <a:ea typeface="Calibri" panose="020F0502020204030204" pitchFamily="34" charset="0"/>
              </a:rPr>
              <a:t>S</a:t>
            </a:r>
            <a:r>
              <a:rPr lang="en-GB" sz="2000" dirty="0">
                <a:effectLst/>
                <a:latin typeface="Calibri" panose="020F0502020204030204" pitchFamily="34" charset="0"/>
                <a:ea typeface="Calibri" panose="020F0502020204030204" pitchFamily="34" charset="0"/>
              </a:rPr>
              <a:t> is that part of the physical net social product </a:t>
            </a:r>
            <a:r>
              <a:rPr lang="en-GB" sz="2000" i="1" dirty="0">
                <a:effectLst/>
                <a:latin typeface="Calibri" panose="020F0502020204030204" pitchFamily="34" charset="0"/>
                <a:ea typeface="Calibri" panose="020F0502020204030204" pitchFamily="34" charset="0"/>
              </a:rPr>
              <a:t>P</a:t>
            </a:r>
            <a:r>
              <a:rPr lang="en-GB" sz="2000" dirty="0">
                <a:effectLst/>
                <a:latin typeface="Calibri" panose="020F0502020204030204" pitchFamily="34" charset="0"/>
                <a:ea typeface="Calibri" panose="020F0502020204030204" pitchFamily="34" charset="0"/>
              </a:rPr>
              <a:t> (net of reproduction of the means of production) which is left once workers’ “necessary consumption” (or wage goods), </a:t>
            </a:r>
            <a:r>
              <a:rPr lang="en-GB" sz="2000" i="1" dirty="0">
                <a:effectLst/>
                <a:latin typeface="Calibri" panose="020F0502020204030204" pitchFamily="34" charset="0"/>
                <a:ea typeface="Calibri" panose="020F0502020204030204" pitchFamily="34" charset="0"/>
              </a:rPr>
              <a:t>N</a:t>
            </a:r>
            <a:r>
              <a:rPr lang="en-GB" sz="2000" dirty="0">
                <a:effectLst/>
                <a:latin typeface="Calibri" panose="020F0502020204030204" pitchFamily="34" charset="0"/>
                <a:ea typeface="Calibri" panose="020F0502020204030204" pitchFamily="34" charset="0"/>
              </a:rPr>
              <a:t>, are paid. The social surplus </a:t>
            </a:r>
            <a:r>
              <a:rPr lang="en-GB" sz="2000" i="1" dirty="0">
                <a:effectLst/>
                <a:latin typeface="Calibri" panose="020F0502020204030204" pitchFamily="34" charset="0"/>
                <a:ea typeface="Calibri" panose="020F0502020204030204" pitchFamily="34" charset="0"/>
              </a:rPr>
              <a:t>S</a:t>
            </a:r>
            <a:r>
              <a:rPr lang="en-GB" sz="2000" dirty="0">
                <a:effectLst/>
                <a:latin typeface="Calibri" panose="020F0502020204030204" pitchFamily="34" charset="0"/>
                <a:ea typeface="Calibri" panose="020F0502020204030204" pitchFamily="34" charset="0"/>
              </a:rPr>
              <a:t> can be defined as the part of the social product </a:t>
            </a:r>
            <a:r>
              <a:rPr lang="en-GB" sz="2000" i="1" dirty="0">
                <a:effectLst/>
                <a:latin typeface="Calibri" panose="020F0502020204030204" pitchFamily="34" charset="0"/>
                <a:ea typeface="Calibri" panose="020F0502020204030204" pitchFamily="34" charset="0"/>
              </a:rPr>
              <a:t>P</a:t>
            </a:r>
            <a:r>
              <a:rPr lang="en-GB" sz="2000" dirty="0">
                <a:effectLst/>
                <a:latin typeface="Calibri" panose="020F0502020204030204" pitchFamily="34" charset="0"/>
                <a:ea typeface="Calibri" panose="020F0502020204030204" pitchFamily="34" charset="0"/>
              </a:rPr>
              <a:t> left once society has put aside what is necessary </a:t>
            </a:r>
            <a:r>
              <a:rPr lang="en-GB" sz="2000" i="1" dirty="0">
                <a:effectLst/>
                <a:latin typeface="Calibri" panose="020F0502020204030204" pitchFamily="34" charset="0"/>
                <a:ea typeface="Calibri" panose="020F0502020204030204" pitchFamily="34" charset="0"/>
              </a:rPr>
              <a:t>N</a:t>
            </a:r>
            <a:r>
              <a:rPr lang="en-GB" sz="2000" dirty="0">
                <a:effectLst/>
                <a:latin typeface="Calibri" panose="020F0502020204030204" pitchFamily="34" charset="0"/>
                <a:ea typeface="Calibri" panose="020F0502020204030204" pitchFamily="34" charset="0"/>
              </a:rPr>
              <a:t> to reproduce the social output at least at the current level and that can thus safely be used for any other purpose.</a:t>
            </a:r>
          </a:p>
          <a:p>
            <a:r>
              <a:rPr lang="en-GB" sz="2000" dirty="0">
                <a:latin typeface="Calibri" panose="020F0502020204030204" pitchFamily="34" charset="0"/>
              </a:rPr>
              <a:t>The surplus approach is third way between the </a:t>
            </a:r>
            <a:r>
              <a:rPr lang="en-GB" sz="2000" dirty="0" err="1" smtClean="0">
                <a:latin typeface="Calibri" panose="020F0502020204030204" pitchFamily="34" charset="0"/>
              </a:rPr>
              <a:t>substantivists</a:t>
            </a:r>
            <a:r>
              <a:rPr lang="en-GB" sz="2000" dirty="0" smtClean="0">
                <a:latin typeface="Calibri" panose="020F0502020204030204" pitchFamily="34" charset="0"/>
              </a:rPr>
              <a:t> </a:t>
            </a:r>
            <a:r>
              <a:rPr lang="en-GB" sz="2000" dirty="0">
                <a:latin typeface="Calibri" panose="020F0502020204030204" pitchFamily="34" charset="0"/>
              </a:rPr>
              <a:t>and the formalists (although closer to the former).</a:t>
            </a:r>
          </a:p>
          <a:p>
            <a:r>
              <a:rPr lang="en-GB" sz="2000" dirty="0">
                <a:latin typeface="Calibri" panose="020F0502020204030204" pitchFamily="34" charset="0"/>
              </a:rPr>
              <a:t>It does not identify the economic sphere (necessarily) with the market - the big mistake made both by Polanyi and </a:t>
            </a:r>
            <a:r>
              <a:rPr lang="en-GB" sz="2000" dirty="0" smtClean="0">
                <a:latin typeface="Calibri" panose="020F0502020204030204" pitchFamily="34" charset="0"/>
              </a:rPr>
              <a:t>Finley, and of course </a:t>
            </a:r>
            <a:r>
              <a:rPr lang="en-GB" sz="2000" dirty="0">
                <a:latin typeface="Calibri" panose="020F0502020204030204" pitchFamily="34" charset="0"/>
              </a:rPr>
              <a:t>by the marginalists.</a:t>
            </a:r>
          </a:p>
          <a:p>
            <a:r>
              <a:rPr lang="en-GB" sz="2000" dirty="0">
                <a:latin typeface="Calibri" panose="020F0502020204030204" pitchFamily="34" charset="0"/>
              </a:rPr>
              <a:t>Income distribution (not the market per se) is the core of economic analysis (as Ricardo well understood). </a:t>
            </a:r>
            <a:endParaRPr lang="en-GB" sz="2000" dirty="0"/>
          </a:p>
        </p:txBody>
      </p:sp>
    </p:spTree>
    <p:extLst>
      <p:ext uri="{BB962C8B-B14F-4D97-AF65-F5344CB8AC3E}">
        <p14:creationId xmlns:p14="http://schemas.microsoft.com/office/powerpoint/2010/main" val="179648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44729B4-125F-4865-B781-09C9C00262E0}"/>
              </a:ext>
            </a:extLst>
          </p:cNvPr>
          <p:cNvSpPr>
            <a:spLocks noGrp="1"/>
          </p:cNvSpPr>
          <p:nvPr>
            <p:ph type="title"/>
          </p:nvPr>
        </p:nvSpPr>
        <p:spPr>
          <a:xfrm>
            <a:off x="838200" y="365126"/>
            <a:ext cx="10306050" cy="315912"/>
          </a:xfrm>
        </p:spPr>
        <p:txBody>
          <a:bodyPr>
            <a:normAutofit fontScale="90000"/>
          </a:bodyPr>
          <a:lstStyle/>
          <a:p>
            <a:pPr algn="ctr"/>
            <a:r>
              <a:rPr lang="en-GB" sz="2000" b="1" dirty="0"/>
              <a:t>The core of classical analysis</a:t>
            </a:r>
          </a:p>
        </p:txBody>
      </p:sp>
      <p:sp>
        <p:nvSpPr>
          <p:cNvPr id="3" name="Segnaposto contenuto 2">
            <a:extLst>
              <a:ext uri="{FF2B5EF4-FFF2-40B4-BE49-F238E27FC236}">
                <a16:creationId xmlns:a16="http://schemas.microsoft.com/office/drawing/2014/main" xmlns="" id="{50EF3F2B-3CDE-4F1E-930F-20F0643F13F8}"/>
              </a:ext>
            </a:extLst>
          </p:cNvPr>
          <p:cNvSpPr>
            <a:spLocks noGrp="1"/>
          </p:cNvSpPr>
          <p:nvPr>
            <p:ph idx="1"/>
          </p:nvPr>
        </p:nvSpPr>
        <p:spPr>
          <a:xfrm>
            <a:off x="838200" y="681038"/>
            <a:ext cx="10515600" cy="5495925"/>
          </a:xfrm>
        </p:spPr>
        <p:txBody>
          <a:bodyPr/>
          <a:lstStyle/>
          <a:p>
            <a:r>
              <a:rPr lang="en-US" sz="1800" b="0" i="0" u="none" strike="noStrike" baseline="0" dirty="0">
                <a:solidFill>
                  <a:srgbClr val="000000"/>
                </a:solidFill>
                <a:latin typeface="Times New Roman" panose="02020603050405020304" pitchFamily="18" charset="0"/>
              </a:rPr>
              <a:t>Three “circumstances” are taken as given when approaching the determination of the social surplus: a) the level and composition of output, b</a:t>
            </a:r>
            <a:r>
              <a:rPr lang="en-US" sz="1800" dirty="0">
                <a:solidFill>
                  <a:srgbClr val="000000"/>
                </a:solidFill>
                <a:latin typeface="Times New Roman" panose="02020603050405020304" pitchFamily="18" charset="0"/>
              </a:rPr>
              <a:t>) the technical conditions of </a:t>
            </a:r>
            <a:r>
              <a:rPr lang="en-US" sz="1800" dirty="0" smtClean="0">
                <a:solidFill>
                  <a:srgbClr val="000000"/>
                </a:solidFill>
                <a:latin typeface="Times New Roman" panose="02020603050405020304" pitchFamily="18" charset="0"/>
              </a:rPr>
              <a:t>production, </a:t>
            </a:r>
            <a:r>
              <a:rPr lang="en-US" sz="1800" dirty="0">
                <a:solidFill>
                  <a:srgbClr val="000000"/>
                </a:solidFill>
                <a:latin typeface="Times New Roman" panose="02020603050405020304" pitchFamily="18" charset="0"/>
              </a:rPr>
              <a:t>and</a:t>
            </a:r>
            <a:r>
              <a:rPr lang="en-US" sz="1800" dirty="0" smtClean="0">
                <a:solidFill>
                  <a:srgbClr val="000000"/>
                </a:solidFill>
                <a:latin typeface="Times New Roman" panose="02020603050405020304" pitchFamily="18" charset="0"/>
              </a:rPr>
              <a:t> </a:t>
            </a:r>
            <a:r>
              <a:rPr lang="en-US" sz="1800" dirty="0">
                <a:solidFill>
                  <a:srgbClr val="000000"/>
                </a:solidFill>
                <a:latin typeface="Times New Roman" panose="02020603050405020304" pitchFamily="18" charset="0"/>
              </a:rPr>
              <a:t>c) the real </a:t>
            </a:r>
            <a:r>
              <a:rPr lang="en-US" sz="1800" dirty="0" smtClean="0">
                <a:solidFill>
                  <a:srgbClr val="000000"/>
                </a:solidFill>
                <a:latin typeface="Times New Roman" panose="02020603050405020304" pitchFamily="18" charset="0"/>
              </a:rPr>
              <a:t>wage</a:t>
            </a:r>
            <a:r>
              <a:rPr lang="en-US" sz="1800" b="0" i="0" u="none" strike="noStrike" baseline="0" dirty="0" smtClean="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The analysis of the three categories of “data” is deferred to a different, further stage of the investigation. Combining these data as in figure 1 the “shares other than wages (surplus)” can be determined (</a:t>
            </a:r>
            <a:r>
              <a:rPr lang="en-US" sz="1800" b="0" i="0" u="none" strike="noStrike" baseline="0" dirty="0" err="1">
                <a:solidFill>
                  <a:srgbClr val="000000"/>
                </a:solidFill>
                <a:latin typeface="Times New Roman" panose="02020603050405020304" pitchFamily="18" charset="0"/>
              </a:rPr>
              <a:t>Garegnani</a:t>
            </a:r>
            <a:r>
              <a:rPr lang="en-US" sz="1800" b="0" i="0" u="none" strike="noStrike" baseline="0" dirty="0">
                <a:solidFill>
                  <a:srgbClr val="000000"/>
                </a:solidFill>
                <a:latin typeface="Times New Roman" panose="02020603050405020304" pitchFamily="18" charset="0"/>
              </a:rPr>
              <a:t> 1984, p. 293): </a:t>
            </a:r>
          </a:p>
          <a:p>
            <a:r>
              <a:rPr lang="en-GB" sz="1800" b="0" i="0" u="none" strike="noStrike" baseline="0" dirty="0">
                <a:solidFill>
                  <a:srgbClr val="000000"/>
                </a:solidFill>
                <a:latin typeface="Times New Roman" panose="02020603050405020304" pitchFamily="18" charset="0"/>
              </a:rPr>
              <a:t>(a) Social product </a:t>
            </a:r>
          </a:p>
          <a:p>
            <a:r>
              <a:rPr lang="en-GB" sz="1800" b="0" i="0" u="none" strike="noStrike" baseline="0" dirty="0">
                <a:solidFill>
                  <a:srgbClr val="000000"/>
                </a:solidFill>
                <a:latin typeface="Times New Roman" panose="02020603050405020304" pitchFamily="18" charset="0"/>
              </a:rPr>
              <a:t>(b) Technical conditions Labour employment Profits </a:t>
            </a:r>
          </a:p>
          <a:p>
            <a:r>
              <a:rPr lang="en-US" sz="1800" b="0" i="0" u="none" strike="noStrike" baseline="0" dirty="0">
                <a:solidFill>
                  <a:srgbClr val="000000"/>
                </a:solidFill>
                <a:latin typeface="Times New Roman" panose="02020603050405020304" pitchFamily="18" charset="0"/>
              </a:rPr>
              <a:t>(c) Real wage Necessary consumption </a:t>
            </a:r>
          </a:p>
          <a:p>
            <a:endParaRPr lang="en-US" sz="180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1" i="0" u="none" strike="noStrike" baseline="0" dirty="0">
              <a:solidFill>
                <a:srgbClr val="000000"/>
              </a:solidFill>
              <a:latin typeface="Times New Roman" panose="02020603050405020304" pitchFamily="18" charset="0"/>
            </a:endParaRPr>
          </a:p>
          <a:p>
            <a:endParaRPr lang="en-US" sz="1800" b="1" dirty="0">
              <a:solidFill>
                <a:srgbClr val="000000"/>
              </a:solidFill>
              <a:latin typeface="Times New Roman" panose="02020603050405020304" pitchFamily="18" charset="0"/>
            </a:endParaRPr>
          </a:p>
          <a:p>
            <a:endParaRPr lang="en-US" sz="1800" b="1"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inner relations (black arrows): circumstances (a) and (b) determine </a:t>
            </a:r>
            <a:r>
              <a:rPr lang="en-US" sz="1800" b="0" i="0" u="none" strike="noStrike" baseline="0" dirty="0" err="1">
                <a:solidFill>
                  <a:srgbClr val="000000"/>
                </a:solidFill>
                <a:latin typeface="Times New Roman" panose="02020603050405020304" pitchFamily="18" charset="0"/>
              </a:rPr>
              <a:t>labour</a:t>
            </a:r>
            <a:r>
              <a:rPr lang="en-US" sz="1800" b="0" i="0" u="none" strike="noStrike" baseline="0" dirty="0">
                <a:solidFill>
                  <a:srgbClr val="000000"/>
                </a:solidFill>
                <a:latin typeface="Times New Roman" panose="02020603050405020304" pitchFamily="18" charset="0"/>
              </a:rPr>
              <a:t> employment that, along with (c), regulates necessary consumption; surplus profits are finally determined on the basis of equation (2). The “data” (a), (b) and (c) are investigated out-of-the-core. Source: </a:t>
            </a:r>
            <a:r>
              <a:rPr lang="en-US" sz="1800" b="0" i="0" u="none" strike="noStrike" baseline="0" dirty="0" err="1">
                <a:solidFill>
                  <a:srgbClr val="000000"/>
                </a:solidFill>
                <a:latin typeface="Times New Roman" panose="02020603050405020304" pitchFamily="18" charset="0"/>
              </a:rPr>
              <a:t>Garegnani</a:t>
            </a:r>
            <a:r>
              <a:rPr lang="en-US" sz="1800" b="0" i="0" u="none" strike="noStrike" baseline="0" dirty="0">
                <a:solidFill>
                  <a:srgbClr val="000000"/>
                </a:solidFill>
                <a:latin typeface="Times New Roman" panose="02020603050405020304" pitchFamily="18" charset="0"/>
              </a:rPr>
              <a:t> 2018, p. 622. </a:t>
            </a:r>
            <a:endParaRPr lang="en-GB" dirty="0"/>
          </a:p>
        </p:txBody>
      </p:sp>
      <p:pic>
        <p:nvPicPr>
          <p:cNvPr id="5" name="Immagine 4">
            <a:extLst>
              <a:ext uri="{FF2B5EF4-FFF2-40B4-BE49-F238E27FC236}">
                <a16:creationId xmlns:a16="http://schemas.microsoft.com/office/drawing/2014/main" xmlns="" id="{01E8FD01-9C51-4A36-9F7B-CBEE3BF16DD0}"/>
              </a:ext>
            </a:extLst>
          </p:cNvPr>
          <p:cNvPicPr>
            <a:picLocks noChangeAspect="1"/>
          </p:cNvPicPr>
          <p:nvPr/>
        </p:nvPicPr>
        <p:blipFill>
          <a:blip r:embed="rId2"/>
          <a:stretch>
            <a:fillRect/>
          </a:stretch>
        </p:blipFill>
        <p:spPr>
          <a:xfrm>
            <a:off x="2803435" y="2885441"/>
            <a:ext cx="7544527" cy="2296160"/>
          </a:xfrm>
          <a:prstGeom prst="rect">
            <a:avLst/>
          </a:prstGeom>
        </p:spPr>
      </p:pic>
    </p:spTree>
    <p:extLst>
      <p:ext uri="{BB962C8B-B14F-4D97-AF65-F5344CB8AC3E}">
        <p14:creationId xmlns:p14="http://schemas.microsoft.com/office/powerpoint/2010/main" val="57042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63E3DBB-7802-4579-866B-8A8D7CE15AE3}"/>
              </a:ext>
            </a:extLst>
          </p:cNvPr>
          <p:cNvSpPr>
            <a:spLocks noGrp="1"/>
          </p:cNvSpPr>
          <p:nvPr>
            <p:ph type="title"/>
          </p:nvPr>
        </p:nvSpPr>
        <p:spPr>
          <a:xfrm>
            <a:off x="838200" y="365126"/>
            <a:ext cx="10401300" cy="730250"/>
          </a:xfrm>
        </p:spPr>
        <p:txBody>
          <a:bodyPr>
            <a:normAutofit/>
          </a:bodyPr>
          <a:lstStyle/>
          <a:p>
            <a:pPr algn="ctr"/>
            <a:r>
              <a:rPr lang="en-GB" sz="2800" b="1" dirty="0"/>
              <a:t>From capitalism to pre-capitalism</a:t>
            </a:r>
          </a:p>
        </p:txBody>
      </p:sp>
      <p:sp>
        <p:nvSpPr>
          <p:cNvPr id="3" name="Segnaposto contenuto 2">
            <a:extLst>
              <a:ext uri="{FF2B5EF4-FFF2-40B4-BE49-F238E27FC236}">
                <a16:creationId xmlns:a16="http://schemas.microsoft.com/office/drawing/2014/main" xmlns="" id="{FE26E437-A3E2-4666-A960-FDFED2A55163}"/>
              </a:ext>
            </a:extLst>
          </p:cNvPr>
          <p:cNvSpPr>
            <a:spLocks noGrp="1"/>
          </p:cNvSpPr>
          <p:nvPr>
            <p:ph idx="1"/>
          </p:nvPr>
        </p:nvSpPr>
        <p:spPr/>
        <p:txBody>
          <a:bodyPr>
            <a:normAutofit/>
          </a:bodyPr>
          <a:lstStyle/>
          <a:p>
            <a:r>
              <a:rPr lang="en-US" sz="2000" dirty="0"/>
              <a:t>Sraffa and </a:t>
            </a:r>
            <a:r>
              <a:rPr lang="en-US" sz="2000" dirty="0" err="1"/>
              <a:t>Garegnani</a:t>
            </a:r>
            <a:r>
              <a:rPr lang="en-US" sz="2000" dirty="0"/>
              <a:t> (as well as Marx and Ricardo) applied this analytical scheme to capitalism.</a:t>
            </a:r>
          </a:p>
          <a:p>
            <a:r>
              <a:rPr lang="en-US" sz="2000" dirty="0"/>
              <a:t>But the classical tradition (and also Marx) suggested the scheme of surplus as the analytical key to understanding the whole of social-economic history. It is a long tradition still present (perhaps unconsciously) in the disciplines of anthropology, archaeology, and ancient and medieval history.</a:t>
            </a:r>
            <a:endParaRPr lang="en-GB" sz="2000" dirty="0"/>
          </a:p>
        </p:txBody>
      </p:sp>
    </p:spTree>
    <p:extLst>
      <p:ext uri="{BB962C8B-B14F-4D97-AF65-F5344CB8AC3E}">
        <p14:creationId xmlns:p14="http://schemas.microsoft.com/office/powerpoint/2010/main" val="3740958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7DF07B-E769-416F-9E62-9267F90C7776}"/>
              </a:ext>
            </a:extLst>
          </p:cNvPr>
          <p:cNvSpPr>
            <a:spLocks noGrp="1"/>
          </p:cNvSpPr>
          <p:nvPr>
            <p:ph type="title"/>
          </p:nvPr>
        </p:nvSpPr>
        <p:spPr>
          <a:xfrm>
            <a:off x="838200" y="365126"/>
            <a:ext cx="10058400" cy="711200"/>
          </a:xfrm>
        </p:spPr>
        <p:txBody>
          <a:bodyPr>
            <a:normAutofit/>
          </a:bodyPr>
          <a:lstStyle/>
          <a:p>
            <a:pPr algn="ctr"/>
            <a:r>
              <a:rPr lang="en-GB" sz="2800" b="1" dirty="0"/>
              <a:t>Stage theory</a:t>
            </a:r>
            <a:endParaRPr lang="en-GB" sz="2800" dirty="0"/>
          </a:p>
        </p:txBody>
      </p:sp>
      <p:sp>
        <p:nvSpPr>
          <p:cNvPr id="3" name="Segnaposto contenuto 2">
            <a:extLst>
              <a:ext uri="{FF2B5EF4-FFF2-40B4-BE49-F238E27FC236}">
                <a16:creationId xmlns:a16="http://schemas.microsoft.com/office/drawing/2014/main" xmlns="" id="{69DE4CE7-A99C-42FB-9AB7-3967D8747352}"/>
              </a:ext>
            </a:extLst>
          </p:cNvPr>
          <p:cNvSpPr>
            <a:spLocks noGrp="1"/>
          </p:cNvSpPr>
          <p:nvPr>
            <p:ph idx="1"/>
          </p:nvPr>
        </p:nvSpPr>
        <p:spPr>
          <a:xfrm>
            <a:off x="661987" y="1076326"/>
            <a:ext cx="10558463" cy="5416548"/>
          </a:xfrm>
        </p:spPr>
        <p:txBody>
          <a:bodyPr>
            <a:normAutofit/>
          </a:bodyPr>
          <a:lstStyle/>
          <a:p>
            <a:r>
              <a:rPr lang="en-GB" sz="2000" dirty="0"/>
              <a:t>To anticipate my thesis: the surplus approach is the study of income distribution under different, historically given economic formations, each characterized by different institutional mechanism that preside over the production and distribution of the social output and eventual surplus.</a:t>
            </a:r>
          </a:p>
          <a:p>
            <a:r>
              <a:rPr lang="en-GB" sz="2000" dirty="0"/>
              <a:t>The idea of different economic formations characterizes the surplus approach since its sunrise in the </a:t>
            </a:r>
            <a:r>
              <a:rPr lang="en-GB" sz="2000" dirty="0" err="1"/>
              <a:t>XVIIIth</a:t>
            </a:r>
            <a:r>
              <a:rPr lang="en-GB" sz="2000" dirty="0"/>
              <a:t> century. The idea of stages of economic </a:t>
            </a:r>
            <a:r>
              <a:rPr lang="en-GB" sz="2000" dirty="0" err="1"/>
              <a:t>develoment</a:t>
            </a:r>
            <a:r>
              <a:rPr lang="en-GB" sz="2000" dirty="0"/>
              <a:t> was suggested by the geographical “discoveries” and contact with primitive societies (primitive hasn’t any depreciative meaning). Note that a “moral” debate on </a:t>
            </a:r>
            <a:r>
              <a:rPr lang="en-GB" sz="2000" dirty="0" smtClean="0"/>
              <a:t>the social nature of those formations </a:t>
            </a:r>
            <a:r>
              <a:rPr lang="en-GB" sz="2000" dirty="0"/>
              <a:t>was initiated by J.J. Rousseau (the “good savage”), or by Hobbes (homo </a:t>
            </a:r>
            <a:r>
              <a:rPr lang="en-GB" sz="2000" dirty="0" err="1"/>
              <a:t>homini</a:t>
            </a:r>
            <a:r>
              <a:rPr lang="en-GB" sz="2000" dirty="0"/>
              <a:t> lupus)</a:t>
            </a:r>
          </a:p>
          <a:p>
            <a:r>
              <a:rPr lang="en-GB" sz="2000" dirty="0">
                <a:effectLst/>
                <a:ea typeface="Times New Roman" panose="02020603050405020304" pitchFamily="18" charset="0"/>
              </a:rPr>
              <a:t>According to pre-classical authors, Meek (1976) argues, “</a:t>
            </a:r>
            <a:r>
              <a:rPr lang="en-GB" sz="2000" b="1" dirty="0">
                <a:effectLst/>
                <a:ea typeface="Times New Roman" panose="02020603050405020304" pitchFamily="18" charset="0"/>
              </a:rPr>
              <a:t>societies undergo </a:t>
            </a:r>
            <a:r>
              <a:rPr lang="en-GB" sz="2000" b="1" i="1" dirty="0">
                <a:effectLst/>
                <a:ea typeface="Times New Roman" panose="02020603050405020304" pitchFamily="18" charset="0"/>
              </a:rPr>
              <a:t>development</a:t>
            </a:r>
            <a:r>
              <a:rPr lang="en-GB" sz="2000" b="1" dirty="0">
                <a:effectLst/>
                <a:ea typeface="Times New Roman" panose="02020603050405020304" pitchFamily="18" charset="0"/>
              </a:rPr>
              <a:t> through successive </a:t>
            </a:r>
            <a:r>
              <a:rPr lang="en-GB" sz="2000" b="1" i="1" dirty="0">
                <a:effectLst/>
                <a:ea typeface="Times New Roman" panose="02020603050405020304" pitchFamily="18" charset="0"/>
              </a:rPr>
              <a:t>stages</a:t>
            </a:r>
            <a:r>
              <a:rPr lang="en-GB" sz="2000" b="1" dirty="0">
                <a:effectLst/>
                <a:ea typeface="Times New Roman" panose="02020603050405020304" pitchFamily="18" charset="0"/>
              </a:rPr>
              <a:t> based on different </a:t>
            </a:r>
            <a:r>
              <a:rPr lang="en-GB" sz="2000" b="1" i="1" dirty="0">
                <a:effectLst/>
                <a:ea typeface="Times New Roman" panose="02020603050405020304" pitchFamily="18" charset="0"/>
              </a:rPr>
              <a:t>modes of subsistence</a:t>
            </a:r>
            <a:r>
              <a:rPr lang="en-GB" sz="2000" dirty="0">
                <a:effectLst/>
                <a:ea typeface="Times New Roman" panose="02020603050405020304" pitchFamily="18" charset="0"/>
              </a:rPr>
              <a:t>”. Four stages emerged as prevalent, as also finally ratified by Smith (probably already in the </a:t>
            </a:r>
            <a:r>
              <a:rPr lang="en-GB" sz="2000" i="1" dirty="0">
                <a:effectLst/>
                <a:ea typeface="Times New Roman" panose="02020603050405020304" pitchFamily="18" charset="0"/>
              </a:rPr>
              <a:t>Lectures on Jurisprudence</a:t>
            </a:r>
            <a:r>
              <a:rPr lang="en-GB" sz="2000" dirty="0">
                <a:effectLst/>
                <a:ea typeface="Times New Roman" panose="02020603050405020304" pitchFamily="18" charset="0"/>
              </a:rPr>
              <a:t> in the early 1760s): hunting, pasturage, agriculture and commerce. Based as they were on inference from the early reports from the newly discovered lands, in particular from the Americas this classification does not disfigure in view of modern research.</a:t>
            </a:r>
          </a:p>
          <a:p>
            <a:r>
              <a:rPr lang="en-GB" sz="2000" dirty="0"/>
              <a:t>A very materialist interpretation of history: social organization changes with its material foundations.</a:t>
            </a:r>
          </a:p>
        </p:txBody>
      </p:sp>
    </p:spTree>
    <p:extLst>
      <p:ext uri="{BB962C8B-B14F-4D97-AF65-F5344CB8AC3E}">
        <p14:creationId xmlns:p14="http://schemas.microsoft.com/office/powerpoint/2010/main" val="39421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2CBCD1D-7AC2-4464-B895-0D5D1489082D}"/>
              </a:ext>
            </a:extLst>
          </p:cNvPr>
          <p:cNvSpPr>
            <a:spLocks noGrp="1"/>
          </p:cNvSpPr>
          <p:nvPr>
            <p:ph type="title"/>
          </p:nvPr>
        </p:nvSpPr>
        <p:spPr>
          <a:xfrm>
            <a:off x="838200" y="365126"/>
            <a:ext cx="10382250" cy="673100"/>
          </a:xfrm>
        </p:spPr>
        <p:txBody>
          <a:bodyPr>
            <a:normAutofit/>
          </a:bodyPr>
          <a:lstStyle/>
          <a:p>
            <a:pPr algn="ctr"/>
            <a:r>
              <a:rPr lang="en-GB" sz="2800" b="1" dirty="0"/>
              <a:t>Marx on pre-capitalist formations</a:t>
            </a:r>
          </a:p>
        </p:txBody>
      </p:sp>
      <p:sp>
        <p:nvSpPr>
          <p:cNvPr id="3" name="Segnaposto contenuto 2">
            <a:extLst>
              <a:ext uri="{FF2B5EF4-FFF2-40B4-BE49-F238E27FC236}">
                <a16:creationId xmlns:a16="http://schemas.microsoft.com/office/drawing/2014/main" xmlns="" id="{CFDEF211-BFC2-447C-8BFA-3F35C4922D11}"/>
              </a:ext>
            </a:extLst>
          </p:cNvPr>
          <p:cNvSpPr>
            <a:spLocks noGrp="1"/>
          </p:cNvSpPr>
          <p:nvPr>
            <p:ph idx="1"/>
          </p:nvPr>
        </p:nvSpPr>
        <p:spPr>
          <a:xfrm>
            <a:off x="723900" y="1038226"/>
            <a:ext cx="10706100" cy="5454648"/>
          </a:xfrm>
        </p:spPr>
        <p:txBody>
          <a:bodyPr>
            <a:normAutofit fontScale="92500" lnSpcReduction="10000"/>
          </a:bodyPr>
          <a:lstStyle/>
          <a:p>
            <a:r>
              <a:rPr lang="en-US" sz="2000" dirty="0"/>
              <a:t>Marx was obviously interested in showing that capitalism was a particular and historically determined economic formation. Of immense culture, Marx was very interested in the early anthropological studies conducted by Lewis Henry Morgan (1818-1881) on a materialist basis.</a:t>
            </a:r>
          </a:p>
          <a:p>
            <a:r>
              <a:rPr lang="en-US" sz="2000" dirty="0"/>
              <a:t>In the simplest version, an economic formation comprises structure (mode of production) and superstructure (</a:t>
            </a:r>
            <a:r>
              <a:rPr lang="en-US" sz="2000" dirty="0" smtClean="0"/>
              <a:t>institutions, culture).</a:t>
            </a:r>
            <a:endParaRPr lang="en-US" sz="2000" dirty="0"/>
          </a:p>
          <a:p>
            <a:r>
              <a:rPr lang="en-US" sz="2000" dirty="0"/>
              <a:t>The mode of production concerns the relationship between </a:t>
            </a:r>
            <a:r>
              <a:rPr lang="en-US" sz="2000" dirty="0" err="1"/>
              <a:t>labour</a:t>
            </a:r>
            <a:r>
              <a:rPr lang="en-US" sz="2000" dirty="0"/>
              <a:t> and the means of production. </a:t>
            </a:r>
          </a:p>
          <a:p>
            <a:r>
              <a:rPr lang="en-US" sz="2000" dirty="0"/>
              <a:t>In the most schematic version, for example,</a:t>
            </a:r>
          </a:p>
          <a:p>
            <a:r>
              <a:rPr lang="en-US" sz="2000" dirty="0"/>
              <a:t>- hunter-gatherers (primitive communism): absence of ownership of the means of production;</a:t>
            </a:r>
          </a:p>
          <a:p>
            <a:r>
              <a:rPr lang="en-US" sz="2000" dirty="0"/>
              <a:t>- slavery: both </a:t>
            </a:r>
            <a:r>
              <a:rPr lang="en-US" sz="2000" dirty="0" err="1"/>
              <a:t>labour</a:t>
            </a:r>
            <a:r>
              <a:rPr lang="en-US" sz="2000" dirty="0"/>
              <a:t> and means of production privately owned</a:t>
            </a:r>
          </a:p>
          <a:p>
            <a:r>
              <a:rPr lang="en-US" sz="2000" dirty="0"/>
              <a:t>- serfdom: semi-free </a:t>
            </a:r>
            <a:r>
              <a:rPr lang="en-US" sz="2000" dirty="0" err="1"/>
              <a:t>labour</a:t>
            </a:r>
            <a:r>
              <a:rPr lang="en-US" sz="2000" dirty="0"/>
              <a:t> retaining ownership of the means of production</a:t>
            </a:r>
          </a:p>
          <a:p>
            <a:r>
              <a:rPr lang="en-US" sz="2000" dirty="0"/>
              <a:t>- capitalism: free </a:t>
            </a:r>
            <a:r>
              <a:rPr lang="en-US" sz="2000" dirty="0" err="1"/>
              <a:t>labour</a:t>
            </a:r>
            <a:r>
              <a:rPr lang="en-US" sz="2000" dirty="0"/>
              <a:t>, private ownership of the means of production.</a:t>
            </a:r>
          </a:p>
          <a:p>
            <a:r>
              <a:rPr lang="en-US" sz="2000" dirty="0"/>
              <a:t>- Asian mode of production (?): free </a:t>
            </a:r>
            <a:r>
              <a:rPr lang="en-US" sz="2000" dirty="0" err="1"/>
              <a:t>labour</a:t>
            </a:r>
            <a:r>
              <a:rPr lang="en-US" sz="2000" dirty="0"/>
              <a:t> controlling the means of production, but storage of the product at the palace (Palatial system) and redistribution (Mesopotamia?)</a:t>
            </a:r>
          </a:p>
          <a:p>
            <a:r>
              <a:rPr lang="en-US" sz="2000" dirty="0"/>
              <a:t>We do not have a complete view of Marx, who is in any case very flexible (modes of production overlap and coexist, perhaps with one dominating, nuances are endless etc.).</a:t>
            </a:r>
          </a:p>
          <a:p>
            <a:r>
              <a:rPr lang="en-US" sz="2000" dirty="0"/>
              <a:t>There is a very interesting and non-</a:t>
            </a:r>
            <a:r>
              <a:rPr lang="en-US" sz="2000" dirty="0" err="1"/>
              <a:t>ideologised</a:t>
            </a:r>
            <a:r>
              <a:rPr lang="en-US" sz="2000" dirty="0"/>
              <a:t> recent Marxist debate on this.</a:t>
            </a:r>
            <a:endParaRPr lang="en-GB" sz="2000" dirty="0"/>
          </a:p>
        </p:txBody>
      </p:sp>
    </p:spTree>
    <p:extLst>
      <p:ext uri="{BB962C8B-B14F-4D97-AF65-F5344CB8AC3E}">
        <p14:creationId xmlns:p14="http://schemas.microsoft.com/office/powerpoint/2010/main" val="1405491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278035" cy="683746"/>
          </a:xfrm>
        </p:spPr>
        <p:txBody>
          <a:bodyPr>
            <a:normAutofit/>
          </a:bodyPr>
          <a:lstStyle/>
          <a:p>
            <a:pPr algn="ctr"/>
            <a:r>
              <a:rPr lang="en-GB" sz="2800" b="1" dirty="0" smtClean="0"/>
              <a:t>Mechanical </a:t>
            </a:r>
            <a:r>
              <a:rPr lang="en-GB" sz="2800" b="1" dirty="0"/>
              <a:t>M</a:t>
            </a:r>
            <a:r>
              <a:rPr lang="en-GB" sz="2800" b="1" dirty="0" smtClean="0"/>
              <a:t>arxism</a:t>
            </a:r>
            <a:endParaRPr lang="en-GB" sz="2800" b="1" dirty="0"/>
          </a:p>
        </p:txBody>
      </p:sp>
      <p:sp>
        <p:nvSpPr>
          <p:cNvPr id="3" name="Segnaposto contenuto 2"/>
          <p:cNvSpPr>
            <a:spLocks noGrp="1"/>
          </p:cNvSpPr>
          <p:nvPr>
            <p:ph idx="1"/>
          </p:nvPr>
        </p:nvSpPr>
        <p:spPr>
          <a:xfrm>
            <a:off x="838200" y="1048872"/>
            <a:ext cx="10515600" cy="5128091"/>
          </a:xfrm>
        </p:spPr>
        <p:txBody>
          <a:bodyPr/>
          <a:lstStyle/>
          <a:p>
            <a:r>
              <a:rPr lang="en-US" sz="2000" dirty="0" smtClean="0"/>
              <a:t>Mechanical version of Marx’s theory:</a:t>
            </a:r>
          </a:p>
          <a:p>
            <a:r>
              <a:rPr lang="en-US" sz="2000" dirty="0" smtClean="0"/>
              <a:t>Change in the structure (technical change) </a:t>
            </a:r>
            <a:r>
              <a:rPr lang="en-US" sz="2000" dirty="0" smtClean="0">
                <a:sym typeface="Wingdings" panose="05000000000000000000" pitchFamily="2" charset="2"/>
              </a:rPr>
              <a:t> change in the </a:t>
            </a:r>
            <a:r>
              <a:rPr lang="en-US" sz="2000" dirty="0"/>
              <a:t>superstructure</a:t>
            </a:r>
            <a:endParaRPr lang="en-US" sz="2000" dirty="0" smtClean="0"/>
          </a:p>
          <a:p>
            <a:r>
              <a:rPr lang="en-US" sz="2000" dirty="0" smtClean="0"/>
              <a:t>Rigid classification of economic formation</a:t>
            </a:r>
          </a:p>
          <a:p>
            <a:r>
              <a:rPr lang="en-US" sz="2000" dirty="0" smtClean="0"/>
              <a:t>There </a:t>
            </a:r>
            <a:r>
              <a:rPr lang="en-US" sz="2000" dirty="0"/>
              <a:t>is a very interesting and non-</a:t>
            </a:r>
            <a:r>
              <a:rPr lang="en-US" sz="2000" dirty="0" err="1"/>
              <a:t>ideologised</a:t>
            </a:r>
            <a:r>
              <a:rPr lang="en-US" sz="2000" dirty="0"/>
              <a:t> recent Marxist debate on </a:t>
            </a:r>
            <a:r>
              <a:rPr lang="en-US" sz="2000" dirty="0" smtClean="0"/>
              <a:t>this (</a:t>
            </a:r>
            <a:r>
              <a:rPr lang="en-US" sz="2000" dirty="0" err="1" smtClean="0"/>
              <a:t>Banaji</a:t>
            </a:r>
            <a:r>
              <a:rPr lang="en-US" sz="2000" dirty="0" smtClean="0"/>
              <a:t> 2010; </a:t>
            </a:r>
            <a:r>
              <a:rPr lang="en-GB" sz="2000" dirty="0"/>
              <a:t>Haldon, J. (</a:t>
            </a:r>
            <a:r>
              <a:rPr lang="en-GB" sz="2000" dirty="0" smtClean="0"/>
              <a:t>2013</a:t>
            </a:r>
            <a:r>
              <a:rPr lang="en-US" sz="2000" dirty="0" smtClean="0"/>
              <a:t>).</a:t>
            </a:r>
          </a:p>
          <a:p>
            <a:r>
              <a:rPr lang="en-US" sz="2000" dirty="0" smtClean="0"/>
              <a:t>Be this as it may, the surplus approach has been widely applied in economic anthropology, archaeology and history of pre-capitalism.</a:t>
            </a:r>
            <a:endParaRPr lang="en-GB" sz="2000" dirty="0"/>
          </a:p>
          <a:p>
            <a:endParaRPr lang="en-GB" dirty="0"/>
          </a:p>
        </p:txBody>
      </p:sp>
    </p:spTree>
    <p:extLst>
      <p:ext uri="{BB962C8B-B14F-4D97-AF65-F5344CB8AC3E}">
        <p14:creationId xmlns:p14="http://schemas.microsoft.com/office/powerpoint/2010/main" val="29096844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3477</Words>
  <Application>Microsoft Office PowerPoint</Application>
  <PresentationFormat>Widescreen</PresentationFormat>
  <Paragraphs>115</Paragraphs>
  <Slides>18</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18</vt:i4>
      </vt:variant>
    </vt:vector>
  </HeadingPairs>
  <TitlesOfParts>
    <vt:vector size="27" baseType="lpstr">
      <vt:lpstr>Arial</vt:lpstr>
      <vt:lpstr>Calibri</vt:lpstr>
      <vt:lpstr>Calibri Light</vt:lpstr>
      <vt:lpstr>Fd1121354-Identity-H</vt:lpstr>
      <vt:lpstr>RtsstyAGaramondPro-Italic</vt:lpstr>
      <vt:lpstr>Times New Roman</vt:lpstr>
      <vt:lpstr>Wingdings</vt:lpstr>
      <vt:lpstr>WmtsrqAGaramondPro-Regular</vt:lpstr>
      <vt:lpstr>Tema di Office</vt:lpstr>
      <vt:lpstr>Dottorato 2021 Lecture 1 On pre-capitalist economic formations - Battlefields in Economic Anthropology, Archaeology and Ancient History</vt:lpstr>
      <vt:lpstr>Substantivists/Primitivists versus Formalists/Modernists</vt:lpstr>
      <vt:lpstr>Marginal imperialism</vt:lpstr>
      <vt:lpstr>The surplus approach</vt:lpstr>
      <vt:lpstr>The core of classical analysis</vt:lpstr>
      <vt:lpstr>From capitalism to pre-capitalism</vt:lpstr>
      <vt:lpstr>Stage theory</vt:lpstr>
      <vt:lpstr>Marx on pre-capitalist formations</vt:lpstr>
      <vt:lpstr>Mechanical Marxism</vt:lpstr>
      <vt:lpstr>Surplus and “civilization”</vt:lpstr>
      <vt:lpstr>Vere Gordon Childe (1892-1957) </vt:lpstr>
      <vt:lpstr>The surplus approach wins the Pulitzer (short digression on Jered Diamond)</vt:lpstr>
      <vt:lpstr>Diamond (cont.)</vt:lpstr>
      <vt:lpstr>Diamond (cont.)</vt:lpstr>
      <vt:lpstr>Problems with the surplus approach</vt:lpstr>
      <vt:lpstr>Storage and social stratification</vt:lpstr>
      <vt:lpstr>Some conclusions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Dottorato 2021 Lecture 1 On pre-capitalist economic formations</dc:title>
  <dc:creator>sergio cesaratto</dc:creator>
  <cp:lastModifiedBy>cesaratto</cp:lastModifiedBy>
  <cp:revision>49</cp:revision>
  <dcterms:created xsi:type="dcterms:W3CDTF">2021-04-19T16:23:46Z</dcterms:created>
  <dcterms:modified xsi:type="dcterms:W3CDTF">2021-05-03T06:13:02Z</dcterms:modified>
</cp:coreProperties>
</file>