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it-IT"/>
              <a:t>BCE- CORRIDOIO TASSI UFFICIALI 2002-2008</a:t>
            </a:r>
          </a:p>
        </c:rich>
      </c:tx>
      <c:layout>
        <c:manualLayout>
          <c:xMode val="edge"/>
          <c:yMode val="edge"/>
          <c:x val="0.17276813427367221"/>
          <c:y val="0.66064043740892286"/>
        </c:manualLayout>
      </c:layout>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it-IT"/>
        </a:p>
      </c:txPr>
    </c:title>
    <c:autoTitleDeleted val="0"/>
    <c:plotArea>
      <c:layout>
        <c:manualLayout>
          <c:layoutTarget val="inner"/>
          <c:xMode val="edge"/>
          <c:yMode val="edge"/>
          <c:x val="0.14586320141888459"/>
          <c:y val="0.15642954206991766"/>
          <c:w val="0.70048791905976759"/>
          <c:h val="0.67432612261941438"/>
        </c:manualLayout>
      </c:layout>
      <c:lineChart>
        <c:grouping val="standard"/>
        <c:varyColors val="0"/>
        <c:ser>
          <c:idx val="0"/>
          <c:order val="0"/>
          <c:tx>
            <c:strRef>
              <c:f>Foglio1!$E$12</c:f>
              <c:strCache>
                <c:ptCount val="1"/>
                <c:pt idx="0">
                  <c:v>MRO rate</c:v>
                </c:pt>
              </c:strCache>
            </c:strRef>
          </c:tx>
          <c:spPr>
            <a:ln w="22225" cap="rnd">
              <a:solidFill>
                <a:schemeClr val="accent1"/>
              </a:solidFill>
              <a:round/>
            </a:ln>
            <a:effectLst/>
          </c:spPr>
          <c:marker>
            <c:symbol val="none"/>
          </c:marker>
          <c:cat>
            <c:numRef>
              <c:f>Foglio1!$F$11:$AA$11</c:f>
              <c:numCache>
                <c:formatCode>General</c:formatCode>
                <c:ptCount val="22"/>
                <c:pt idx="0">
                  <c:v>2002</c:v>
                </c:pt>
                <c:pt idx="3">
                  <c:v>2003</c:v>
                </c:pt>
                <c:pt idx="6">
                  <c:v>2004</c:v>
                </c:pt>
                <c:pt idx="9">
                  <c:v>2005</c:v>
                </c:pt>
                <c:pt idx="12">
                  <c:v>2006</c:v>
                </c:pt>
                <c:pt idx="15">
                  <c:v>2007</c:v>
                </c:pt>
                <c:pt idx="18">
                  <c:v>2008</c:v>
                </c:pt>
              </c:numCache>
            </c:numRef>
          </c:cat>
          <c:val>
            <c:numRef>
              <c:f>Foglio1!$F$12:$AA$12</c:f>
              <c:numCache>
                <c:formatCode>General</c:formatCode>
                <c:ptCount val="22"/>
                <c:pt idx="0">
                  <c:v>3.3</c:v>
                </c:pt>
                <c:pt idx="1">
                  <c:v>3.3</c:v>
                </c:pt>
                <c:pt idx="2">
                  <c:v>3.2</c:v>
                </c:pt>
                <c:pt idx="3">
                  <c:v>2.8</c:v>
                </c:pt>
                <c:pt idx="4">
                  <c:v>2</c:v>
                </c:pt>
                <c:pt idx="5">
                  <c:v>2</c:v>
                </c:pt>
                <c:pt idx="6">
                  <c:v>2</c:v>
                </c:pt>
                <c:pt idx="7">
                  <c:v>2</c:v>
                </c:pt>
                <c:pt idx="8">
                  <c:v>2</c:v>
                </c:pt>
                <c:pt idx="9">
                  <c:v>2</c:v>
                </c:pt>
                <c:pt idx="10">
                  <c:v>2</c:v>
                </c:pt>
                <c:pt idx="11">
                  <c:v>2</c:v>
                </c:pt>
                <c:pt idx="12">
                  <c:v>2.2000000000000002</c:v>
                </c:pt>
                <c:pt idx="13">
                  <c:v>2.2999999999999998</c:v>
                </c:pt>
                <c:pt idx="14">
                  <c:v>2.5</c:v>
                </c:pt>
                <c:pt idx="15">
                  <c:v>3.3</c:v>
                </c:pt>
                <c:pt idx="16">
                  <c:v>4</c:v>
                </c:pt>
                <c:pt idx="17">
                  <c:v>4</c:v>
                </c:pt>
                <c:pt idx="18">
                  <c:v>4</c:v>
                </c:pt>
                <c:pt idx="19">
                  <c:v>4</c:v>
                </c:pt>
                <c:pt idx="20">
                  <c:v>4</c:v>
                </c:pt>
                <c:pt idx="21">
                  <c:v>4.3</c:v>
                </c:pt>
              </c:numCache>
            </c:numRef>
          </c:val>
          <c:smooth val="0"/>
          <c:extLst>
            <c:ext xmlns:c16="http://schemas.microsoft.com/office/drawing/2014/chart" uri="{C3380CC4-5D6E-409C-BE32-E72D297353CC}">
              <c16:uniqueId val="{00000000-409C-4B1A-B8C4-2DDC43BDF207}"/>
            </c:ext>
          </c:extLst>
        </c:ser>
        <c:ser>
          <c:idx val="1"/>
          <c:order val="1"/>
          <c:tx>
            <c:strRef>
              <c:f>Foglio1!$E$13</c:f>
              <c:strCache>
                <c:ptCount val="1"/>
                <c:pt idx="0">
                  <c:v>Deposit facility rate</c:v>
                </c:pt>
              </c:strCache>
            </c:strRef>
          </c:tx>
          <c:spPr>
            <a:ln w="22225" cap="rnd">
              <a:solidFill>
                <a:schemeClr val="accent2"/>
              </a:solidFill>
              <a:round/>
            </a:ln>
            <a:effectLst/>
          </c:spPr>
          <c:marker>
            <c:symbol val="none"/>
          </c:marker>
          <c:cat>
            <c:numRef>
              <c:f>Foglio1!$F$11:$AA$11</c:f>
              <c:numCache>
                <c:formatCode>General</c:formatCode>
                <c:ptCount val="22"/>
                <c:pt idx="0">
                  <c:v>2002</c:v>
                </c:pt>
                <c:pt idx="3">
                  <c:v>2003</c:v>
                </c:pt>
                <c:pt idx="6">
                  <c:v>2004</c:v>
                </c:pt>
                <c:pt idx="9">
                  <c:v>2005</c:v>
                </c:pt>
                <c:pt idx="12">
                  <c:v>2006</c:v>
                </c:pt>
                <c:pt idx="15">
                  <c:v>2007</c:v>
                </c:pt>
                <c:pt idx="18">
                  <c:v>2008</c:v>
                </c:pt>
              </c:numCache>
            </c:numRef>
          </c:cat>
          <c:val>
            <c:numRef>
              <c:f>Foglio1!$F$13:$AA$13</c:f>
              <c:numCache>
                <c:formatCode>General</c:formatCode>
                <c:ptCount val="22"/>
                <c:pt idx="0">
                  <c:v>2.2999999999999998</c:v>
                </c:pt>
                <c:pt idx="1">
                  <c:v>2.2999999999999998</c:v>
                </c:pt>
                <c:pt idx="2">
                  <c:v>2.2999999999999998</c:v>
                </c:pt>
                <c:pt idx="3">
                  <c:v>1.8</c:v>
                </c:pt>
                <c:pt idx="4">
                  <c:v>1</c:v>
                </c:pt>
                <c:pt idx="5">
                  <c:v>1</c:v>
                </c:pt>
                <c:pt idx="6">
                  <c:v>1</c:v>
                </c:pt>
                <c:pt idx="7">
                  <c:v>1</c:v>
                </c:pt>
                <c:pt idx="8">
                  <c:v>1</c:v>
                </c:pt>
                <c:pt idx="9">
                  <c:v>1</c:v>
                </c:pt>
                <c:pt idx="10">
                  <c:v>1</c:v>
                </c:pt>
                <c:pt idx="11">
                  <c:v>1</c:v>
                </c:pt>
                <c:pt idx="12">
                  <c:v>1.2</c:v>
                </c:pt>
                <c:pt idx="13">
                  <c:v>1.3</c:v>
                </c:pt>
                <c:pt idx="14">
                  <c:v>1.5</c:v>
                </c:pt>
                <c:pt idx="15">
                  <c:v>2.2999999999999998</c:v>
                </c:pt>
                <c:pt idx="16">
                  <c:v>3</c:v>
                </c:pt>
                <c:pt idx="17">
                  <c:v>3</c:v>
                </c:pt>
                <c:pt idx="18">
                  <c:v>3</c:v>
                </c:pt>
                <c:pt idx="19">
                  <c:v>3</c:v>
                </c:pt>
                <c:pt idx="20">
                  <c:v>3</c:v>
                </c:pt>
                <c:pt idx="21">
                  <c:v>3.3</c:v>
                </c:pt>
              </c:numCache>
            </c:numRef>
          </c:val>
          <c:smooth val="0"/>
          <c:extLst>
            <c:ext xmlns:c16="http://schemas.microsoft.com/office/drawing/2014/chart" uri="{C3380CC4-5D6E-409C-BE32-E72D297353CC}">
              <c16:uniqueId val="{00000001-409C-4B1A-B8C4-2DDC43BDF207}"/>
            </c:ext>
          </c:extLst>
        </c:ser>
        <c:ser>
          <c:idx val="2"/>
          <c:order val="2"/>
          <c:tx>
            <c:strRef>
              <c:f>Foglio1!$E$14</c:f>
              <c:strCache>
                <c:ptCount val="1"/>
                <c:pt idx="0">
                  <c:v>Marginal lending rate</c:v>
                </c:pt>
              </c:strCache>
            </c:strRef>
          </c:tx>
          <c:spPr>
            <a:ln w="22225" cap="rnd">
              <a:solidFill>
                <a:schemeClr val="accent3"/>
              </a:solidFill>
              <a:round/>
            </a:ln>
            <a:effectLst/>
          </c:spPr>
          <c:marker>
            <c:symbol val="none"/>
          </c:marker>
          <c:cat>
            <c:numRef>
              <c:f>Foglio1!$F$11:$AA$11</c:f>
              <c:numCache>
                <c:formatCode>General</c:formatCode>
                <c:ptCount val="22"/>
                <c:pt idx="0">
                  <c:v>2002</c:v>
                </c:pt>
                <c:pt idx="3">
                  <c:v>2003</c:v>
                </c:pt>
                <c:pt idx="6">
                  <c:v>2004</c:v>
                </c:pt>
                <c:pt idx="9">
                  <c:v>2005</c:v>
                </c:pt>
                <c:pt idx="12">
                  <c:v>2006</c:v>
                </c:pt>
                <c:pt idx="15">
                  <c:v>2007</c:v>
                </c:pt>
                <c:pt idx="18">
                  <c:v>2008</c:v>
                </c:pt>
              </c:numCache>
            </c:numRef>
          </c:cat>
          <c:val>
            <c:numRef>
              <c:f>Foglio1!$F$14:$AA$14</c:f>
              <c:numCache>
                <c:formatCode>General</c:formatCode>
                <c:ptCount val="22"/>
                <c:pt idx="0">
                  <c:v>4.3</c:v>
                </c:pt>
                <c:pt idx="1">
                  <c:v>4.3</c:v>
                </c:pt>
                <c:pt idx="2">
                  <c:v>4.3</c:v>
                </c:pt>
                <c:pt idx="3">
                  <c:v>3.8</c:v>
                </c:pt>
                <c:pt idx="4">
                  <c:v>3</c:v>
                </c:pt>
                <c:pt idx="5">
                  <c:v>3</c:v>
                </c:pt>
                <c:pt idx="6">
                  <c:v>3</c:v>
                </c:pt>
                <c:pt idx="7">
                  <c:v>3</c:v>
                </c:pt>
                <c:pt idx="8">
                  <c:v>3</c:v>
                </c:pt>
                <c:pt idx="9">
                  <c:v>3</c:v>
                </c:pt>
                <c:pt idx="10">
                  <c:v>3</c:v>
                </c:pt>
                <c:pt idx="11">
                  <c:v>3</c:v>
                </c:pt>
                <c:pt idx="12">
                  <c:v>3.2</c:v>
                </c:pt>
                <c:pt idx="13">
                  <c:v>3.3</c:v>
                </c:pt>
                <c:pt idx="14">
                  <c:v>3.5</c:v>
                </c:pt>
                <c:pt idx="15">
                  <c:v>4.3</c:v>
                </c:pt>
                <c:pt idx="16">
                  <c:v>5</c:v>
                </c:pt>
                <c:pt idx="17">
                  <c:v>5</c:v>
                </c:pt>
                <c:pt idx="18">
                  <c:v>5</c:v>
                </c:pt>
                <c:pt idx="19">
                  <c:v>5</c:v>
                </c:pt>
                <c:pt idx="20">
                  <c:v>5</c:v>
                </c:pt>
                <c:pt idx="21">
                  <c:v>5.3</c:v>
                </c:pt>
              </c:numCache>
            </c:numRef>
          </c:val>
          <c:smooth val="0"/>
          <c:extLst>
            <c:ext xmlns:c16="http://schemas.microsoft.com/office/drawing/2014/chart" uri="{C3380CC4-5D6E-409C-BE32-E72D297353CC}">
              <c16:uniqueId val="{00000002-409C-4B1A-B8C4-2DDC43BDF207}"/>
            </c:ext>
          </c:extLst>
        </c:ser>
        <c:ser>
          <c:idx val="3"/>
          <c:order val="3"/>
          <c:tx>
            <c:strRef>
              <c:f>Foglio1!$E$15</c:f>
              <c:strCache>
                <c:ptCount val="1"/>
                <c:pt idx="0">
                  <c:v>EONIA</c:v>
                </c:pt>
              </c:strCache>
            </c:strRef>
          </c:tx>
          <c:spPr>
            <a:ln w="22225" cap="rnd">
              <a:solidFill>
                <a:schemeClr val="accent4"/>
              </a:solidFill>
              <a:round/>
            </a:ln>
            <a:effectLst/>
          </c:spPr>
          <c:marker>
            <c:symbol val="none"/>
          </c:marker>
          <c:cat>
            <c:numRef>
              <c:f>Foglio1!$F$11:$AA$11</c:f>
              <c:numCache>
                <c:formatCode>General</c:formatCode>
                <c:ptCount val="22"/>
                <c:pt idx="0">
                  <c:v>2002</c:v>
                </c:pt>
                <c:pt idx="3">
                  <c:v>2003</c:v>
                </c:pt>
                <c:pt idx="6">
                  <c:v>2004</c:v>
                </c:pt>
                <c:pt idx="9">
                  <c:v>2005</c:v>
                </c:pt>
                <c:pt idx="12">
                  <c:v>2006</c:v>
                </c:pt>
                <c:pt idx="15">
                  <c:v>2007</c:v>
                </c:pt>
                <c:pt idx="18">
                  <c:v>2008</c:v>
                </c:pt>
              </c:numCache>
            </c:numRef>
          </c:cat>
          <c:val>
            <c:numRef>
              <c:f>Foglio1!$F$15:$AA$15</c:f>
              <c:numCache>
                <c:formatCode>General</c:formatCode>
                <c:ptCount val="22"/>
                <c:pt idx="0">
                  <c:v>3.4</c:v>
                </c:pt>
                <c:pt idx="1">
                  <c:v>3.38</c:v>
                </c:pt>
                <c:pt idx="2">
                  <c:v>3.27</c:v>
                </c:pt>
                <c:pt idx="3">
                  <c:v>2.85</c:v>
                </c:pt>
                <c:pt idx="4">
                  <c:v>2.0499999999999998</c:v>
                </c:pt>
                <c:pt idx="5">
                  <c:v>2.2000000000000002</c:v>
                </c:pt>
                <c:pt idx="6">
                  <c:v>2.0499999999999998</c:v>
                </c:pt>
                <c:pt idx="7">
                  <c:v>2.1</c:v>
                </c:pt>
                <c:pt idx="8">
                  <c:v>2.14</c:v>
                </c:pt>
                <c:pt idx="9">
                  <c:v>2.04</c:v>
                </c:pt>
                <c:pt idx="10">
                  <c:v>2.09</c:v>
                </c:pt>
                <c:pt idx="11">
                  <c:v>2.09</c:v>
                </c:pt>
                <c:pt idx="12">
                  <c:v>2.2000000000000002</c:v>
                </c:pt>
                <c:pt idx="13">
                  <c:v>2.35</c:v>
                </c:pt>
                <c:pt idx="14">
                  <c:v>2.56</c:v>
                </c:pt>
                <c:pt idx="15">
                  <c:v>3.48</c:v>
                </c:pt>
                <c:pt idx="16">
                  <c:v>4</c:v>
                </c:pt>
                <c:pt idx="17">
                  <c:v>4.2</c:v>
                </c:pt>
                <c:pt idx="18">
                  <c:v>3.8</c:v>
                </c:pt>
                <c:pt idx="19">
                  <c:v>4.1500000000000004</c:v>
                </c:pt>
                <c:pt idx="20">
                  <c:v>4.05</c:v>
                </c:pt>
                <c:pt idx="21">
                  <c:v>4.3499999999999996</c:v>
                </c:pt>
              </c:numCache>
            </c:numRef>
          </c:val>
          <c:smooth val="0"/>
          <c:extLst>
            <c:ext xmlns:c16="http://schemas.microsoft.com/office/drawing/2014/chart" uri="{C3380CC4-5D6E-409C-BE32-E72D297353CC}">
              <c16:uniqueId val="{00000003-409C-4B1A-B8C4-2DDC43BDF207}"/>
            </c:ext>
          </c:extLst>
        </c:ser>
        <c:dLbls>
          <c:showLegendKey val="0"/>
          <c:showVal val="0"/>
          <c:showCatName val="0"/>
          <c:showSerName val="0"/>
          <c:showPercent val="0"/>
          <c:showBubbleSize val="0"/>
        </c:dLbls>
        <c:smooth val="0"/>
        <c:axId val="520207696"/>
        <c:axId val="520208784"/>
      </c:lineChart>
      <c:catAx>
        <c:axId val="520207696"/>
        <c:scaling>
          <c:orientation val="minMax"/>
        </c:scaling>
        <c:delete val="0"/>
        <c:axPos val="b"/>
        <c:majorGridlines>
          <c:spPr>
            <a:ln w="9525" cap="flat" cmpd="sng" algn="ctr">
              <a:solidFill>
                <a:schemeClr val="dk1">
                  <a:lumMod val="15000"/>
                  <a:lumOff val="85000"/>
                  <a:alpha val="54000"/>
                </a:schemeClr>
              </a:solidFill>
              <a:round/>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it-IT"/>
          </a:p>
        </c:txPr>
        <c:crossAx val="520208784"/>
        <c:crosses val="autoZero"/>
        <c:auto val="1"/>
        <c:lblAlgn val="ctr"/>
        <c:lblOffset val="100"/>
        <c:noMultiLvlLbl val="0"/>
      </c:catAx>
      <c:valAx>
        <c:axId val="520208784"/>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it-IT"/>
          </a:p>
        </c:txPr>
        <c:crossAx val="520207696"/>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r>
              <a:rPr lang="it-IT"/>
              <a:t>BCE- CORRIDOIO TASSI UFFICIALI 2009-2016</a:t>
            </a:r>
          </a:p>
        </c:rich>
      </c:tx>
      <c:overlay val="0"/>
      <c:spPr>
        <a:noFill/>
        <a:ln>
          <a:noFill/>
        </a:ln>
        <a:effectLst/>
      </c:spPr>
      <c:txPr>
        <a:bodyPr rot="0" spcFirstLastPara="1" vertOverflow="ellipsis" vert="horz" wrap="square" anchor="ctr" anchorCtr="1"/>
        <a:lstStyle/>
        <a:p>
          <a:pPr>
            <a:defRPr sz="1600" b="1" i="0" u="none" strike="noStrike" kern="1200" cap="none" spc="0" normalizeH="0" baseline="0">
              <a:solidFill>
                <a:schemeClr val="dk1">
                  <a:lumMod val="50000"/>
                  <a:lumOff val="50000"/>
                </a:schemeClr>
              </a:solidFill>
              <a:latin typeface="+mj-lt"/>
              <a:ea typeface="+mj-ea"/>
              <a:cs typeface="+mj-cs"/>
            </a:defRPr>
          </a:pPr>
          <a:endParaRPr lang="it-IT"/>
        </a:p>
      </c:txPr>
    </c:title>
    <c:autoTitleDeleted val="0"/>
    <c:plotArea>
      <c:layout>
        <c:manualLayout>
          <c:layoutTarget val="inner"/>
          <c:xMode val="edge"/>
          <c:yMode val="edge"/>
          <c:x val="0.14758661231322451"/>
          <c:y val="0.12013906527813055"/>
          <c:w val="0.77540980114218294"/>
          <c:h val="0.73643794525684292"/>
        </c:manualLayout>
      </c:layout>
      <c:lineChart>
        <c:grouping val="standard"/>
        <c:varyColors val="0"/>
        <c:ser>
          <c:idx val="0"/>
          <c:order val="0"/>
          <c:tx>
            <c:strRef>
              <c:f>Foglio1!$E$12</c:f>
              <c:strCache>
                <c:ptCount val="1"/>
                <c:pt idx="0">
                  <c:v>MRO rate</c:v>
                </c:pt>
              </c:strCache>
            </c:strRef>
          </c:tx>
          <c:spPr>
            <a:ln w="22225" cap="rnd">
              <a:solidFill>
                <a:schemeClr val="accent1"/>
              </a:solidFill>
              <a:round/>
            </a:ln>
            <a:effectLst/>
          </c:spPr>
          <c:marker>
            <c:symbol val="none"/>
          </c:marker>
          <c:cat>
            <c:numRef>
              <c:f>Foglio1!$F$11:$AG$11</c:f>
              <c:numCache>
                <c:formatCode>General</c:formatCode>
                <c:ptCount val="28"/>
                <c:pt idx="0">
                  <c:v>2009</c:v>
                </c:pt>
                <c:pt idx="3">
                  <c:v>2010</c:v>
                </c:pt>
                <c:pt idx="6">
                  <c:v>2011</c:v>
                </c:pt>
                <c:pt idx="9">
                  <c:v>2012</c:v>
                </c:pt>
                <c:pt idx="12">
                  <c:v>2013</c:v>
                </c:pt>
                <c:pt idx="15">
                  <c:v>2014</c:v>
                </c:pt>
                <c:pt idx="18">
                  <c:v>2015</c:v>
                </c:pt>
                <c:pt idx="21">
                  <c:v>2016</c:v>
                </c:pt>
              </c:numCache>
            </c:numRef>
          </c:cat>
          <c:val>
            <c:numRef>
              <c:f>Foglio1!$F$12:$AG$12</c:f>
              <c:numCache>
                <c:formatCode>General</c:formatCode>
                <c:ptCount val="28"/>
                <c:pt idx="0">
                  <c:v>2</c:v>
                </c:pt>
                <c:pt idx="1">
                  <c:v>1.5</c:v>
                </c:pt>
                <c:pt idx="2">
                  <c:v>1.25</c:v>
                </c:pt>
                <c:pt idx="3">
                  <c:v>1</c:v>
                </c:pt>
                <c:pt idx="4">
                  <c:v>1</c:v>
                </c:pt>
                <c:pt idx="5">
                  <c:v>1</c:v>
                </c:pt>
                <c:pt idx="6">
                  <c:v>1.25</c:v>
                </c:pt>
                <c:pt idx="7">
                  <c:v>1.5</c:v>
                </c:pt>
                <c:pt idx="8">
                  <c:v>1.25</c:v>
                </c:pt>
                <c:pt idx="9">
                  <c:v>1</c:v>
                </c:pt>
                <c:pt idx="10">
                  <c:v>0.75</c:v>
                </c:pt>
                <c:pt idx="11">
                  <c:v>0.75</c:v>
                </c:pt>
                <c:pt idx="12">
                  <c:v>0.75</c:v>
                </c:pt>
                <c:pt idx="13">
                  <c:v>0.25</c:v>
                </c:pt>
                <c:pt idx="14">
                  <c:v>0.25</c:v>
                </c:pt>
                <c:pt idx="15">
                  <c:v>0.25</c:v>
                </c:pt>
                <c:pt idx="16">
                  <c:v>0.15</c:v>
                </c:pt>
                <c:pt idx="17">
                  <c:v>0.05</c:v>
                </c:pt>
                <c:pt idx="18">
                  <c:v>0.3</c:v>
                </c:pt>
                <c:pt idx="19">
                  <c:v>0.3</c:v>
                </c:pt>
                <c:pt idx="20">
                  <c:v>0.3</c:v>
                </c:pt>
                <c:pt idx="21">
                  <c:v>0</c:v>
                </c:pt>
                <c:pt idx="22">
                  <c:v>0</c:v>
                </c:pt>
              </c:numCache>
            </c:numRef>
          </c:val>
          <c:smooth val="0"/>
          <c:extLst>
            <c:ext xmlns:c16="http://schemas.microsoft.com/office/drawing/2014/chart" uri="{C3380CC4-5D6E-409C-BE32-E72D297353CC}">
              <c16:uniqueId val="{00000000-F05B-4C27-9541-48C2CFFD13F4}"/>
            </c:ext>
          </c:extLst>
        </c:ser>
        <c:ser>
          <c:idx val="1"/>
          <c:order val="1"/>
          <c:tx>
            <c:strRef>
              <c:f>Foglio1!$E$13</c:f>
              <c:strCache>
                <c:ptCount val="1"/>
                <c:pt idx="0">
                  <c:v>Deposit facility rate</c:v>
                </c:pt>
              </c:strCache>
            </c:strRef>
          </c:tx>
          <c:spPr>
            <a:ln w="22225" cap="rnd">
              <a:solidFill>
                <a:schemeClr val="accent2"/>
              </a:solidFill>
              <a:round/>
            </a:ln>
            <a:effectLst/>
          </c:spPr>
          <c:marker>
            <c:symbol val="none"/>
          </c:marker>
          <c:cat>
            <c:numRef>
              <c:f>Foglio1!$F$11:$AG$11</c:f>
              <c:numCache>
                <c:formatCode>General</c:formatCode>
                <c:ptCount val="28"/>
                <c:pt idx="0">
                  <c:v>2009</c:v>
                </c:pt>
                <c:pt idx="3">
                  <c:v>2010</c:v>
                </c:pt>
                <c:pt idx="6">
                  <c:v>2011</c:v>
                </c:pt>
                <c:pt idx="9">
                  <c:v>2012</c:v>
                </c:pt>
                <c:pt idx="12">
                  <c:v>2013</c:v>
                </c:pt>
                <c:pt idx="15">
                  <c:v>2014</c:v>
                </c:pt>
                <c:pt idx="18">
                  <c:v>2015</c:v>
                </c:pt>
                <c:pt idx="21">
                  <c:v>2016</c:v>
                </c:pt>
              </c:numCache>
            </c:numRef>
          </c:cat>
          <c:val>
            <c:numRef>
              <c:f>Foglio1!$F$13:$AG$13</c:f>
              <c:numCache>
                <c:formatCode>General</c:formatCode>
                <c:ptCount val="28"/>
                <c:pt idx="0">
                  <c:v>1</c:v>
                </c:pt>
                <c:pt idx="1">
                  <c:v>0.5</c:v>
                </c:pt>
                <c:pt idx="2">
                  <c:v>0.25</c:v>
                </c:pt>
                <c:pt idx="3">
                  <c:v>0.25</c:v>
                </c:pt>
                <c:pt idx="4">
                  <c:v>0.25</c:v>
                </c:pt>
                <c:pt idx="5">
                  <c:v>0.25</c:v>
                </c:pt>
                <c:pt idx="6">
                  <c:v>0.5</c:v>
                </c:pt>
                <c:pt idx="7">
                  <c:v>0.75</c:v>
                </c:pt>
                <c:pt idx="8">
                  <c:v>0.5</c:v>
                </c:pt>
                <c:pt idx="9">
                  <c:v>0.25</c:v>
                </c:pt>
                <c:pt idx="10">
                  <c:v>0</c:v>
                </c:pt>
                <c:pt idx="11">
                  <c:v>0</c:v>
                </c:pt>
                <c:pt idx="12">
                  <c:v>0</c:v>
                </c:pt>
                <c:pt idx="13">
                  <c:v>0</c:v>
                </c:pt>
                <c:pt idx="14">
                  <c:v>0</c:v>
                </c:pt>
                <c:pt idx="15">
                  <c:v>0</c:v>
                </c:pt>
                <c:pt idx="16">
                  <c:v>-0.1</c:v>
                </c:pt>
                <c:pt idx="17">
                  <c:v>-0.2</c:v>
                </c:pt>
                <c:pt idx="18">
                  <c:v>-0.3</c:v>
                </c:pt>
                <c:pt idx="19">
                  <c:v>-0.3</c:v>
                </c:pt>
                <c:pt idx="20">
                  <c:v>-0.3</c:v>
                </c:pt>
                <c:pt idx="21">
                  <c:v>-0.4</c:v>
                </c:pt>
                <c:pt idx="22">
                  <c:v>-0.4</c:v>
                </c:pt>
              </c:numCache>
            </c:numRef>
          </c:val>
          <c:smooth val="0"/>
          <c:extLst>
            <c:ext xmlns:c16="http://schemas.microsoft.com/office/drawing/2014/chart" uri="{C3380CC4-5D6E-409C-BE32-E72D297353CC}">
              <c16:uniqueId val="{00000001-F05B-4C27-9541-48C2CFFD13F4}"/>
            </c:ext>
          </c:extLst>
        </c:ser>
        <c:ser>
          <c:idx val="2"/>
          <c:order val="2"/>
          <c:tx>
            <c:strRef>
              <c:f>Foglio1!$E$14</c:f>
              <c:strCache>
                <c:ptCount val="1"/>
                <c:pt idx="0">
                  <c:v>Marginal lending rate</c:v>
                </c:pt>
              </c:strCache>
            </c:strRef>
          </c:tx>
          <c:spPr>
            <a:ln w="22225" cap="rnd">
              <a:solidFill>
                <a:schemeClr val="accent3"/>
              </a:solidFill>
              <a:round/>
            </a:ln>
            <a:effectLst/>
          </c:spPr>
          <c:marker>
            <c:symbol val="none"/>
          </c:marker>
          <c:cat>
            <c:numRef>
              <c:f>Foglio1!$F$11:$AG$11</c:f>
              <c:numCache>
                <c:formatCode>General</c:formatCode>
                <c:ptCount val="28"/>
                <c:pt idx="0">
                  <c:v>2009</c:v>
                </c:pt>
                <c:pt idx="3">
                  <c:v>2010</c:v>
                </c:pt>
                <c:pt idx="6">
                  <c:v>2011</c:v>
                </c:pt>
                <c:pt idx="9">
                  <c:v>2012</c:v>
                </c:pt>
                <c:pt idx="12">
                  <c:v>2013</c:v>
                </c:pt>
                <c:pt idx="15">
                  <c:v>2014</c:v>
                </c:pt>
                <c:pt idx="18">
                  <c:v>2015</c:v>
                </c:pt>
                <c:pt idx="21">
                  <c:v>2016</c:v>
                </c:pt>
              </c:numCache>
            </c:numRef>
          </c:cat>
          <c:val>
            <c:numRef>
              <c:f>Foglio1!$F$14:$AG$14</c:f>
              <c:numCache>
                <c:formatCode>General</c:formatCode>
                <c:ptCount val="28"/>
                <c:pt idx="0">
                  <c:v>3</c:v>
                </c:pt>
                <c:pt idx="1">
                  <c:v>2.5</c:v>
                </c:pt>
                <c:pt idx="2">
                  <c:v>2.25</c:v>
                </c:pt>
                <c:pt idx="3">
                  <c:v>1.75</c:v>
                </c:pt>
                <c:pt idx="4">
                  <c:v>1.75</c:v>
                </c:pt>
                <c:pt idx="5">
                  <c:v>1.75</c:v>
                </c:pt>
                <c:pt idx="6">
                  <c:v>2</c:v>
                </c:pt>
                <c:pt idx="7">
                  <c:v>2.25</c:v>
                </c:pt>
                <c:pt idx="8">
                  <c:v>2</c:v>
                </c:pt>
                <c:pt idx="9">
                  <c:v>1.75</c:v>
                </c:pt>
                <c:pt idx="10">
                  <c:v>1.5</c:v>
                </c:pt>
                <c:pt idx="11">
                  <c:v>1.5</c:v>
                </c:pt>
                <c:pt idx="12">
                  <c:v>1.5</c:v>
                </c:pt>
                <c:pt idx="13">
                  <c:v>0.75</c:v>
                </c:pt>
                <c:pt idx="14">
                  <c:v>0.75</c:v>
                </c:pt>
                <c:pt idx="15">
                  <c:v>0.75</c:v>
                </c:pt>
                <c:pt idx="16">
                  <c:v>0.4</c:v>
                </c:pt>
                <c:pt idx="17">
                  <c:v>0.3</c:v>
                </c:pt>
                <c:pt idx="18">
                  <c:v>0.3</c:v>
                </c:pt>
                <c:pt idx="19">
                  <c:v>0.3</c:v>
                </c:pt>
                <c:pt idx="20">
                  <c:v>0.3</c:v>
                </c:pt>
                <c:pt idx="21">
                  <c:v>0.25</c:v>
                </c:pt>
                <c:pt idx="22">
                  <c:v>0.25</c:v>
                </c:pt>
              </c:numCache>
            </c:numRef>
          </c:val>
          <c:smooth val="0"/>
          <c:extLst>
            <c:ext xmlns:c16="http://schemas.microsoft.com/office/drawing/2014/chart" uri="{C3380CC4-5D6E-409C-BE32-E72D297353CC}">
              <c16:uniqueId val="{00000002-F05B-4C27-9541-48C2CFFD13F4}"/>
            </c:ext>
          </c:extLst>
        </c:ser>
        <c:ser>
          <c:idx val="3"/>
          <c:order val="3"/>
          <c:tx>
            <c:strRef>
              <c:f>Foglio1!$E$15</c:f>
              <c:strCache>
                <c:ptCount val="1"/>
                <c:pt idx="0">
                  <c:v>EONIA</c:v>
                </c:pt>
              </c:strCache>
            </c:strRef>
          </c:tx>
          <c:spPr>
            <a:ln w="22225" cap="rnd">
              <a:solidFill>
                <a:schemeClr val="accent4"/>
              </a:solidFill>
              <a:round/>
            </a:ln>
            <a:effectLst/>
          </c:spPr>
          <c:marker>
            <c:symbol val="none"/>
          </c:marker>
          <c:cat>
            <c:numRef>
              <c:f>Foglio1!$F$11:$AG$11</c:f>
              <c:numCache>
                <c:formatCode>General</c:formatCode>
                <c:ptCount val="28"/>
                <c:pt idx="0">
                  <c:v>2009</c:v>
                </c:pt>
                <c:pt idx="3">
                  <c:v>2010</c:v>
                </c:pt>
                <c:pt idx="6">
                  <c:v>2011</c:v>
                </c:pt>
                <c:pt idx="9">
                  <c:v>2012</c:v>
                </c:pt>
                <c:pt idx="12">
                  <c:v>2013</c:v>
                </c:pt>
                <c:pt idx="15">
                  <c:v>2014</c:v>
                </c:pt>
                <c:pt idx="18">
                  <c:v>2015</c:v>
                </c:pt>
                <c:pt idx="21">
                  <c:v>2016</c:v>
                </c:pt>
              </c:numCache>
            </c:numRef>
          </c:cat>
          <c:val>
            <c:numRef>
              <c:f>Foglio1!$F$15:$AG$15</c:f>
              <c:numCache>
                <c:formatCode>General</c:formatCode>
                <c:ptCount val="28"/>
                <c:pt idx="0">
                  <c:v>2</c:v>
                </c:pt>
                <c:pt idx="1">
                  <c:v>1.3</c:v>
                </c:pt>
                <c:pt idx="2">
                  <c:v>0.85</c:v>
                </c:pt>
                <c:pt idx="3">
                  <c:v>0.6</c:v>
                </c:pt>
                <c:pt idx="4">
                  <c:v>0.57999999999999996</c:v>
                </c:pt>
                <c:pt idx="5">
                  <c:v>0.78</c:v>
                </c:pt>
                <c:pt idx="6">
                  <c:v>1.25</c:v>
                </c:pt>
                <c:pt idx="7">
                  <c:v>1</c:v>
                </c:pt>
                <c:pt idx="8">
                  <c:v>0.7</c:v>
                </c:pt>
                <c:pt idx="9">
                  <c:v>0.35</c:v>
                </c:pt>
                <c:pt idx="10">
                  <c:v>0.1</c:v>
                </c:pt>
                <c:pt idx="11">
                  <c:v>0.1</c:v>
                </c:pt>
                <c:pt idx="12">
                  <c:v>0.12</c:v>
                </c:pt>
                <c:pt idx="13">
                  <c:v>0.12</c:v>
                </c:pt>
                <c:pt idx="14">
                  <c:v>0.4</c:v>
                </c:pt>
                <c:pt idx="15">
                  <c:v>0.05</c:v>
                </c:pt>
                <c:pt idx="16">
                  <c:v>-0.03</c:v>
                </c:pt>
                <c:pt idx="17">
                  <c:v>-0.1</c:v>
                </c:pt>
                <c:pt idx="18">
                  <c:v>-0.15</c:v>
                </c:pt>
                <c:pt idx="19">
                  <c:v>-0.06</c:v>
                </c:pt>
                <c:pt idx="20">
                  <c:v>-0.19</c:v>
                </c:pt>
                <c:pt idx="21">
                  <c:v>-0.22</c:v>
                </c:pt>
                <c:pt idx="22">
                  <c:v>-0.32</c:v>
                </c:pt>
              </c:numCache>
            </c:numRef>
          </c:val>
          <c:smooth val="0"/>
          <c:extLst>
            <c:ext xmlns:c16="http://schemas.microsoft.com/office/drawing/2014/chart" uri="{C3380CC4-5D6E-409C-BE32-E72D297353CC}">
              <c16:uniqueId val="{00000003-F05B-4C27-9541-48C2CFFD13F4}"/>
            </c:ext>
          </c:extLst>
        </c:ser>
        <c:dLbls>
          <c:showLegendKey val="0"/>
          <c:showVal val="0"/>
          <c:showCatName val="0"/>
          <c:showSerName val="0"/>
          <c:showPercent val="0"/>
          <c:showBubbleSize val="0"/>
        </c:dLbls>
        <c:smooth val="0"/>
        <c:axId val="940781872"/>
        <c:axId val="940782960"/>
      </c:lineChart>
      <c:catAx>
        <c:axId val="940781872"/>
        <c:scaling>
          <c:orientation val="minMax"/>
        </c:scaling>
        <c:delete val="0"/>
        <c:axPos val="b"/>
        <c:majorGridlines>
          <c:spPr>
            <a:ln w="9525" cap="flat" cmpd="sng" algn="ctr">
              <a:solidFill>
                <a:schemeClr val="dk1">
                  <a:lumMod val="15000"/>
                  <a:lumOff val="85000"/>
                  <a:alpha val="54000"/>
                </a:schemeClr>
              </a:solidFill>
              <a:bevel/>
            </a:ln>
            <a:effectLst/>
          </c:spPr>
        </c:majorGridlines>
        <c:minorGridlines>
          <c:spPr>
            <a:ln w="9525" cap="flat" cmpd="sng" algn="ctr">
              <a:solidFill>
                <a:schemeClr val="dk1">
                  <a:lumMod val="15000"/>
                  <a:lumOff val="85000"/>
                  <a:alpha val="51000"/>
                </a:schemeClr>
              </a:solidFill>
              <a:round/>
            </a:ln>
            <a:effectLst/>
          </c:spPr>
        </c:min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dk1">
                    <a:lumMod val="65000"/>
                    <a:lumOff val="35000"/>
                  </a:schemeClr>
                </a:solidFill>
                <a:latin typeface="+mn-lt"/>
                <a:ea typeface="+mn-ea"/>
                <a:cs typeface="+mn-cs"/>
              </a:defRPr>
            </a:pPr>
            <a:endParaRPr lang="it-IT"/>
          </a:p>
        </c:txPr>
        <c:crossAx val="940782960"/>
        <c:crossesAt val="-1"/>
        <c:auto val="1"/>
        <c:lblAlgn val="ctr"/>
        <c:lblOffset val="100"/>
        <c:noMultiLvlLbl val="0"/>
      </c:catAx>
      <c:valAx>
        <c:axId val="940782960"/>
        <c:scaling>
          <c:orientation val="minMax"/>
        </c:scaling>
        <c:delete val="0"/>
        <c:axPos val="l"/>
        <c:majorGridlines>
          <c:spPr>
            <a:ln w="9525" cap="flat" cmpd="sng" algn="ctr">
              <a:solidFill>
                <a:schemeClr val="dk1">
                  <a:lumMod val="15000"/>
                  <a:lumOff val="85000"/>
                  <a:alpha val="54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it-IT"/>
          </a:p>
        </c:txPr>
        <c:crossAx val="940781872"/>
        <c:crossesAt val="1"/>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32">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alpha val="54000"/>
          </a:schemeClr>
        </a:solidFill>
        <a:round/>
      </a:ln>
    </cs:spPr>
  </cs:gridlineMajor>
  <cs:gridlineMinor>
    <cs:lnRef idx="0"/>
    <cs:fillRef idx="0"/>
    <cs:effectRef idx="0"/>
    <cs:fontRef idx="minor">
      <a:schemeClr val="dk1"/>
    </cs:fontRef>
    <cs:spPr>
      <a:ln w="9525" cap="flat" cmpd="sng" algn="ctr">
        <a:solidFill>
          <a:schemeClr val="dk1">
            <a:lumMod val="15000"/>
            <a:lumOff val="85000"/>
            <a:alpha val="51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009C6A-98A0-4078-B972-EFF67E8DEB3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id="{651100EB-D391-4F62-A929-0E09195DB2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id="{822B1B95-8DED-4EA9-BC9A-54F78075D0B8}"/>
              </a:ext>
            </a:extLst>
          </p:cNvPr>
          <p:cNvSpPr>
            <a:spLocks noGrp="1"/>
          </p:cNvSpPr>
          <p:nvPr>
            <p:ph type="dt" sz="half" idx="10"/>
          </p:nvPr>
        </p:nvSpPr>
        <p:spPr/>
        <p:txBody>
          <a:bodyPr/>
          <a:lstStyle/>
          <a:p>
            <a:fld id="{7DC269D4-B2B2-4213-ACAB-E193F57DEDAC}" type="datetimeFigureOut">
              <a:rPr lang="en-GB" smtClean="0"/>
              <a:t>30/04/2021</a:t>
            </a:fld>
            <a:endParaRPr lang="en-GB"/>
          </a:p>
        </p:txBody>
      </p:sp>
      <p:sp>
        <p:nvSpPr>
          <p:cNvPr id="5" name="Segnaposto piè di pagina 4">
            <a:extLst>
              <a:ext uri="{FF2B5EF4-FFF2-40B4-BE49-F238E27FC236}">
                <a16:creationId xmlns:a16="http://schemas.microsoft.com/office/drawing/2014/main" id="{2E6A7893-5457-422E-8745-9DBA3018D33E}"/>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739728D3-9CFB-4E52-829E-88EFEE8D69AC}"/>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28328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7FCE82-68AE-4270-A038-1CCF2E2EFF49}"/>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0E3AA46C-681D-4214-B387-F17A6B42A59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B1EDCE35-616F-426C-B6C6-CA464B057A7C}"/>
              </a:ext>
            </a:extLst>
          </p:cNvPr>
          <p:cNvSpPr>
            <a:spLocks noGrp="1"/>
          </p:cNvSpPr>
          <p:nvPr>
            <p:ph type="dt" sz="half" idx="10"/>
          </p:nvPr>
        </p:nvSpPr>
        <p:spPr/>
        <p:txBody>
          <a:bodyPr/>
          <a:lstStyle/>
          <a:p>
            <a:fld id="{7DC269D4-B2B2-4213-ACAB-E193F57DEDAC}" type="datetimeFigureOut">
              <a:rPr lang="en-GB" smtClean="0"/>
              <a:t>30/04/2021</a:t>
            </a:fld>
            <a:endParaRPr lang="en-GB"/>
          </a:p>
        </p:txBody>
      </p:sp>
      <p:sp>
        <p:nvSpPr>
          <p:cNvPr id="5" name="Segnaposto piè di pagina 4">
            <a:extLst>
              <a:ext uri="{FF2B5EF4-FFF2-40B4-BE49-F238E27FC236}">
                <a16:creationId xmlns:a16="http://schemas.microsoft.com/office/drawing/2014/main" id="{0EF4639E-D09E-4B60-B1F3-36B6C5156ADC}"/>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C8AF9E64-026B-4F6A-B717-CD20DDC6F543}"/>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1209868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30210B3-E0E9-4DEC-AB2C-547E99BD9E3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4B2E41E0-390D-4800-AD4F-4925F48266B3}"/>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88EFBAAF-3D48-489B-99D8-607F3DB422B1}"/>
              </a:ext>
            </a:extLst>
          </p:cNvPr>
          <p:cNvSpPr>
            <a:spLocks noGrp="1"/>
          </p:cNvSpPr>
          <p:nvPr>
            <p:ph type="dt" sz="half" idx="10"/>
          </p:nvPr>
        </p:nvSpPr>
        <p:spPr/>
        <p:txBody>
          <a:bodyPr/>
          <a:lstStyle/>
          <a:p>
            <a:fld id="{7DC269D4-B2B2-4213-ACAB-E193F57DEDAC}" type="datetimeFigureOut">
              <a:rPr lang="en-GB" smtClean="0"/>
              <a:t>30/04/2021</a:t>
            </a:fld>
            <a:endParaRPr lang="en-GB"/>
          </a:p>
        </p:txBody>
      </p:sp>
      <p:sp>
        <p:nvSpPr>
          <p:cNvPr id="5" name="Segnaposto piè di pagina 4">
            <a:extLst>
              <a:ext uri="{FF2B5EF4-FFF2-40B4-BE49-F238E27FC236}">
                <a16:creationId xmlns:a16="http://schemas.microsoft.com/office/drawing/2014/main" id="{B48DEE73-DF3F-47D6-AD25-16042F05BEDC}"/>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7737F8A8-023B-40B3-A28D-79E8C0E5FDF7}"/>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3954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32D9A4-4691-40BB-99FC-8DD285CA08E9}"/>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7645F015-7D5D-49EA-BDFE-D015D1E114E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4B35CFE8-810C-47AE-8B98-77D26C23AABD}"/>
              </a:ext>
            </a:extLst>
          </p:cNvPr>
          <p:cNvSpPr>
            <a:spLocks noGrp="1"/>
          </p:cNvSpPr>
          <p:nvPr>
            <p:ph type="dt" sz="half" idx="10"/>
          </p:nvPr>
        </p:nvSpPr>
        <p:spPr/>
        <p:txBody>
          <a:bodyPr/>
          <a:lstStyle/>
          <a:p>
            <a:fld id="{7DC269D4-B2B2-4213-ACAB-E193F57DEDAC}" type="datetimeFigureOut">
              <a:rPr lang="en-GB" smtClean="0"/>
              <a:t>30/04/2021</a:t>
            </a:fld>
            <a:endParaRPr lang="en-GB"/>
          </a:p>
        </p:txBody>
      </p:sp>
      <p:sp>
        <p:nvSpPr>
          <p:cNvPr id="5" name="Segnaposto piè di pagina 4">
            <a:extLst>
              <a:ext uri="{FF2B5EF4-FFF2-40B4-BE49-F238E27FC236}">
                <a16:creationId xmlns:a16="http://schemas.microsoft.com/office/drawing/2014/main" id="{F7A424A2-A415-4276-8CF9-1FC0CDDE4B0F}"/>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9B498327-9A80-4227-93D2-11B7D3A5C2AD}"/>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1422580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7CAD01-79F7-44C5-A9BD-4B10EF61230F}"/>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D1A29F84-E795-4B44-A991-8F5173ED92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44F7A8C-F8B8-4D9A-AA86-BACAC65D93A5}"/>
              </a:ext>
            </a:extLst>
          </p:cNvPr>
          <p:cNvSpPr>
            <a:spLocks noGrp="1"/>
          </p:cNvSpPr>
          <p:nvPr>
            <p:ph type="dt" sz="half" idx="10"/>
          </p:nvPr>
        </p:nvSpPr>
        <p:spPr/>
        <p:txBody>
          <a:bodyPr/>
          <a:lstStyle/>
          <a:p>
            <a:fld id="{7DC269D4-B2B2-4213-ACAB-E193F57DEDAC}" type="datetimeFigureOut">
              <a:rPr lang="en-GB" smtClean="0"/>
              <a:t>30/04/2021</a:t>
            </a:fld>
            <a:endParaRPr lang="en-GB"/>
          </a:p>
        </p:txBody>
      </p:sp>
      <p:sp>
        <p:nvSpPr>
          <p:cNvPr id="5" name="Segnaposto piè di pagina 4">
            <a:extLst>
              <a:ext uri="{FF2B5EF4-FFF2-40B4-BE49-F238E27FC236}">
                <a16:creationId xmlns:a16="http://schemas.microsoft.com/office/drawing/2014/main" id="{B71ED46C-6799-4419-B3BE-DE9510EB7C4A}"/>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8D932697-7010-4DCF-A286-86EA6D2BF582}"/>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2201289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76B5A9-DB58-4AD9-8249-D7518BB9B560}"/>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18431677-C3BA-4FC6-8BAF-A75BD625B9D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a16="http://schemas.microsoft.com/office/drawing/2014/main" id="{67CF27C8-763F-4B1C-8F84-099729AB978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a16="http://schemas.microsoft.com/office/drawing/2014/main" id="{7ABFEDA2-BF0D-42C9-A664-C09CB83C7794}"/>
              </a:ext>
            </a:extLst>
          </p:cNvPr>
          <p:cNvSpPr>
            <a:spLocks noGrp="1"/>
          </p:cNvSpPr>
          <p:nvPr>
            <p:ph type="dt" sz="half" idx="10"/>
          </p:nvPr>
        </p:nvSpPr>
        <p:spPr/>
        <p:txBody>
          <a:bodyPr/>
          <a:lstStyle/>
          <a:p>
            <a:fld id="{7DC269D4-B2B2-4213-ACAB-E193F57DEDAC}" type="datetimeFigureOut">
              <a:rPr lang="en-GB" smtClean="0"/>
              <a:t>30/04/2021</a:t>
            </a:fld>
            <a:endParaRPr lang="en-GB"/>
          </a:p>
        </p:txBody>
      </p:sp>
      <p:sp>
        <p:nvSpPr>
          <p:cNvPr id="6" name="Segnaposto piè di pagina 5">
            <a:extLst>
              <a:ext uri="{FF2B5EF4-FFF2-40B4-BE49-F238E27FC236}">
                <a16:creationId xmlns:a16="http://schemas.microsoft.com/office/drawing/2014/main" id="{094595B7-F48C-43C7-ACD9-F164F460D8A5}"/>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20EC3791-9B5B-43AC-BCDC-824C306230D8}"/>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356967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E0468C-F194-4A96-BC29-A4BCC3C82FCA}"/>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4DD343B4-F31F-4C48-B7B3-804CBDEAFB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44B26AE-DDA2-491D-ABB6-63BEF9A0338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a16="http://schemas.microsoft.com/office/drawing/2014/main" id="{7F1EA26D-079C-4ABC-95BB-8AFB672C96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F55C896-E848-4B77-8B54-742F9A7039C1}"/>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a16="http://schemas.microsoft.com/office/drawing/2014/main" id="{CE5B3ECE-87FA-461A-89F1-5613EA91B248}"/>
              </a:ext>
            </a:extLst>
          </p:cNvPr>
          <p:cNvSpPr>
            <a:spLocks noGrp="1"/>
          </p:cNvSpPr>
          <p:nvPr>
            <p:ph type="dt" sz="half" idx="10"/>
          </p:nvPr>
        </p:nvSpPr>
        <p:spPr/>
        <p:txBody>
          <a:bodyPr/>
          <a:lstStyle/>
          <a:p>
            <a:fld id="{7DC269D4-B2B2-4213-ACAB-E193F57DEDAC}" type="datetimeFigureOut">
              <a:rPr lang="en-GB" smtClean="0"/>
              <a:t>30/04/2021</a:t>
            </a:fld>
            <a:endParaRPr lang="en-GB"/>
          </a:p>
        </p:txBody>
      </p:sp>
      <p:sp>
        <p:nvSpPr>
          <p:cNvPr id="8" name="Segnaposto piè di pagina 7">
            <a:extLst>
              <a:ext uri="{FF2B5EF4-FFF2-40B4-BE49-F238E27FC236}">
                <a16:creationId xmlns:a16="http://schemas.microsoft.com/office/drawing/2014/main" id="{0E4DF69E-635F-42E9-AF2C-913992E12979}"/>
              </a:ext>
            </a:extLst>
          </p:cNvPr>
          <p:cNvSpPr>
            <a:spLocks noGrp="1"/>
          </p:cNvSpPr>
          <p:nvPr>
            <p:ph type="ftr" sz="quarter" idx="11"/>
          </p:nvPr>
        </p:nvSpPr>
        <p:spPr/>
        <p:txBody>
          <a:bodyPr/>
          <a:lstStyle/>
          <a:p>
            <a:endParaRPr lang="en-GB"/>
          </a:p>
        </p:txBody>
      </p:sp>
      <p:sp>
        <p:nvSpPr>
          <p:cNvPr id="9" name="Segnaposto numero diapositiva 8">
            <a:extLst>
              <a:ext uri="{FF2B5EF4-FFF2-40B4-BE49-F238E27FC236}">
                <a16:creationId xmlns:a16="http://schemas.microsoft.com/office/drawing/2014/main" id="{D3C5D7DC-8FBF-42BC-BFC1-44AE0FD24BAE}"/>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4160093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DEA522-D3AB-43AB-9706-BF1BD3903971}"/>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id="{2B230B85-F6CB-4831-B142-E37FF51FE85E}"/>
              </a:ext>
            </a:extLst>
          </p:cNvPr>
          <p:cNvSpPr>
            <a:spLocks noGrp="1"/>
          </p:cNvSpPr>
          <p:nvPr>
            <p:ph type="dt" sz="half" idx="10"/>
          </p:nvPr>
        </p:nvSpPr>
        <p:spPr/>
        <p:txBody>
          <a:bodyPr/>
          <a:lstStyle/>
          <a:p>
            <a:fld id="{7DC269D4-B2B2-4213-ACAB-E193F57DEDAC}" type="datetimeFigureOut">
              <a:rPr lang="en-GB" smtClean="0"/>
              <a:t>30/04/2021</a:t>
            </a:fld>
            <a:endParaRPr lang="en-GB"/>
          </a:p>
        </p:txBody>
      </p:sp>
      <p:sp>
        <p:nvSpPr>
          <p:cNvPr id="4" name="Segnaposto piè di pagina 3">
            <a:extLst>
              <a:ext uri="{FF2B5EF4-FFF2-40B4-BE49-F238E27FC236}">
                <a16:creationId xmlns:a16="http://schemas.microsoft.com/office/drawing/2014/main" id="{F4550CD6-C4D9-4A9C-A3E8-9FC63268C038}"/>
              </a:ext>
            </a:extLst>
          </p:cNvPr>
          <p:cNvSpPr>
            <a:spLocks noGrp="1"/>
          </p:cNvSpPr>
          <p:nvPr>
            <p:ph type="ftr" sz="quarter" idx="11"/>
          </p:nvPr>
        </p:nvSpPr>
        <p:spPr/>
        <p:txBody>
          <a:bodyPr/>
          <a:lstStyle/>
          <a:p>
            <a:endParaRPr lang="en-GB"/>
          </a:p>
        </p:txBody>
      </p:sp>
      <p:sp>
        <p:nvSpPr>
          <p:cNvPr id="5" name="Segnaposto numero diapositiva 4">
            <a:extLst>
              <a:ext uri="{FF2B5EF4-FFF2-40B4-BE49-F238E27FC236}">
                <a16:creationId xmlns:a16="http://schemas.microsoft.com/office/drawing/2014/main" id="{BE6634C7-F720-48DA-970F-7EDA0C273B11}"/>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1180341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C70C750-0166-4D38-89EC-37A60287FBE2}"/>
              </a:ext>
            </a:extLst>
          </p:cNvPr>
          <p:cNvSpPr>
            <a:spLocks noGrp="1"/>
          </p:cNvSpPr>
          <p:nvPr>
            <p:ph type="dt" sz="half" idx="10"/>
          </p:nvPr>
        </p:nvSpPr>
        <p:spPr/>
        <p:txBody>
          <a:bodyPr/>
          <a:lstStyle/>
          <a:p>
            <a:fld id="{7DC269D4-B2B2-4213-ACAB-E193F57DEDAC}" type="datetimeFigureOut">
              <a:rPr lang="en-GB" smtClean="0"/>
              <a:t>30/04/2021</a:t>
            </a:fld>
            <a:endParaRPr lang="en-GB"/>
          </a:p>
        </p:txBody>
      </p:sp>
      <p:sp>
        <p:nvSpPr>
          <p:cNvPr id="3" name="Segnaposto piè di pagina 2">
            <a:extLst>
              <a:ext uri="{FF2B5EF4-FFF2-40B4-BE49-F238E27FC236}">
                <a16:creationId xmlns:a16="http://schemas.microsoft.com/office/drawing/2014/main" id="{A9BCE2DE-6AF6-4E19-BC22-19DBF90E721C}"/>
              </a:ext>
            </a:extLst>
          </p:cNvPr>
          <p:cNvSpPr>
            <a:spLocks noGrp="1"/>
          </p:cNvSpPr>
          <p:nvPr>
            <p:ph type="ftr" sz="quarter" idx="11"/>
          </p:nvPr>
        </p:nvSpPr>
        <p:spPr/>
        <p:txBody>
          <a:bodyPr/>
          <a:lstStyle/>
          <a:p>
            <a:endParaRPr lang="en-GB"/>
          </a:p>
        </p:txBody>
      </p:sp>
      <p:sp>
        <p:nvSpPr>
          <p:cNvPr id="4" name="Segnaposto numero diapositiva 3">
            <a:extLst>
              <a:ext uri="{FF2B5EF4-FFF2-40B4-BE49-F238E27FC236}">
                <a16:creationId xmlns:a16="http://schemas.microsoft.com/office/drawing/2014/main" id="{1BE8AD96-61E1-4C41-BD18-BBF31203ED6E}"/>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2528530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5B9C7D-4392-4F25-A67F-C1A0B9E0A5A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CE324F47-F5DF-4864-A413-D71F1E4135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a16="http://schemas.microsoft.com/office/drawing/2014/main" id="{DB020361-A0C4-4E36-ADF4-30CBA8FF5D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D957776-50BA-4389-9B20-A480366BD51E}"/>
              </a:ext>
            </a:extLst>
          </p:cNvPr>
          <p:cNvSpPr>
            <a:spLocks noGrp="1"/>
          </p:cNvSpPr>
          <p:nvPr>
            <p:ph type="dt" sz="half" idx="10"/>
          </p:nvPr>
        </p:nvSpPr>
        <p:spPr/>
        <p:txBody>
          <a:bodyPr/>
          <a:lstStyle/>
          <a:p>
            <a:fld id="{7DC269D4-B2B2-4213-ACAB-E193F57DEDAC}" type="datetimeFigureOut">
              <a:rPr lang="en-GB" smtClean="0"/>
              <a:t>30/04/2021</a:t>
            </a:fld>
            <a:endParaRPr lang="en-GB"/>
          </a:p>
        </p:txBody>
      </p:sp>
      <p:sp>
        <p:nvSpPr>
          <p:cNvPr id="6" name="Segnaposto piè di pagina 5">
            <a:extLst>
              <a:ext uri="{FF2B5EF4-FFF2-40B4-BE49-F238E27FC236}">
                <a16:creationId xmlns:a16="http://schemas.microsoft.com/office/drawing/2014/main" id="{BE178234-D588-4376-9969-C64E856DE25A}"/>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EFA5AA40-5946-4639-B69E-3B44F9DB24DA}"/>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408675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BAEFCA-E645-4876-8B76-4525AFE7A54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id="{F24D18B7-4F43-4393-8F4A-C7C7817802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id="{4FCF4374-4328-4723-ABB7-474BC065AE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15C6D9C-6F16-4754-8424-152679A7D72F}"/>
              </a:ext>
            </a:extLst>
          </p:cNvPr>
          <p:cNvSpPr>
            <a:spLocks noGrp="1"/>
          </p:cNvSpPr>
          <p:nvPr>
            <p:ph type="dt" sz="half" idx="10"/>
          </p:nvPr>
        </p:nvSpPr>
        <p:spPr/>
        <p:txBody>
          <a:bodyPr/>
          <a:lstStyle/>
          <a:p>
            <a:fld id="{7DC269D4-B2B2-4213-ACAB-E193F57DEDAC}" type="datetimeFigureOut">
              <a:rPr lang="en-GB" smtClean="0"/>
              <a:t>30/04/2021</a:t>
            </a:fld>
            <a:endParaRPr lang="en-GB"/>
          </a:p>
        </p:txBody>
      </p:sp>
      <p:sp>
        <p:nvSpPr>
          <p:cNvPr id="6" name="Segnaposto piè di pagina 5">
            <a:extLst>
              <a:ext uri="{FF2B5EF4-FFF2-40B4-BE49-F238E27FC236}">
                <a16:creationId xmlns:a16="http://schemas.microsoft.com/office/drawing/2014/main" id="{3D7A4710-773A-40C2-A97C-2E30AF27EB1C}"/>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DF717A1B-B07D-4A8D-A840-1043542C2C60}"/>
              </a:ext>
            </a:extLst>
          </p:cNvPr>
          <p:cNvSpPr>
            <a:spLocks noGrp="1"/>
          </p:cNvSpPr>
          <p:nvPr>
            <p:ph type="sldNum" sz="quarter" idx="12"/>
          </p:nvPr>
        </p:nvSpPr>
        <p:spPr/>
        <p:txBody>
          <a:bodyPr/>
          <a:lstStyle/>
          <a:p>
            <a:fld id="{F1189658-79A2-4F16-A7E4-91DB9C70C6CB}" type="slidenum">
              <a:rPr lang="en-GB" smtClean="0"/>
              <a:t>‹N›</a:t>
            </a:fld>
            <a:endParaRPr lang="en-GB"/>
          </a:p>
        </p:txBody>
      </p:sp>
    </p:spTree>
    <p:extLst>
      <p:ext uri="{BB962C8B-B14F-4D97-AF65-F5344CB8AC3E}">
        <p14:creationId xmlns:p14="http://schemas.microsoft.com/office/powerpoint/2010/main" val="268955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46A75586-EB3C-491E-820A-32AFA80999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FF3941C3-53CB-4E10-A89A-D6E4CF23B7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7750B158-5561-4020-9D88-4D87832477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269D4-B2B2-4213-ACAB-E193F57DEDAC}" type="datetimeFigureOut">
              <a:rPr lang="en-GB" smtClean="0"/>
              <a:t>30/04/2021</a:t>
            </a:fld>
            <a:endParaRPr lang="en-GB"/>
          </a:p>
        </p:txBody>
      </p:sp>
      <p:sp>
        <p:nvSpPr>
          <p:cNvPr id="5" name="Segnaposto piè di pagina 4">
            <a:extLst>
              <a:ext uri="{FF2B5EF4-FFF2-40B4-BE49-F238E27FC236}">
                <a16:creationId xmlns:a16="http://schemas.microsoft.com/office/drawing/2014/main" id="{A2674F5B-5070-4295-A32F-1ECFE08866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a:extLst>
              <a:ext uri="{FF2B5EF4-FFF2-40B4-BE49-F238E27FC236}">
                <a16:creationId xmlns:a16="http://schemas.microsoft.com/office/drawing/2014/main" id="{45339266-56E7-44E5-B40C-8EA839F9CF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189658-79A2-4F16-A7E4-91DB9C70C6CB}" type="slidenum">
              <a:rPr lang="en-GB" smtClean="0"/>
              <a:t>‹N›</a:t>
            </a:fld>
            <a:endParaRPr lang="en-GB"/>
          </a:p>
        </p:txBody>
      </p:sp>
    </p:spTree>
    <p:extLst>
      <p:ext uri="{BB962C8B-B14F-4D97-AF65-F5344CB8AC3E}">
        <p14:creationId xmlns:p14="http://schemas.microsoft.com/office/powerpoint/2010/main" val="2192786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CDFB3E-8C90-467A-B452-67D6CAA46A81}"/>
              </a:ext>
            </a:extLst>
          </p:cNvPr>
          <p:cNvSpPr>
            <a:spLocks noGrp="1"/>
          </p:cNvSpPr>
          <p:nvPr>
            <p:ph type="ctrTitle"/>
          </p:nvPr>
        </p:nvSpPr>
        <p:spPr/>
        <p:txBody>
          <a:bodyPr>
            <a:normAutofit/>
          </a:bodyPr>
          <a:lstStyle/>
          <a:p>
            <a:r>
              <a:rPr lang="en-GB" sz="2800" dirty="0" err="1"/>
              <a:t>Dottorato</a:t>
            </a:r>
            <a:r>
              <a:rPr lang="en-GB" sz="2800" dirty="0"/>
              <a:t> 2021</a:t>
            </a:r>
            <a:br>
              <a:rPr lang="en-GB" sz="2800" dirty="0"/>
            </a:br>
            <a:r>
              <a:rPr lang="en-GB" sz="2800" dirty="0"/>
              <a:t>Lecture 2</a:t>
            </a:r>
            <a:br>
              <a:rPr lang="en-GB" sz="2800" dirty="0"/>
            </a:br>
            <a:r>
              <a:rPr lang="en-GB" sz="2800" dirty="0"/>
              <a:t>Endogenous money and monetary policy</a:t>
            </a:r>
            <a:br>
              <a:rPr lang="en-GB" sz="2800" dirty="0"/>
            </a:br>
            <a:endParaRPr lang="en-GB" sz="2800" dirty="0"/>
          </a:p>
        </p:txBody>
      </p:sp>
      <p:sp>
        <p:nvSpPr>
          <p:cNvPr id="3" name="Sottotitolo 2">
            <a:extLst>
              <a:ext uri="{FF2B5EF4-FFF2-40B4-BE49-F238E27FC236}">
                <a16:creationId xmlns:a16="http://schemas.microsoft.com/office/drawing/2014/main" id="{E44A9036-C391-4E8E-AAF5-87F6ED0B0BA9}"/>
              </a:ext>
            </a:extLst>
          </p:cNvPr>
          <p:cNvSpPr>
            <a:spLocks noGrp="1"/>
          </p:cNvSpPr>
          <p:nvPr>
            <p:ph type="subTitle" idx="1"/>
          </p:nvPr>
        </p:nvSpPr>
        <p:spPr/>
        <p:txBody>
          <a:bodyPr/>
          <a:lstStyle/>
          <a:p>
            <a:r>
              <a:rPr lang="en-GB" dirty="0"/>
              <a:t>Sergio Cesaratto</a:t>
            </a:r>
          </a:p>
          <a:p>
            <a:r>
              <a:rPr lang="en-GB" dirty="0"/>
              <a:t>sergio.cesaratto@unisi.it</a:t>
            </a:r>
          </a:p>
          <a:p>
            <a:endParaRPr lang="en-GB" dirty="0"/>
          </a:p>
        </p:txBody>
      </p:sp>
    </p:spTree>
    <p:extLst>
      <p:ext uri="{BB962C8B-B14F-4D97-AF65-F5344CB8AC3E}">
        <p14:creationId xmlns:p14="http://schemas.microsoft.com/office/powerpoint/2010/main" val="2356033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A416C5-7EA7-404C-A93C-9EFB167E4085}"/>
              </a:ext>
            </a:extLst>
          </p:cNvPr>
          <p:cNvSpPr>
            <a:spLocks noGrp="1"/>
          </p:cNvSpPr>
          <p:nvPr>
            <p:ph type="title"/>
          </p:nvPr>
        </p:nvSpPr>
        <p:spPr>
          <a:xfrm>
            <a:off x="838200" y="365126"/>
            <a:ext cx="10363200" cy="315912"/>
          </a:xfrm>
        </p:spPr>
        <p:txBody>
          <a:bodyPr>
            <a:normAutofit fontScale="90000"/>
          </a:bodyPr>
          <a:lstStyle/>
          <a:p>
            <a:pPr algn="ctr"/>
            <a:r>
              <a:rPr lang="en-GB" sz="2800" b="1" dirty="0"/>
              <a:t>The Central Bank menu</a:t>
            </a:r>
          </a:p>
        </p:txBody>
      </p:sp>
      <p:pic>
        <p:nvPicPr>
          <p:cNvPr id="4" name="Segnaposto contenuto 3">
            <a:extLst>
              <a:ext uri="{FF2B5EF4-FFF2-40B4-BE49-F238E27FC236}">
                <a16:creationId xmlns:a16="http://schemas.microsoft.com/office/drawing/2014/main" id="{F7213187-681B-4C01-9C37-E02F916ABC4F}"/>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1674" y="681038"/>
            <a:ext cx="7896226" cy="5919787"/>
          </a:xfrm>
          <a:prstGeom prst="rect">
            <a:avLst/>
          </a:prstGeom>
          <a:noFill/>
          <a:ln>
            <a:noFill/>
          </a:ln>
        </p:spPr>
      </p:pic>
    </p:spTree>
    <p:extLst>
      <p:ext uri="{BB962C8B-B14F-4D97-AF65-F5344CB8AC3E}">
        <p14:creationId xmlns:p14="http://schemas.microsoft.com/office/powerpoint/2010/main" val="3491183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AFFA50-4DFD-433E-A6A4-FEE1A48B6668}"/>
              </a:ext>
            </a:extLst>
          </p:cNvPr>
          <p:cNvSpPr>
            <a:spLocks noGrp="1"/>
          </p:cNvSpPr>
          <p:nvPr>
            <p:ph type="title"/>
          </p:nvPr>
        </p:nvSpPr>
        <p:spPr>
          <a:xfrm>
            <a:off x="838200" y="365125"/>
            <a:ext cx="10325100" cy="568325"/>
          </a:xfrm>
        </p:spPr>
        <p:txBody>
          <a:bodyPr>
            <a:normAutofit/>
          </a:bodyPr>
          <a:lstStyle/>
          <a:p>
            <a:pPr algn="ctr"/>
            <a:r>
              <a:rPr lang="en-GB" sz="2800" b="1" dirty="0"/>
              <a:t>The corridor</a:t>
            </a:r>
          </a:p>
        </p:txBody>
      </p:sp>
      <p:sp>
        <p:nvSpPr>
          <p:cNvPr id="3" name="Segnaposto contenuto 2">
            <a:extLst>
              <a:ext uri="{FF2B5EF4-FFF2-40B4-BE49-F238E27FC236}">
                <a16:creationId xmlns:a16="http://schemas.microsoft.com/office/drawing/2014/main" id="{EDE042F4-17C5-4FCD-A448-B0DC9DA0193A}"/>
              </a:ext>
            </a:extLst>
          </p:cNvPr>
          <p:cNvSpPr>
            <a:spLocks noGrp="1"/>
          </p:cNvSpPr>
          <p:nvPr>
            <p:ph idx="1"/>
          </p:nvPr>
        </p:nvSpPr>
        <p:spPr>
          <a:xfrm>
            <a:off x="838200" y="933450"/>
            <a:ext cx="10515600" cy="5243513"/>
          </a:xfrm>
        </p:spPr>
        <p:txBody>
          <a:bodyPr>
            <a:normAutofit/>
          </a:bodyPr>
          <a:lstStyle/>
          <a:p>
            <a:r>
              <a:rPr lang="en-US" sz="2400" dirty="0"/>
              <a:t>Central banks target the interest rate (the monetarist target of the money supply was a hangover in the 1970s/80s that only created confusion) </a:t>
            </a:r>
          </a:p>
          <a:p>
            <a:r>
              <a:rPr lang="it-IT" sz="2400" dirty="0"/>
              <a:t>The </a:t>
            </a:r>
            <a:r>
              <a:rPr lang="it-IT" sz="2400" dirty="0" err="1"/>
              <a:t>corridor</a:t>
            </a:r>
            <a:r>
              <a:rPr lang="it-IT" sz="2400" dirty="0"/>
              <a:t>:</a:t>
            </a:r>
          </a:p>
          <a:p>
            <a:r>
              <a:rPr lang="it-IT" sz="2400" dirty="0" err="1"/>
              <a:t>Marginal</a:t>
            </a:r>
            <a:r>
              <a:rPr lang="it-IT" sz="2400" dirty="0"/>
              <a:t> lending facility (discount windows)	 5,0 %</a:t>
            </a:r>
          </a:p>
          <a:p>
            <a:r>
              <a:rPr lang="it-IT" sz="2400" dirty="0" err="1"/>
              <a:t>Main</a:t>
            </a:r>
            <a:r>
              <a:rPr lang="it-IT" sz="2400" dirty="0"/>
              <a:t> </a:t>
            </a:r>
            <a:r>
              <a:rPr lang="it-IT" sz="2400" dirty="0" err="1"/>
              <a:t>refinancing</a:t>
            </a:r>
            <a:r>
              <a:rPr lang="it-IT" sz="2400" dirty="0"/>
              <a:t> </a:t>
            </a:r>
            <a:r>
              <a:rPr lang="it-IT" sz="2400" dirty="0" err="1"/>
              <a:t>operations</a:t>
            </a:r>
            <a:r>
              <a:rPr lang="it-IT" sz="2400" dirty="0"/>
              <a:t> (policy rate )		 4,0 %</a:t>
            </a:r>
          </a:p>
          <a:p>
            <a:r>
              <a:rPr lang="it-IT" sz="2400" dirty="0" err="1"/>
              <a:t>Marginal</a:t>
            </a:r>
            <a:r>
              <a:rPr lang="it-IT" sz="2400" dirty="0"/>
              <a:t> </a:t>
            </a:r>
            <a:r>
              <a:rPr lang="it-IT" sz="2400" dirty="0" err="1"/>
              <a:t>deposit</a:t>
            </a:r>
            <a:r>
              <a:rPr lang="it-IT" sz="2400" dirty="0"/>
              <a:t> facility (</a:t>
            </a:r>
            <a:r>
              <a:rPr lang="it-IT" sz="2400" dirty="0" err="1"/>
              <a:t>excess</a:t>
            </a:r>
            <a:r>
              <a:rPr lang="it-IT" sz="2400" dirty="0"/>
              <a:t> </a:t>
            </a:r>
            <a:r>
              <a:rPr lang="it-IT" sz="2400" dirty="0" err="1"/>
              <a:t>reserves</a:t>
            </a:r>
            <a:r>
              <a:rPr lang="it-IT" sz="2400" dirty="0"/>
              <a:t>) 		 3,0 %</a:t>
            </a:r>
          </a:p>
          <a:p>
            <a:r>
              <a:rPr lang="it-IT" sz="2400" dirty="0"/>
              <a:t>(tassi effettivi dal 13 gennaio 2007)</a:t>
            </a:r>
          </a:p>
          <a:p>
            <a:r>
              <a:rPr lang="it-IT" sz="2400" dirty="0"/>
              <a:t>Recall: credit--&gt;</a:t>
            </a:r>
            <a:r>
              <a:rPr lang="it-IT" sz="2400" dirty="0" err="1"/>
              <a:t>deposits</a:t>
            </a:r>
            <a:r>
              <a:rPr lang="it-IT" sz="2400" dirty="0">
                <a:sym typeface="Wingdings" panose="05000000000000000000" pitchFamily="2" charset="2"/>
              </a:rPr>
              <a:t> </a:t>
            </a:r>
            <a:r>
              <a:rPr lang="it-IT" sz="2400" dirty="0" err="1">
                <a:sym typeface="Wingdings" panose="05000000000000000000" pitchFamily="2" charset="2"/>
              </a:rPr>
              <a:t>reserves</a:t>
            </a:r>
            <a:endParaRPr lang="it-IT" sz="2400" dirty="0">
              <a:sym typeface="Wingdings" panose="05000000000000000000" pitchFamily="2" charset="2"/>
            </a:endParaRPr>
          </a:p>
          <a:p>
            <a:r>
              <a:rPr lang="it-IT" sz="2400" dirty="0">
                <a:sym typeface="Wingdings" panose="05000000000000000000" pitchFamily="2" charset="2"/>
              </a:rPr>
              <a:t>The CB </a:t>
            </a:r>
            <a:r>
              <a:rPr lang="it-IT" sz="2400" dirty="0" err="1">
                <a:sym typeface="Wingdings" panose="05000000000000000000" pitchFamily="2" charset="2"/>
              </a:rPr>
              <a:t>has</a:t>
            </a:r>
            <a:r>
              <a:rPr lang="it-IT" sz="2400" dirty="0">
                <a:sym typeface="Wingdings" panose="05000000000000000000" pitchFamily="2" charset="2"/>
              </a:rPr>
              <a:t> to </a:t>
            </a:r>
            <a:r>
              <a:rPr lang="it-IT" sz="2400" dirty="0" err="1">
                <a:sym typeface="Wingdings" panose="05000000000000000000" pitchFamily="2" charset="2"/>
              </a:rPr>
              <a:t>satisfy</a:t>
            </a:r>
            <a:r>
              <a:rPr lang="it-IT" sz="2400" dirty="0">
                <a:sym typeface="Wingdings" panose="05000000000000000000" pitchFamily="2" charset="2"/>
              </a:rPr>
              <a:t> the demand for </a:t>
            </a:r>
            <a:r>
              <a:rPr lang="it-IT" sz="2400" dirty="0" err="1">
                <a:sym typeface="Wingdings" panose="05000000000000000000" pitchFamily="2" charset="2"/>
              </a:rPr>
              <a:t>reserves</a:t>
            </a:r>
            <a:r>
              <a:rPr lang="it-IT" sz="2400" dirty="0">
                <a:sym typeface="Wingdings" panose="05000000000000000000" pitchFamily="2" charset="2"/>
              </a:rPr>
              <a:t> </a:t>
            </a:r>
            <a:r>
              <a:rPr lang="it-IT" sz="2400" dirty="0" err="1">
                <a:sym typeface="Wingdings" panose="05000000000000000000" pitchFamily="2" charset="2"/>
              </a:rPr>
              <a:t>at</a:t>
            </a:r>
            <a:r>
              <a:rPr lang="it-IT" sz="2400" dirty="0">
                <a:sym typeface="Wingdings" panose="05000000000000000000" pitchFamily="2" charset="2"/>
              </a:rPr>
              <a:t> </a:t>
            </a:r>
            <a:r>
              <a:rPr lang="it-IT" sz="2400" dirty="0" err="1">
                <a:sym typeface="Wingdings" panose="05000000000000000000" pitchFamily="2" charset="2"/>
              </a:rPr>
              <a:t>its</a:t>
            </a:r>
            <a:r>
              <a:rPr lang="it-IT" sz="2400" dirty="0">
                <a:sym typeface="Wingdings" panose="05000000000000000000" pitchFamily="2" charset="2"/>
              </a:rPr>
              <a:t> policy rate. </a:t>
            </a:r>
            <a:r>
              <a:rPr lang="it-IT" sz="2400" dirty="0" err="1">
                <a:sym typeface="Wingdings" panose="05000000000000000000" pitchFamily="2" charset="2"/>
              </a:rPr>
              <a:t>If</a:t>
            </a:r>
            <a:r>
              <a:rPr lang="it-IT" sz="2400" dirty="0">
                <a:sym typeface="Wingdings" panose="05000000000000000000" pitchFamily="2" charset="2"/>
              </a:rPr>
              <a:t> </a:t>
            </a:r>
            <a:r>
              <a:rPr lang="it-IT" sz="2400" dirty="0" err="1">
                <a:sym typeface="Wingdings" panose="05000000000000000000" pitchFamily="2" charset="2"/>
              </a:rPr>
              <a:t>it</a:t>
            </a:r>
            <a:r>
              <a:rPr lang="it-IT" sz="2400" dirty="0">
                <a:sym typeface="Wingdings" panose="05000000000000000000" pitchFamily="2" charset="2"/>
              </a:rPr>
              <a:t> </a:t>
            </a:r>
            <a:r>
              <a:rPr lang="it-IT" sz="2400" dirty="0" err="1">
                <a:sym typeface="Wingdings" panose="05000000000000000000" pitchFamily="2" charset="2"/>
              </a:rPr>
              <a:t>doesn’t</a:t>
            </a:r>
            <a:r>
              <a:rPr lang="it-IT" sz="2400" dirty="0">
                <a:sym typeface="Wingdings" panose="05000000000000000000" pitchFamily="2" charset="2"/>
              </a:rPr>
              <a:t>, the overnight </a:t>
            </a:r>
            <a:r>
              <a:rPr lang="it-IT" sz="2400" dirty="0" err="1">
                <a:sym typeface="Wingdings" panose="05000000000000000000" pitchFamily="2" charset="2"/>
              </a:rPr>
              <a:t>interest</a:t>
            </a:r>
            <a:r>
              <a:rPr lang="it-IT" sz="2400" dirty="0">
                <a:sym typeface="Wingdings" panose="05000000000000000000" pitchFamily="2" charset="2"/>
              </a:rPr>
              <a:t> rate (EONIA in the Eurozone) </a:t>
            </a:r>
            <a:r>
              <a:rPr lang="it-IT" sz="2400" dirty="0" err="1">
                <a:sym typeface="Wingdings" panose="05000000000000000000" pitchFamily="2" charset="2"/>
              </a:rPr>
              <a:t>would</a:t>
            </a:r>
            <a:r>
              <a:rPr lang="it-IT" sz="2400" dirty="0">
                <a:sym typeface="Wingdings" panose="05000000000000000000" pitchFamily="2" charset="2"/>
              </a:rPr>
              <a:t> rise to the </a:t>
            </a:r>
            <a:r>
              <a:rPr lang="it-IT" sz="2400" dirty="0" err="1">
                <a:sym typeface="Wingdings" panose="05000000000000000000" pitchFamily="2" charset="2"/>
              </a:rPr>
              <a:t>ceiling</a:t>
            </a:r>
            <a:r>
              <a:rPr lang="it-IT" sz="2400" dirty="0">
                <a:sym typeface="Wingdings" panose="05000000000000000000" pitchFamily="2" charset="2"/>
              </a:rPr>
              <a:t> or </a:t>
            </a:r>
            <a:r>
              <a:rPr lang="it-IT" sz="2400" dirty="0" err="1">
                <a:sym typeface="Wingdings" panose="05000000000000000000" pitchFamily="2" charset="2"/>
              </a:rPr>
              <a:t>fall</a:t>
            </a:r>
            <a:r>
              <a:rPr lang="it-IT" sz="2400" dirty="0">
                <a:sym typeface="Wingdings" panose="05000000000000000000" pitchFamily="2" charset="2"/>
              </a:rPr>
              <a:t> to the </a:t>
            </a:r>
            <a:r>
              <a:rPr lang="it-IT" sz="2400" dirty="0" err="1">
                <a:sym typeface="Wingdings" panose="05000000000000000000" pitchFamily="2" charset="2"/>
              </a:rPr>
              <a:t>floor</a:t>
            </a:r>
            <a:r>
              <a:rPr lang="it-IT" sz="2400" dirty="0">
                <a:sym typeface="Wingdings" panose="05000000000000000000" pitchFamily="2" charset="2"/>
              </a:rPr>
              <a:t>.</a:t>
            </a:r>
          </a:p>
          <a:p>
            <a:pPr marL="0" indent="0">
              <a:buNone/>
            </a:pPr>
            <a:endParaRPr lang="it-IT" sz="2400" dirty="0"/>
          </a:p>
          <a:p>
            <a:endParaRPr lang="en-GB" sz="2400" dirty="0"/>
          </a:p>
        </p:txBody>
      </p:sp>
    </p:spTree>
    <p:extLst>
      <p:ext uri="{BB962C8B-B14F-4D97-AF65-F5344CB8AC3E}">
        <p14:creationId xmlns:p14="http://schemas.microsoft.com/office/powerpoint/2010/main" val="1927186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D0AACE-FAA8-44F5-8688-21094A35A4FD}"/>
              </a:ext>
            </a:extLst>
          </p:cNvPr>
          <p:cNvSpPr>
            <a:spLocks noGrp="1"/>
          </p:cNvSpPr>
          <p:nvPr>
            <p:ph type="title"/>
          </p:nvPr>
        </p:nvSpPr>
        <p:spPr>
          <a:xfrm>
            <a:off x="838200" y="365126"/>
            <a:ext cx="10382250" cy="425450"/>
          </a:xfrm>
        </p:spPr>
        <p:txBody>
          <a:bodyPr>
            <a:normAutofit fontScale="90000"/>
          </a:bodyPr>
          <a:lstStyle/>
          <a:p>
            <a:pPr algn="ctr"/>
            <a:r>
              <a:rPr lang="en-GB" sz="2800" b="1" dirty="0"/>
              <a:t>Monetary policy in a nutshell</a:t>
            </a:r>
          </a:p>
        </p:txBody>
      </p:sp>
      <p:sp>
        <p:nvSpPr>
          <p:cNvPr id="3" name="Segnaposto contenuto 2">
            <a:extLst>
              <a:ext uri="{FF2B5EF4-FFF2-40B4-BE49-F238E27FC236}">
                <a16:creationId xmlns:a16="http://schemas.microsoft.com/office/drawing/2014/main" id="{776E465F-3AEE-4259-8698-3B97EDE41282}"/>
              </a:ext>
            </a:extLst>
          </p:cNvPr>
          <p:cNvSpPr>
            <a:spLocks noGrp="1"/>
          </p:cNvSpPr>
          <p:nvPr>
            <p:ph idx="1"/>
          </p:nvPr>
        </p:nvSpPr>
        <p:spPr>
          <a:xfrm>
            <a:off x="752475" y="790576"/>
            <a:ext cx="10601325" cy="5386387"/>
          </a:xfrm>
        </p:spPr>
        <p:txBody>
          <a:bodyPr>
            <a:normAutofit/>
          </a:bodyPr>
          <a:lstStyle/>
          <a:p>
            <a:r>
              <a:rPr lang="en-US" sz="2400" dirty="0"/>
              <a:t>The central bank is price maker and quantity taker (</a:t>
            </a:r>
            <a:r>
              <a:rPr lang="en-US" sz="2400" i="1" dirty="0" err="1"/>
              <a:t>i</a:t>
            </a:r>
            <a:r>
              <a:rPr lang="en-US" sz="2400" dirty="0"/>
              <a:t> is exogenous, reserves are endogenous).</a:t>
            </a:r>
          </a:p>
          <a:p>
            <a:r>
              <a:rPr lang="en-US" sz="2400" dirty="0"/>
              <a:t>Because interbank payment flows (see above) there are always banks with excess R and banks with deficit of R.</a:t>
            </a:r>
          </a:p>
          <a:p>
            <a:r>
              <a:rPr lang="en-US" sz="2400" dirty="0"/>
              <a:t>Normally (trust) they exchange them and the overnight interbank monetary market rate gravitates around the policy rate:</a:t>
            </a:r>
          </a:p>
          <a:p>
            <a:endParaRPr lang="en-GB" sz="2400" dirty="0"/>
          </a:p>
        </p:txBody>
      </p:sp>
      <p:graphicFrame>
        <p:nvGraphicFramePr>
          <p:cNvPr id="4" name="Grafico 3">
            <a:extLst>
              <a:ext uri="{FF2B5EF4-FFF2-40B4-BE49-F238E27FC236}">
                <a16:creationId xmlns:a16="http://schemas.microsoft.com/office/drawing/2014/main" id="{161751DA-91CF-4045-AB79-E2E7C819283E}"/>
              </a:ext>
            </a:extLst>
          </p:cNvPr>
          <p:cNvGraphicFramePr/>
          <p:nvPr>
            <p:extLst>
              <p:ext uri="{D42A27DB-BD31-4B8C-83A1-F6EECF244321}">
                <p14:modId xmlns:p14="http://schemas.microsoft.com/office/powerpoint/2010/main" val="1446603205"/>
              </p:ext>
            </p:extLst>
          </p:nvPr>
        </p:nvGraphicFramePr>
        <p:xfrm>
          <a:off x="2578735" y="3100387"/>
          <a:ext cx="5831840" cy="32908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6584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72004B-0E36-4380-A0B7-8BEDEAC2ECCC}"/>
              </a:ext>
            </a:extLst>
          </p:cNvPr>
          <p:cNvSpPr>
            <a:spLocks noGrp="1"/>
          </p:cNvSpPr>
          <p:nvPr>
            <p:ph type="title"/>
          </p:nvPr>
        </p:nvSpPr>
        <p:spPr>
          <a:xfrm>
            <a:off x="838200" y="365126"/>
            <a:ext cx="10334625" cy="558800"/>
          </a:xfrm>
        </p:spPr>
        <p:txBody>
          <a:bodyPr>
            <a:normAutofit/>
          </a:bodyPr>
          <a:lstStyle/>
          <a:p>
            <a:pPr algn="ctr"/>
            <a:r>
              <a:rPr lang="en-US" sz="2800" b="1" dirty="0"/>
              <a:t>The central bank is price maker and quantity taker</a:t>
            </a:r>
            <a:endParaRPr lang="en-GB" sz="2800" b="1" dirty="0"/>
          </a:p>
        </p:txBody>
      </p:sp>
      <p:sp>
        <p:nvSpPr>
          <p:cNvPr id="3" name="Segnaposto contenuto 2">
            <a:extLst>
              <a:ext uri="{FF2B5EF4-FFF2-40B4-BE49-F238E27FC236}">
                <a16:creationId xmlns:a16="http://schemas.microsoft.com/office/drawing/2014/main" id="{0334F460-7A59-4972-8535-811557043EB8}"/>
              </a:ext>
            </a:extLst>
          </p:cNvPr>
          <p:cNvSpPr>
            <a:spLocks noGrp="1"/>
          </p:cNvSpPr>
          <p:nvPr>
            <p:ph idx="1"/>
          </p:nvPr>
        </p:nvSpPr>
        <p:spPr>
          <a:xfrm>
            <a:off x="838200" y="923926"/>
            <a:ext cx="10515600" cy="5253037"/>
          </a:xfrm>
        </p:spPr>
        <p:txBody>
          <a:bodyPr/>
          <a:lstStyle/>
          <a:p>
            <a:r>
              <a:rPr lang="en-US" dirty="0"/>
              <a:t>You have to appreciate that the CB cannot change the money supply at will: if it did, the interest rate would fluctuate.</a:t>
            </a:r>
          </a:p>
          <a:p>
            <a:r>
              <a:rPr lang="en-US" dirty="0"/>
              <a:t>This shows that the textbook view of monetary policy is wrong (as is Poole's 1971 model, if you know it).</a:t>
            </a:r>
          </a:p>
          <a:p>
            <a:r>
              <a:rPr lang="en-US" dirty="0"/>
              <a:t>With the GFC, CBs adopted the balance sheet policy, which implies the so-called floor system.</a:t>
            </a:r>
          </a:p>
          <a:p>
            <a:r>
              <a:rPr lang="en-US" dirty="0"/>
              <a:t>With the expansion of the money supply (quantitative easing) the interbank rate is squeezed to the floor.</a:t>
            </a:r>
          </a:p>
          <a:p>
            <a:r>
              <a:rPr lang="en-US" dirty="0"/>
              <a:t>In the floor system policy rate = deposit facility rate.</a:t>
            </a:r>
          </a:p>
        </p:txBody>
      </p:sp>
    </p:spTree>
    <p:extLst>
      <p:ext uri="{BB962C8B-B14F-4D97-AF65-F5344CB8AC3E}">
        <p14:creationId xmlns:p14="http://schemas.microsoft.com/office/powerpoint/2010/main" val="648030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2A73F7-F987-4CCC-8759-792C17148913}"/>
              </a:ext>
            </a:extLst>
          </p:cNvPr>
          <p:cNvSpPr>
            <a:spLocks noGrp="1"/>
          </p:cNvSpPr>
          <p:nvPr>
            <p:ph type="title"/>
          </p:nvPr>
        </p:nvSpPr>
        <p:spPr>
          <a:xfrm>
            <a:off x="1047750" y="476250"/>
            <a:ext cx="10020300" cy="581025"/>
          </a:xfrm>
        </p:spPr>
        <p:txBody>
          <a:bodyPr>
            <a:normAutofit fontScale="90000"/>
          </a:bodyPr>
          <a:lstStyle/>
          <a:p>
            <a:pPr algn="ctr"/>
            <a:r>
              <a:rPr lang="en-US" sz="2800" b="1" dirty="0"/>
              <a:t>ECB de facto floor system</a:t>
            </a:r>
            <a:br>
              <a:rPr lang="en-GB" dirty="0"/>
            </a:br>
            <a:endParaRPr lang="en-GB" dirty="0"/>
          </a:p>
        </p:txBody>
      </p:sp>
      <p:graphicFrame>
        <p:nvGraphicFramePr>
          <p:cNvPr id="4" name="Segnaposto contenuto 3">
            <a:extLst>
              <a:ext uri="{FF2B5EF4-FFF2-40B4-BE49-F238E27FC236}">
                <a16:creationId xmlns:a16="http://schemas.microsoft.com/office/drawing/2014/main" id="{161751DA-91CF-4045-AB79-E2E7C819283E}"/>
              </a:ext>
            </a:extLst>
          </p:cNvPr>
          <p:cNvGraphicFramePr>
            <a:graphicFrameLocks noGrp="1"/>
          </p:cNvGraphicFramePr>
          <p:nvPr>
            <p:ph idx="1"/>
            <p:extLst>
              <p:ext uri="{D42A27DB-BD31-4B8C-83A1-F6EECF244321}">
                <p14:modId xmlns:p14="http://schemas.microsoft.com/office/powerpoint/2010/main" val="4172162919"/>
              </p:ext>
            </p:extLst>
          </p:nvPr>
        </p:nvGraphicFramePr>
        <p:xfrm>
          <a:off x="923925" y="876300"/>
          <a:ext cx="10306050" cy="51244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3714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4F3B75-C3CE-4C55-B5CF-23C432B67777}"/>
              </a:ext>
            </a:extLst>
          </p:cNvPr>
          <p:cNvSpPr>
            <a:spLocks noGrp="1"/>
          </p:cNvSpPr>
          <p:nvPr>
            <p:ph type="title"/>
          </p:nvPr>
        </p:nvSpPr>
        <p:spPr>
          <a:xfrm>
            <a:off x="838200" y="365125"/>
            <a:ext cx="10334625" cy="682625"/>
          </a:xfrm>
        </p:spPr>
        <p:txBody>
          <a:bodyPr>
            <a:normAutofit/>
          </a:bodyPr>
          <a:lstStyle/>
          <a:p>
            <a:pPr algn="ctr"/>
            <a:r>
              <a:rPr lang="en-GB" sz="2800" b="1" dirty="0"/>
              <a:t>Balance sheet in normal times</a:t>
            </a:r>
          </a:p>
        </p:txBody>
      </p:sp>
      <p:graphicFrame>
        <p:nvGraphicFramePr>
          <p:cNvPr id="8" name="Segnaposto contenuto 7">
            <a:extLst>
              <a:ext uri="{FF2B5EF4-FFF2-40B4-BE49-F238E27FC236}">
                <a16:creationId xmlns:a16="http://schemas.microsoft.com/office/drawing/2014/main" id="{B27D47DE-0E9D-470F-B7DB-13126EE29D77}"/>
              </a:ext>
            </a:extLst>
          </p:cNvPr>
          <p:cNvGraphicFramePr>
            <a:graphicFrameLocks noGrp="1"/>
          </p:cNvGraphicFramePr>
          <p:nvPr>
            <p:ph idx="1"/>
            <p:extLst>
              <p:ext uri="{D42A27DB-BD31-4B8C-83A1-F6EECF244321}">
                <p14:modId xmlns:p14="http://schemas.microsoft.com/office/powerpoint/2010/main" val="405411770"/>
              </p:ext>
            </p:extLst>
          </p:nvPr>
        </p:nvGraphicFramePr>
        <p:xfrm>
          <a:off x="1351280" y="1178560"/>
          <a:ext cx="9337040" cy="4724406"/>
        </p:xfrm>
        <a:graphic>
          <a:graphicData uri="http://schemas.openxmlformats.org/drawingml/2006/table">
            <a:tbl>
              <a:tblPr>
                <a:tableStyleId>{5C22544A-7EE6-4342-B048-85BDC9FD1C3A}</a:tableStyleId>
              </a:tblPr>
              <a:tblGrid>
                <a:gridCol w="3707100">
                  <a:extLst>
                    <a:ext uri="{9D8B030D-6E8A-4147-A177-3AD203B41FA5}">
                      <a16:colId xmlns:a16="http://schemas.microsoft.com/office/drawing/2014/main" val="2131376814"/>
                    </a:ext>
                  </a:extLst>
                </a:gridCol>
                <a:gridCol w="1108665">
                  <a:extLst>
                    <a:ext uri="{9D8B030D-6E8A-4147-A177-3AD203B41FA5}">
                      <a16:colId xmlns:a16="http://schemas.microsoft.com/office/drawing/2014/main" val="1400667099"/>
                    </a:ext>
                  </a:extLst>
                </a:gridCol>
                <a:gridCol w="1108665">
                  <a:extLst>
                    <a:ext uri="{9D8B030D-6E8A-4147-A177-3AD203B41FA5}">
                      <a16:colId xmlns:a16="http://schemas.microsoft.com/office/drawing/2014/main" val="3998371733"/>
                    </a:ext>
                  </a:extLst>
                </a:gridCol>
                <a:gridCol w="3412610">
                  <a:extLst>
                    <a:ext uri="{9D8B030D-6E8A-4147-A177-3AD203B41FA5}">
                      <a16:colId xmlns:a16="http://schemas.microsoft.com/office/drawing/2014/main" val="58608058"/>
                    </a:ext>
                  </a:extLst>
                </a:gridCol>
              </a:tblGrid>
              <a:tr h="262467">
                <a:tc gridSpan="4">
                  <a:txBody>
                    <a:bodyPr/>
                    <a:lstStyle/>
                    <a:p>
                      <a:pPr algn="l" fontAlgn="b"/>
                      <a:r>
                        <a:rPr lang="en-US" sz="1100" u="none" strike="noStrike">
                          <a:effectLst/>
                        </a:rPr>
                        <a:t>Consolidated balance sheet of the Eurosystem (€ billion) (29 June 2007)</a:t>
                      </a:r>
                      <a:endParaRPr lang="en-US" sz="1100" b="0" i="1" u="none" strike="noStrike">
                        <a:solidFill>
                          <a:srgbClr val="000000"/>
                        </a:solidFill>
                        <a:effectLst/>
                        <a:latin typeface="Calibri" panose="020F0502020204030204" pitchFamily="34" charset="0"/>
                      </a:endParaRPr>
                    </a:p>
                  </a:txBody>
                  <a:tcPr marL="6350" marR="6350" marT="6350" marB="0" anchor="b"/>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72728408"/>
                  </a:ext>
                </a:extLst>
              </a:tr>
              <a:tr h="262467">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70573770"/>
                  </a:ext>
                </a:extLst>
              </a:tr>
              <a:tr h="262467">
                <a:tc>
                  <a:txBody>
                    <a:bodyPr/>
                    <a:lstStyle/>
                    <a:p>
                      <a:pPr algn="l" fontAlgn="b"/>
                      <a:r>
                        <a:rPr lang="it-IT" sz="1100" u="none" strike="noStrike">
                          <a:effectLst/>
                        </a:rPr>
                        <a:t>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Liabilities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07564315"/>
                  </a:ext>
                </a:extLst>
              </a:tr>
              <a:tr h="262467">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31862855"/>
                  </a:ext>
                </a:extLst>
              </a:tr>
              <a:tr h="262467">
                <a:tc>
                  <a:txBody>
                    <a:bodyPr/>
                    <a:lstStyle/>
                    <a:p>
                      <a:pPr algn="l" fontAlgn="b"/>
                      <a:r>
                        <a:rPr lang="it-IT" sz="1100" u="none" strike="noStrike">
                          <a:effectLst/>
                        </a:rPr>
                        <a:t>Autonomous liquidity factors </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449</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730</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ctr"/>
                      <a:r>
                        <a:rPr lang="it-IT" sz="1100" u="none" strike="noStrike">
                          <a:effectLst/>
                        </a:rPr>
                        <a:t>Autonomous liquidity factors</a:t>
                      </a:r>
                      <a:endParaRPr lang="it-IT"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179634909"/>
                  </a:ext>
                </a:extLst>
              </a:tr>
              <a:tr h="262467">
                <a:tc>
                  <a:txBody>
                    <a:bodyPr/>
                    <a:lstStyle/>
                    <a:p>
                      <a:pPr algn="l" fontAlgn="b"/>
                      <a:r>
                        <a:rPr lang="it-IT" sz="1100" u="none" strike="noStrike">
                          <a:effectLst/>
                        </a:rPr>
                        <a:t>(assets)</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ctr"/>
                      <a:r>
                        <a:rPr lang="it-IT" sz="1100" u="none" strike="noStrike">
                          <a:effectLst/>
                        </a:rPr>
                        <a:t>(liabilities)</a:t>
                      </a:r>
                      <a:endParaRPr lang="it-IT"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707780073"/>
                  </a:ext>
                </a:extLst>
              </a:tr>
              <a:tr h="262467">
                <a:tc>
                  <a:txBody>
                    <a:bodyPr/>
                    <a:lstStyle/>
                    <a:p>
                      <a:pPr algn="l" fontAlgn="b"/>
                      <a:r>
                        <a:rPr lang="it-IT" sz="1100" u="none" strike="noStrike">
                          <a:effectLst/>
                        </a:rPr>
                        <a:t>Net foreign 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318</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633</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Banknotes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88081946"/>
                  </a:ext>
                </a:extLst>
              </a:tr>
              <a:tr h="262467">
                <a:tc>
                  <a:txBody>
                    <a:bodyPr/>
                    <a:lstStyle/>
                    <a:p>
                      <a:pPr algn="l" fontAlgn="b"/>
                      <a:r>
                        <a:rPr lang="en-US" sz="1100" u="none" strike="noStrike">
                          <a:effectLst/>
                        </a:rPr>
                        <a:t>(Gold and other foreign assets)</a:t>
                      </a:r>
                      <a:endParaRPr lang="en-US"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70</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Government deposits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7698134"/>
                  </a:ext>
                </a:extLst>
              </a:tr>
              <a:tr h="262467">
                <a:tc>
                  <a:txBody>
                    <a:bodyPr/>
                    <a:lstStyle/>
                    <a:p>
                      <a:pPr algn="l" fontAlgn="b"/>
                      <a:r>
                        <a:rPr lang="it-IT" sz="1100" u="none" strike="noStrike">
                          <a:effectLst/>
                        </a:rPr>
                        <a:t>Domestic 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131</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27</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Other autonomous factors (net)</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406524104"/>
                  </a:ext>
                </a:extLst>
              </a:tr>
              <a:tr h="262467">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057522295"/>
                  </a:ext>
                </a:extLst>
              </a:tr>
              <a:tr h="262467">
                <a:tc>
                  <a:txBody>
                    <a:bodyPr/>
                    <a:lstStyle/>
                    <a:p>
                      <a:pPr algn="l" fontAlgn="b"/>
                      <a:r>
                        <a:rPr lang="it-IT" sz="1100" u="none" strike="noStrike">
                          <a:effectLst/>
                        </a:rPr>
                        <a:t>Monetary policy instruments</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464</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183</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Monetary policy instruments</a:t>
                      </a:r>
                      <a:endParaRPr lang="it-IT" sz="11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60865810"/>
                  </a:ext>
                </a:extLst>
              </a:tr>
              <a:tr h="262467">
                <a:tc>
                  <a:txBody>
                    <a:bodyPr/>
                    <a:lstStyle/>
                    <a:p>
                      <a:pPr algn="l" fontAlgn="b"/>
                      <a:r>
                        <a:rPr lang="it-IT" sz="1100" u="none" strike="noStrike">
                          <a:effectLst/>
                        </a:rPr>
                        <a:t>Main refinancing operations (MRO)</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313</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182</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Current accounts (reserves)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4540474"/>
                  </a:ext>
                </a:extLst>
              </a:tr>
              <a:tr h="262467">
                <a:tc>
                  <a:txBody>
                    <a:bodyPr/>
                    <a:lstStyle/>
                    <a:p>
                      <a:pPr algn="l" fontAlgn="b"/>
                      <a:r>
                        <a:rPr lang="it-IT" sz="1100" u="none" strike="noStrike">
                          <a:effectLst/>
                        </a:rPr>
                        <a:t>Longer term refinancing</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150</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 </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974897166"/>
                  </a:ext>
                </a:extLst>
              </a:tr>
              <a:tr h="262467">
                <a:tc>
                  <a:txBody>
                    <a:bodyPr/>
                    <a:lstStyle/>
                    <a:p>
                      <a:pPr algn="l" fontAlgn="b"/>
                      <a:r>
                        <a:rPr lang="it-IT" sz="1100" u="none" strike="noStrike">
                          <a:effectLst/>
                        </a:rPr>
                        <a:t>operations (LTRO)</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 </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82461045"/>
                  </a:ext>
                </a:extLst>
              </a:tr>
              <a:tr h="262467">
                <a:tc>
                  <a:txBody>
                    <a:bodyPr/>
                    <a:lstStyle/>
                    <a:p>
                      <a:pPr algn="l" fontAlgn="b"/>
                      <a:r>
                        <a:rPr lang="it-IT" sz="1100" u="none" strike="noStrike">
                          <a:effectLst/>
                        </a:rPr>
                        <a:t>Marginal lending facility</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1</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1</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Deposit faciity</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99216962"/>
                  </a:ext>
                </a:extLst>
              </a:tr>
              <a:tr h="262467">
                <a:tc>
                  <a:txBody>
                    <a:bodyPr/>
                    <a:lstStyle/>
                    <a:p>
                      <a:pPr algn="l" fontAlgn="b"/>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10381236"/>
                  </a:ext>
                </a:extLst>
              </a:tr>
              <a:tr h="262467">
                <a:tc>
                  <a:txBody>
                    <a:bodyPr/>
                    <a:lstStyle/>
                    <a:p>
                      <a:pPr algn="l" fontAlgn="b"/>
                      <a:r>
                        <a:rPr lang="it-IT" sz="1100" u="none" strike="noStrike">
                          <a:effectLst/>
                        </a:rPr>
                        <a:t>Total</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913</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913</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12099658"/>
                  </a:ext>
                </a:extLst>
              </a:tr>
              <a:tr h="262467">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dirty="0">
                          <a:effectLst/>
                        </a:rPr>
                        <a:t> </a:t>
                      </a:r>
                      <a:endParaRPr lang="it-IT"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836805257"/>
                  </a:ext>
                </a:extLst>
              </a:tr>
            </a:tbl>
          </a:graphicData>
        </a:graphic>
      </p:graphicFrame>
    </p:spTree>
    <p:extLst>
      <p:ext uri="{BB962C8B-B14F-4D97-AF65-F5344CB8AC3E}">
        <p14:creationId xmlns:p14="http://schemas.microsoft.com/office/powerpoint/2010/main" val="1977476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5E3277-BAD1-4D76-9B4C-5F2EFEBBEBD0}"/>
              </a:ext>
            </a:extLst>
          </p:cNvPr>
          <p:cNvSpPr>
            <a:spLocks noGrp="1"/>
          </p:cNvSpPr>
          <p:nvPr>
            <p:ph type="title"/>
          </p:nvPr>
        </p:nvSpPr>
        <p:spPr>
          <a:xfrm>
            <a:off x="838200" y="365126"/>
            <a:ext cx="10382250" cy="749300"/>
          </a:xfrm>
        </p:spPr>
        <p:txBody>
          <a:bodyPr>
            <a:normAutofit/>
          </a:bodyPr>
          <a:lstStyle/>
          <a:p>
            <a:pPr algn="ctr"/>
            <a:r>
              <a:rPr lang="en-GB" sz="2800" b="1" dirty="0"/>
              <a:t>Balance sheet in normal times</a:t>
            </a:r>
            <a:endParaRPr lang="en-GB" sz="2800" dirty="0"/>
          </a:p>
        </p:txBody>
      </p:sp>
      <p:graphicFrame>
        <p:nvGraphicFramePr>
          <p:cNvPr id="5" name="Segnaposto contenuto 4">
            <a:extLst>
              <a:ext uri="{FF2B5EF4-FFF2-40B4-BE49-F238E27FC236}">
                <a16:creationId xmlns:a16="http://schemas.microsoft.com/office/drawing/2014/main" id="{3D4FE250-F3FB-4425-A878-936A8F7AADA6}"/>
              </a:ext>
            </a:extLst>
          </p:cNvPr>
          <p:cNvGraphicFramePr>
            <a:graphicFrameLocks noGrp="1"/>
          </p:cNvGraphicFramePr>
          <p:nvPr>
            <p:ph sz="half" idx="1"/>
          </p:nvPr>
        </p:nvGraphicFramePr>
        <p:xfrm>
          <a:off x="857250" y="2343944"/>
          <a:ext cx="5143500" cy="3314700"/>
        </p:xfrm>
        <a:graphic>
          <a:graphicData uri="http://schemas.openxmlformats.org/drawingml/2006/table">
            <a:tbl>
              <a:tblPr>
                <a:tableStyleId>{5C22544A-7EE6-4342-B048-85BDC9FD1C3A}</a:tableStyleId>
              </a:tblPr>
              <a:tblGrid>
                <a:gridCol w="2042132">
                  <a:extLst>
                    <a:ext uri="{9D8B030D-6E8A-4147-A177-3AD203B41FA5}">
                      <a16:colId xmlns:a16="http://schemas.microsoft.com/office/drawing/2014/main" val="348796958"/>
                    </a:ext>
                  </a:extLst>
                </a:gridCol>
                <a:gridCol w="610731">
                  <a:extLst>
                    <a:ext uri="{9D8B030D-6E8A-4147-A177-3AD203B41FA5}">
                      <a16:colId xmlns:a16="http://schemas.microsoft.com/office/drawing/2014/main" val="3608705971"/>
                    </a:ext>
                  </a:extLst>
                </a:gridCol>
                <a:gridCol w="610731">
                  <a:extLst>
                    <a:ext uri="{9D8B030D-6E8A-4147-A177-3AD203B41FA5}">
                      <a16:colId xmlns:a16="http://schemas.microsoft.com/office/drawing/2014/main" val="880680129"/>
                    </a:ext>
                  </a:extLst>
                </a:gridCol>
                <a:gridCol w="1879906">
                  <a:extLst>
                    <a:ext uri="{9D8B030D-6E8A-4147-A177-3AD203B41FA5}">
                      <a16:colId xmlns:a16="http://schemas.microsoft.com/office/drawing/2014/main" val="3842734266"/>
                    </a:ext>
                  </a:extLst>
                </a:gridCol>
              </a:tblGrid>
              <a:tr h="184150">
                <a:tc gridSpan="4">
                  <a:txBody>
                    <a:bodyPr/>
                    <a:lstStyle/>
                    <a:p>
                      <a:pPr algn="l" fontAlgn="b"/>
                      <a:r>
                        <a:rPr lang="en-US" sz="1100" u="none" strike="noStrike">
                          <a:effectLst/>
                        </a:rPr>
                        <a:t>Consolidated balance sheet of the Eurosystem (€ billion) (29 June 2007)</a:t>
                      </a:r>
                      <a:endParaRPr lang="en-US" sz="1100" b="0" i="1" u="none" strike="noStrike">
                        <a:solidFill>
                          <a:srgbClr val="000000"/>
                        </a:solidFill>
                        <a:effectLst/>
                        <a:latin typeface="Calibri" panose="020F0502020204030204" pitchFamily="34" charset="0"/>
                      </a:endParaRPr>
                    </a:p>
                  </a:txBody>
                  <a:tcPr marL="6350" marR="6350" marT="6350" marB="0" anchor="b"/>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77868384"/>
                  </a:ext>
                </a:extLst>
              </a:tr>
              <a:tr h="184150">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66163878"/>
                  </a:ext>
                </a:extLst>
              </a:tr>
              <a:tr h="184150">
                <a:tc>
                  <a:txBody>
                    <a:bodyPr/>
                    <a:lstStyle/>
                    <a:p>
                      <a:pPr algn="l" fontAlgn="b"/>
                      <a:r>
                        <a:rPr lang="it-IT" sz="1100" u="none" strike="noStrike">
                          <a:effectLst/>
                        </a:rPr>
                        <a:t>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Liabilities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725562401"/>
                  </a:ext>
                </a:extLst>
              </a:tr>
              <a:tr h="184150">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46170757"/>
                  </a:ext>
                </a:extLst>
              </a:tr>
              <a:tr h="184150">
                <a:tc>
                  <a:txBody>
                    <a:bodyPr/>
                    <a:lstStyle/>
                    <a:p>
                      <a:pPr algn="l" fontAlgn="b"/>
                      <a:r>
                        <a:rPr lang="it-IT" sz="1100" u="none" strike="noStrike">
                          <a:effectLst/>
                        </a:rPr>
                        <a:t>Autonomous liquidity factors </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449</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730</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ctr"/>
                      <a:r>
                        <a:rPr lang="it-IT" sz="1100" u="none" strike="noStrike">
                          <a:effectLst/>
                        </a:rPr>
                        <a:t>Autonomous liquidity factors</a:t>
                      </a:r>
                      <a:endParaRPr lang="it-IT"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606115812"/>
                  </a:ext>
                </a:extLst>
              </a:tr>
              <a:tr h="184150">
                <a:tc>
                  <a:txBody>
                    <a:bodyPr/>
                    <a:lstStyle/>
                    <a:p>
                      <a:pPr algn="l" fontAlgn="b"/>
                      <a:r>
                        <a:rPr lang="it-IT" sz="1100" u="none" strike="noStrike">
                          <a:effectLst/>
                        </a:rPr>
                        <a:t>(assets)</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ctr"/>
                      <a:r>
                        <a:rPr lang="it-IT" sz="1100" u="none" strike="noStrike">
                          <a:effectLst/>
                        </a:rPr>
                        <a:t>(liabilities)</a:t>
                      </a:r>
                      <a:endParaRPr lang="it-IT"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79065524"/>
                  </a:ext>
                </a:extLst>
              </a:tr>
              <a:tr h="184150">
                <a:tc>
                  <a:txBody>
                    <a:bodyPr/>
                    <a:lstStyle/>
                    <a:p>
                      <a:pPr algn="l" fontAlgn="b"/>
                      <a:r>
                        <a:rPr lang="it-IT" sz="1100" u="none" strike="noStrike">
                          <a:effectLst/>
                        </a:rPr>
                        <a:t>Net foreign 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318</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633</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Banknotes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03854192"/>
                  </a:ext>
                </a:extLst>
              </a:tr>
              <a:tr h="184150">
                <a:tc>
                  <a:txBody>
                    <a:bodyPr/>
                    <a:lstStyle/>
                    <a:p>
                      <a:pPr algn="l" fontAlgn="b"/>
                      <a:r>
                        <a:rPr lang="en-US" sz="1100" u="none" strike="noStrike">
                          <a:effectLst/>
                        </a:rPr>
                        <a:t>(Gold and other foreign assets)</a:t>
                      </a:r>
                      <a:endParaRPr lang="en-US"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70</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Government deposits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27915307"/>
                  </a:ext>
                </a:extLst>
              </a:tr>
              <a:tr h="184150">
                <a:tc>
                  <a:txBody>
                    <a:bodyPr/>
                    <a:lstStyle/>
                    <a:p>
                      <a:pPr algn="l" fontAlgn="b"/>
                      <a:r>
                        <a:rPr lang="it-IT" sz="1100" u="none" strike="noStrike">
                          <a:effectLst/>
                        </a:rPr>
                        <a:t>Domestic 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131</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27</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Other autonomous factors (net)</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705690564"/>
                  </a:ext>
                </a:extLst>
              </a:tr>
              <a:tr h="184150">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56510106"/>
                  </a:ext>
                </a:extLst>
              </a:tr>
              <a:tr h="184150">
                <a:tc>
                  <a:txBody>
                    <a:bodyPr/>
                    <a:lstStyle/>
                    <a:p>
                      <a:pPr algn="l" fontAlgn="b"/>
                      <a:r>
                        <a:rPr lang="it-IT" sz="1100" u="none" strike="noStrike">
                          <a:effectLst/>
                        </a:rPr>
                        <a:t>Monetary policy instruments</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464</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183</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Monetary policy instruments</a:t>
                      </a:r>
                      <a:endParaRPr lang="it-IT" sz="11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07793541"/>
                  </a:ext>
                </a:extLst>
              </a:tr>
              <a:tr h="184150">
                <a:tc>
                  <a:txBody>
                    <a:bodyPr/>
                    <a:lstStyle/>
                    <a:p>
                      <a:pPr algn="l" fontAlgn="b"/>
                      <a:r>
                        <a:rPr lang="it-IT" sz="1100" u="none" strike="noStrike">
                          <a:effectLst/>
                        </a:rPr>
                        <a:t>Main refinancing operations (MRO)</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313</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182</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Current accounts (reserves)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86699485"/>
                  </a:ext>
                </a:extLst>
              </a:tr>
              <a:tr h="184150">
                <a:tc>
                  <a:txBody>
                    <a:bodyPr/>
                    <a:lstStyle/>
                    <a:p>
                      <a:pPr algn="l" fontAlgn="b"/>
                      <a:r>
                        <a:rPr lang="it-IT" sz="1100" u="none" strike="noStrike">
                          <a:effectLst/>
                        </a:rPr>
                        <a:t>Longer term refinancing</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150</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 </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09424013"/>
                  </a:ext>
                </a:extLst>
              </a:tr>
              <a:tr h="184150">
                <a:tc>
                  <a:txBody>
                    <a:bodyPr/>
                    <a:lstStyle/>
                    <a:p>
                      <a:pPr algn="l" fontAlgn="b"/>
                      <a:r>
                        <a:rPr lang="it-IT" sz="1100" u="none" strike="noStrike">
                          <a:effectLst/>
                        </a:rPr>
                        <a:t>operations (LTRO)</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 </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59531883"/>
                  </a:ext>
                </a:extLst>
              </a:tr>
              <a:tr h="184150">
                <a:tc>
                  <a:txBody>
                    <a:bodyPr/>
                    <a:lstStyle/>
                    <a:p>
                      <a:pPr algn="l" fontAlgn="b"/>
                      <a:r>
                        <a:rPr lang="it-IT" sz="1100" u="none" strike="noStrike">
                          <a:effectLst/>
                        </a:rPr>
                        <a:t>Marginal lending facility</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1</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1</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Deposit faciity</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77370470"/>
                  </a:ext>
                </a:extLst>
              </a:tr>
              <a:tr h="184150">
                <a:tc>
                  <a:txBody>
                    <a:bodyPr/>
                    <a:lstStyle/>
                    <a:p>
                      <a:pPr algn="l" fontAlgn="b"/>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13021745"/>
                  </a:ext>
                </a:extLst>
              </a:tr>
              <a:tr h="184150">
                <a:tc>
                  <a:txBody>
                    <a:bodyPr/>
                    <a:lstStyle/>
                    <a:p>
                      <a:pPr algn="l" fontAlgn="b"/>
                      <a:r>
                        <a:rPr lang="it-IT" sz="1100" u="none" strike="noStrike">
                          <a:effectLst/>
                        </a:rPr>
                        <a:t>Total</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913</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913</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573060289"/>
                  </a:ext>
                </a:extLst>
              </a:tr>
              <a:tr h="184150">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dirty="0">
                          <a:effectLst/>
                        </a:rPr>
                        <a:t> </a:t>
                      </a:r>
                      <a:endParaRPr lang="it-IT"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81500042"/>
                  </a:ext>
                </a:extLst>
              </a:tr>
            </a:tbl>
          </a:graphicData>
        </a:graphic>
      </p:graphicFrame>
      <p:sp>
        <p:nvSpPr>
          <p:cNvPr id="4" name="Segnaposto contenuto 3">
            <a:extLst>
              <a:ext uri="{FF2B5EF4-FFF2-40B4-BE49-F238E27FC236}">
                <a16:creationId xmlns:a16="http://schemas.microsoft.com/office/drawing/2014/main" id="{7CD0A352-EA45-46F4-A801-28A71A3C346F}"/>
              </a:ext>
            </a:extLst>
          </p:cNvPr>
          <p:cNvSpPr>
            <a:spLocks noGrp="1"/>
          </p:cNvSpPr>
          <p:nvPr>
            <p:ph sz="half" idx="2"/>
          </p:nvPr>
        </p:nvSpPr>
        <p:spPr/>
        <p:txBody>
          <a:bodyPr/>
          <a:lstStyle/>
          <a:p>
            <a:r>
              <a:rPr lang="en-GB" dirty="0"/>
              <a:t>Right side: origin of liquidity</a:t>
            </a:r>
          </a:p>
          <a:p>
            <a:r>
              <a:rPr lang="en-GB" dirty="0"/>
              <a:t>Left side: where liquidity stays</a:t>
            </a:r>
          </a:p>
          <a:p>
            <a:r>
              <a:rPr lang="en-GB" dirty="0"/>
              <a:t>(730 + 183) – 449 = net liquidity deficit = 464</a:t>
            </a:r>
          </a:p>
          <a:p>
            <a:r>
              <a:rPr lang="en-GB" dirty="0"/>
              <a:t>Monetary policy  instruments = NLD = 464</a:t>
            </a:r>
          </a:p>
          <a:p>
            <a:endParaRPr lang="en-GB" dirty="0"/>
          </a:p>
        </p:txBody>
      </p:sp>
    </p:spTree>
    <p:extLst>
      <p:ext uri="{BB962C8B-B14F-4D97-AF65-F5344CB8AC3E}">
        <p14:creationId xmlns:p14="http://schemas.microsoft.com/office/powerpoint/2010/main" val="264209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9C35F5-F3DD-4E57-B934-5DF0D082078F}"/>
              </a:ext>
            </a:extLst>
          </p:cNvPr>
          <p:cNvSpPr>
            <a:spLocks noGrp="1"/>
          </p:cNvSpPr>
          <p:nvPr>
            <p:ph type="title"/>
          </p:nvPr>
        </p:nvSpPr>
        <p:spPr>
          <a:xfrm>
            <a:off x="838200" y="365126"/>
            <a:ext cx="10382250" cy="539750"/>
          </a:xfrm>
        </p:spPr>
        <p:txBody>
          <a:bodyPr>
            <a:normAutofit/>
          </a:bodyPr>
          <a:lstStyle/>
          <a:p>
            <a:pPr algn="ctr"/>
            <a:r>
              <a:rPr lang="en-GB" sz="2800" b="1" dirty="0"/>
              <a:t>Balance sheet in abnormal times</a:t>
            </a:r>
            <a:endParaRPr lang="en-GB" sz="2800" dirty="0"/>
          </a:p>
        </p:txBody>
      </p:sp>
      <p:graphicFrame>
        <p:nvGraphicFramePr>
          <p:cNvPr id="4" name="Segnaposto contenuto 3">
            <a:extLst>
              <a:ext uri="{FF2B5EF4-FFF2-40B4-BE49-F238E27FC236}">
                <a16:creationId xmlns:a16="http://schemas.microsoft.com/office/drawing/2014/main" id="{A21EED85-B47A-4A9E-8E38-4C33CB04B118}"/>
              </a:ext>
            </a:extLst>
          </p:cNvPr>
          <p:cNvGraphicFramePr>
            <a:graphicFrameLocks noGrp="1"/>
          </p:cNvGraphicFramePr>
          <p:nvPr>
            <p:ph idx="1"/>
            <p:extLst>
              <p:ext uri="{D42A27DB-BD31-4B8C-83A1-F6EECF244321}">
                <p14:modId xmlns:p14="http://schemas.microsoft.com/office/powerpoint/2010/main" val="3761949639"/>
              </p:ext>
            </p:extLst>
          </p:nvPr>
        </p:nvGraphicFramePr>
        <p:xfrm>
          <a:off x="1838325" y="904876"/>
          <a:ext cx="7553323" cy="5588016"/>
        </p:xfrm>
        <a:graphic>
          <a:graphicData uri="http://schemas.openxmlformats.org/drawingml/2006/table">
            <a:tbl>
              <a:tblPr>
                <a:tableStyleId>{5C22544A-7EE6-4342-B048-85BDC9FD1C3A}</a:tableStyleId>
              </a:tblPr>
              <a:tblGrid>
                <a:gridCol w="2809627">
                  <a:extLst>
                    <a:ext uri="{9D8B030D-6E8A-4147-A177-3AD203B41FA5}">
                      <a16:colId xmlns:a16="http://schemas.microsoft.com/office/drawing/2014/main" val="3637535334"/>
                    </a:ext>
                  </a:extLst>
                </a:gridCol>
                <a:gridCol w="1032375">
                  <a:extLst>
                    <a:ext uri="{9D8B030D-6E8A-4147-A177-3AD203B41FA5}">
                      <a16:colId xmlns:a16="http://schemas.microsoft.com/office/drawing/2014/main" val="2374379805"/>
                    </a:ext>
                  </a:extLst>
                </a:gridCol>
                <a:gridCol w="1136918">
                  <a:extLst>
                    <a:ext uri="{9D8B030D-6E8A-4147-A177-3AD203B41FA5}">
                      <a16:colId xmlns:a16="http://schemas.microsoft.com/office/drawing/2014/main" val="1700691221"/>
                    </a:ext>
                  </a:extLst>
                </a:gridCol>
                <a:gridCol w="2574403">
                  <a:extLst>
                    <a:ext uri="{9D8B030D-6E8A-4147-A177-3AD203B41FA5}">
                      <a16:colId xmlns:a16="http://schemas.microsoft.com/office/drawing/2014/main" val="2920740921"/>
                    </a:ext>
                  </a:extLst>
                </a:gridCol>
              </a:tblGrid>
              <a:tr h="266096">
                <a:tc gridSpan="4">
                  <a:txBody>
                    <a:bodyPr/>
                    <a:lstStyle/>
                    <a:p>
                      <a:pPr algn="l" fontAlgn="b"/>
                      <a:r>
                        <a:rPr lang="en-US" sz="1100" u="none" strike="noStrike">
                          <a:effectLst/>
                        </a:rPr>
                        <a:t>Consolidated balance sheet of the Eurosystem (€ billion) (3 May 2019 )</a:t>
                      </a:r>
                      <a:endParaRPr lang="en-US" sz="1100" b="0" i="1" u="none" strike="noStrike">
                        <a:solidFill>
                          <a:srgbClr val="000000"/>
                        </a:solidFill>
                        <a:effectLst/>
                        <a:latin typeface="Calibri" panose="020F0502020204030204" pitchFamily="34" charset="0"/>
                      </a:endParaRPr>
                    </a:p>
                  </a:txBody>
                  <a:tcPr marL="6350" marR="6350" marT="6350" marB="0" anchor="b"/>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38140939"/>
                  </a:ext>
                </a:extLst>
              </a:tr>
              <a:tr h="266096">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24676543"/>
                  </a:ext>
                </a:extLst>
              </a:tr>
              <a:tr h="266096">
                <a:tc>
                  <a:txBody>
                    <a:bodyPr/>
                    <a:lstStyle/>
                    <a:p>
                      <a:pPr algn="l" fontAlgn="b"/>
                      <a:r>
                        <a:rPr lang="it-IT" sz="1100" u="none" strike="noStrike">
                          <a:effectLst/>
                        </a:rPr>
                        <a:t>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Liabilities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13445914"/>
                  </a:ext>
                </a:extLst>
              </a:tr>
              <a:tr h="266096">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60343928"/>
                  </a:ext>
                </a:extLst>
              </a:tr>
              <a:tr h="266096">
                <a:tc>
                  <a:txBody>
                    <a:bodyPr/>
                    <a:lstStyle/>
                    <a:p>
                      <a:pPr algn="l" fontAlgn="b"/>
                      <a:r>
                        <a:rPr lang="it-IT" sz="1100" u="none" strike="noStrike">
                          <a:effectLst/>
                        </a:rPr>
                        <a:t>Autonomous liquidity factors </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947</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2258</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ctr"/>
                      <a:r>
                        <a:rPr lang="it-IT" sz="1100" u="none" strike="noStrike" dirty="0" err="1">
                          <a:effectLst/>
                        </a:rPr>
                        <a:t>Autonomous</a:t>
                      </a:r>
                      <a:r>
                        <a:rPr lang="it-IT" sz="1100" u="none" strike="noStrike" dirty="0">
                          <a:effectLst/>
                        </a:rPr>
                        <a:t> </a:t>
                      </a:r>
                      <a:r>
                        <a:rPr lang="it-IT" sz="1100" u="none" strike="noStrike" dirty="0" err="1">
                          <a:effectLst/>
                        </a:rPr>
                        <a:t>liquidity</a:t>
                      </a:r>
                      <a:r>
                        <a:rPr lang="it-IT" sz="1100" u="none" strike="noStrike" dirty="0">
                          <a:effectLst/>
                        </a:rPr>
                        <a:t> </a:t>
                      </a:r>
                      <a:r>
                        <a:rPr lang="it-IT" sz="1100" u="none" strike="noStrike" dirty="0" err="1">
                          <a:effectLst/>
                        </a:rPr>
                        <a:t>factors</a:t>
                      </a:r>
                      <a:endParaRPr lang="it-IT" sz="11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187990983"/>
                  </a:ext>
                </a:extLst>
              </a:tr>
              <a:tr h="266096">
                <a:tc>
                  <a:txBody>
                    <a:bodyPr/>
                    <a:lstStyle/>
                    <a:p>
                      <a:pPr algn="l" fontAlgn="b"/>
                      <a:r>
                        <a:rPr lang="it-IT" sz="1100" u="none" strike="noStrike">
                          <a:effectLst/>
                        </a:rPr>
                        <a:t>(assets)</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ctr"/>
                      <a:r>
                        <a:rPr lang="it-IT" sz="1100" u="none" strike="noStrike">
                          <a:effectLst/>
                        </a:rPr>
                        <a:t>(liabilities)</a:t>
                      </a:r>
                      <a:endParaRPr lang="it-IT" sz="11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1319549484"/>
                  </a:ext>
                </a:extLst>
              </a:tr>
              <a:tr h="266096">
                <a:tc>
                  <a:txBody>
                    <a:bodyPr/>
                    <a:lstStyle/>
                    <a:p>
                      <a:pPr algn="l" fontAlgn="b"/>
                      <a:r>
                        <a:rPr lang="it-IT" sz="1100" u="none" strike="noStrike">
                          <a:effectLst/>
                        </a:rPr>
                        <a:t>Net foreign 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690</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1229</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Banknotes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3531268"/>
                  </a:ext>
                </a:extLst>
              </a:tr>
              <a:tr h="266096">
                <a:tc>
                  <a:txBody>
                    <a:bodyPr/>
                    <a:lstStyle/>
                    <a:p>
                      <a:pPr algn="l" fontAlgn="b"/>
                      <a:r>
                        <a:rPr lang="en-US" sz="1100" u="none" strike="noStrike">
                          <a:effectLst/>
                        </a:rPr>
                        <a:t>(Gold and other foreign assets)</a:t>
                      </a:r>
                      <a:endParaRPr lang="en-US"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203</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Government deposits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163143561"/>
                  </a:ext>
                </a:extLst>
              </a:tr>
              <a:tr h="266096">
                <a:tc>
                  <a:txBody>
                    <a:bodyPr/>
                    <a:lstStyle/>
                    <a:p>
                      <a:pPr algn="l" fontAlgn="b"/>
                      <a:r>
                        <a:rPr lang="it-IT" sz="1100" u="none" strike="noStrike">
                          <a:effectLst/>
                        </a:rPr>
                        <a:t>Domestic assets</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257</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826</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Other autonomous factors  (net)</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668065573"/>
                  </a:ext>
                </a:extLst>
              </a:tr>
              <a:tr h="266096">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1041985"/>
                  </a:ext>
                </a:extLst>
              </a:tr>
              <a:tr h="266096">
                <a:tc>
                  <a:txBody>
                    <a:bodyPr/>
                    <a:lstStyle/>
                    <a:p>
                      <a:pPr algn="l" fontAlgn="b"/>
                      <a:r>
                        <a:rPr lang="it-IT" sz="1100" u="none" strike="noStrike">
                          <a:effectLst/>
                        </a:rPr>
                        <a:t>Monetary policy instruments</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3349</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2038</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Monetary policy instruments</a:t>
                      </a:r>
                      <a:endParaRPr lang="it-IT" sz="11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049005872"/>
                  </a:ext>
                </a:extLst>
              </a:tr>
              <a:tr h="266096">
                <a:tc>
                  <a:txBody>
                    <a:bodyPr/>
                    <a:lstStyle/>
                    <a:p>
                      <a:pPr algn="l" fontAlgn="b"/>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28132834"/>
                  </a:ext>
                </a:extLst>
              </a:tr>
              <a:tr h="266096">
                <a:tc>
                  <a:txBody>
                    <a:bodyPr/>
                    <a:lstStyle/>
                    <a:p>
                      <a:pPr algn="l" fontAlgn="b"/>
                      <a:r>
                        <a:rPr lang="it-IT" sz="1100" u="none" strike="noStrike">
                          <a:effectLst/>
                        </a:rPr>
                        <a:t>Main refinancing operations (MRO)</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6</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1404</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Current accounts (reserves)</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53809243"/>
                  </a:ext>
                </a:extLst>
              </a:tr>
              <a:tr h="266096">
                <a:tc>
                  <a:txBody>
                    <a:bodyPr/>
                    <a:lstStyle/>
                    <a:p>
                      <a:pPr algn="l" fontAlgn="b"/>
                      <a:r>
                        <a:rPr lang="it-IT" sz="1100" u="none" strike="noStrike">
                          <a:effectLst/>
                        </a:rPr>
                        <a:t>Longer term refinancing</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719</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0</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Absorbing operations related </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003134096"/>
                  </a:ext>
                </a:extLst>
              </a:tr>
              <a:tr h="266096">
                <a:tc>
                  <a:txBody>
                    <a:bodyPr/>
                    <a:lstStyle/>
                    <a:p>
                      <a:pPr algn="l" fontAlgn="b"/>
                      <a:r>
                        <a:rPr lang="it-IT" sz="1100" u="none" strike="noStrike">
                          <a:effectLst/>
                        </a:rPr>
                        <a:t>operations (LTRO)</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to Security Market Programme</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04254291"/>
                  </a:ext>
                </a:extLst>
              </a:tr>
              <a:tr h="266096">
                <a:tc>
                  <a:txBody>
                    <a:bodyPr/>
                    <a:lstStyle/>
                    <a:p>
                      <a:pPr algn="l" fontAlgn="b"/>
                      <a:r>
                        <a:rPr lang="it-IT" sz="1100" u="none" strike="noStrike">
                          <a:effectLst/>
                        </a:rPr>
                        <a:t>Securities held for monetary</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 </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8667663"/>
                  </a:ext>
                </a:extLst>
              </a:tr>
              <a:tr h="266096">
                <a:tc>
                  <a:txBody>
                    <a:bodyPr/>
                    <a:lstStyle/>
                    <a:p>
                      <a:pPr algn="l" fontAlgn="b"/>
                      <a:r>
                        <a:rPr lang="it-IT" sz="1100" u="none" strike="noStrike" dirty="0">
                          <a:effectLst/>
                        </a:rPr>
                        <a:t>policy </a:t>
                      </a:r>
                      <a:r>
                        <a:rPr lang="it-IT" sz="1100" u="none" strike="noStrike" dirty="0" err="1">
                          <a:effectLst/>
                        </a:rPr>
                        <a:t>purposes</a:t>
                      </a:r>
                      <a:r>
                        <a:rPr lang="it-IT" sz="1100" u="none" strike="noStrike" dirty="0">
                          <a:effectLst/>
                        </a:rPr>
                        <a:t> (</a:t>
                      </a:r>
                      <a:r>
                        <a:rPr lang="it-IT" sz="1100" u="none" strike="noStrike" dirty="0" err="1">
                          <a:effectLst/>
                        </a:rPr>
                        <a:t>mainly</a:t>
                      </a:r>
                      <a:r>
                        <a:rPr lang="it-IT" sz="1100" u="none" strike="noStrike" dirty="0">
                          <a:effectLst/>
                        </a:rPr>
                        <a:t> QE)</a:t>
                      </a:r>
                      <a:endParaRPr lang="it-IT" sz="1100" b="0" i="1"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2624</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09443075"/>
                  </a:ext>
                </a:extLst>
              </a:tr>
              <a:tr h="266096">
                <a:tc>
                  <a:txBody>
                    <a:bodyPr/>
                    <a:lstStyle/>
                    <a:p>
                      <a:pPr algn="l" fontAlgn="b"/>
                      <a:r>
                        <a:rPr lang="it-IT" sz="1100" u="none" strike="noStrike">
                          <a:effectLst/>
                        </a:rPr>
                        <a:t>Marginal lending facility</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0</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it-IT" sz="1100" u="none" strike="noStrike">
                          <a:effectLst/>
                        </a:rPr>
                        <a:t>634</a:t>
                      </a:r>
                      <a:endParaRPr lang="it-IT" sz="1100" b="0" i="1"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Deposit faciity</a:t>
                      </a:r>
                      <a:endParaRPr lang="it-IT" sz="1100" b="0" i="1"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852884417"/>
                  </a:ext>
                </a:extLst>
              </a:tr>
              <a:tr h="266096">
                <a:tc>
                  <a:txBody>
                    <a:bodyPr/>
                    <a:lstStyle/>
                    <a:p>
                      <a:pPr algn="l" fontAlgn="b"/>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144023056"/>
                  </a:ext>
                </a:extLst>
              </a:tr>
              <a:tr h="266096">
                <a:tc>
                  <a:txBody>
                    <a:bodyPr/>
                    <a:lstStyle/>
                    <a:p>
                      <a:pPr algn="l" fontAlgn="b"/>
                      <a:r>
                        <a:rPr lang="it-IT" sz="1100" u="none" strike="noStrike">
                          <a:effectLst/>
                        </a:rPr>
                        <a:t>Total</a:t>
                      </a:r>
                      <a:endParaRPr lang="it-IT" sz="1100" b="1"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4296</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it-IT" sz="1100" u="none" strike="noStrike">
                          <a:effectLst/>
                        </a:rPr>
                        <a:t>4296</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it-IT" sz="11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178445824"/>
                  </a:ext>
                </a:extLst>
              </a:tr>
              <a:tr h="266096">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a:effectLst/>
                        </a:rPr>
                        <a:t> </a:t>
                      </a:r>
                      <a:endParaRPr lang="it-IT" sz="11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it-IT" sz="1100" u="none" strike="noStrike" dirty="0">
                          <a:effectLst/>
                        </a:rPr>
                        <a:t> </a:t>
                      </a:r>
                      <a:endParaRPr lang="it-IT" sz="11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624058225"/>
                  </a:ext>
                </a:extLst>
              </a:tr>
            </a:tbl>
          </a:graphicData>
        </a:graphic>
      </p:graphicFrame>
    </p:spTree>
    <p:extLst>
      <p:ext uri="{BB962C8B-B14F-4D97-AF65-F5344CB8AC3E}">
        <p14:creationId xmlns:p14="http://schemas.microsoft.com/office/powerpoint/2010/main" val="2686315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D81BD4-E296-49D0-B685-6C718B5CA00A}"/>
              </a:ext>
            </a:extLst>
          </p:cNvPr>
          <p:cNvSpPr>
            <a:spLocks noGrp="1"/>
          </p:cNvSpPr>
          <p:nvPr>
            <p:ph type="title"/>
          </p:nvPr>
        </p:nvSpPr>
        <p:spPr>
          <a:xfrm>
            <a:off x="838200" y="365126"/>
            <a:ext cx="10391775" cy="539750"/>
          </a:xfrm>
        </p:spPr>
        <p:txBody>
          <a:bodyPr>
            <a:normAutofit/>
          </a:bodyPr>
          <a:lstStyle/>
          <a:p>
            <a:pPr algn="ctr"/>
            <a:r>
              <a:rPr lang="en-GB" sz="2800" b="1" dirty="0"/>
              <a:t>Implications</a:t>
            </a:r>
          </a:p>
        </p:txBody>
      </p:sp>
      <p:sp>
        <p:nvSpPr>
          <p:cNvPr id="3" name="Segnaposto contenuto 2">
            <a:extLst>
              <a:ext uri="{FF2B5EF4-FFF2-40B4-BE49-F238E27FC236}">
                <a16:creationId xmlns:a16="http://schemas.microsoft.com/office/drawing/2014/main" id="{3E238832-4BD0-4DEB-8F68-319F044074C9}"/>
              </a:ext>
            </a:extLst>
          </p:cNvPr>
          <p:cNvSpPr>
            <a:spLocks noGrp="1"/>
          </p:cNvSpPr>
          <p:nvPr>
            <p:ph idx="1"/>
          </p:nvPr>
        </p:nvSpPr>
        <p:spPr>
          <a:xfrm>
            <a:off x="838200" y="904876"/>
            <a:ext cx="10515600" cy="5272087"/>
          </a:xfrm>
        </p:spPr>
        <p:txBody>
          <a:bodyPr>
            <a:normAutofit fontScale="92500"/>
          </a:bodyPr>
          <a:lstStyle/>
          <a:p>
            <a:r>
              <a:rPr lang="en-US" sz="2400" dirty="0"/>
              <a:t>My first aim has been to show you how wrong there is with monetary policy as it is (still) </a:t>
            </a:r>
            <a:r>
              <a:rPr lang="en-US" sz="2400" dirty="0" err="1"/>
              <a:t>taught.But</a:t>
            </a:r>
            <a:r>
              <a:rPr lang="en-US" sz="2400" dirty="0"/>
              <a:t> there are important implications for macroeconomic theory.</a:t>
            </a:r>
          </a:p>
          <a:p>
            <a:r>
              <a:rPr lang="en-US" sz="2400" dirty="0"/>
              <a:t>First, the endogeneity of money can be and is shared by even the best </a:t>
            </a:r>
            <a:r>
              <a:rPr lang="en-US" sz="2400" dirty="0" err="1"/>
              <a:t>maninstream</a:t>
            </a:r>
            <a:r>
              <a:rPr lang="en-US" sz="2400" dirty="0"/>
              <a:t> economists and central bankers. What differentiates mainstream and KP is not the </a:t>
            </a:r>
            <a:r>
              <a:rPr lang="en-US" sz="2400" dirty="0" err="1"/>
              <a:t>edogenity</a:t>
            </a:r>
            <a:r>
              <a:rPr lang="en-US" sz="2400" dirty="0"/>
              <a:t> of money (a fact), but the existence of the natural rate of interest (critical importance of capital theory in demolishing this concept).</a:t>
            </a:r>
          </a:p>
          <a:p>
            <a:r>
              <a:rPr lang="en-US" sz="2400" dirty="0"/>
              <a:t>Keynes flirted with endogenous money theory, but in GT he adopted an endogenous view (transited in textbooks).</a:t>
            </a:r>
          </a:p>
          <a:p>
            <a:r>
              <a:rPr lang="en-US" sz="2400" dirty="0"/>
              <a:t>In the famous articles of 1937 he partly retraced his steps by asking who financed investments (since he rejected the Loanable funds theory). Initial and final finance.</a:t>
            </a:r>
          </a:p>
          <a:p>
            <a:r>
              <a:rPr lang="en-US" sz="2400" dirty="0"/>
              <a:t>Financing through endogenous money creation (out of thin air) can also be extended from investment to other autonomous components of demand that in the Keynesian multiplier and in the </a:t>
            </a:r>
            <a:r>
              <a:rPr lang="en-US" sz="2400" dirty="0" err="1"/>
              <a:t>supermultiplier</a:t>
            </a:r>
            <a:r>
              <a:rPr lang="en-US" sz="2400" dirty="0"/>
              <a:t> (which we shall see) determine, respectively, the degree of </a:t>
            </a:r>
            <a:r>
              <a:rPr lang="en-US" sz="2400" dirty="0" err="1"/>
              <a:t>utilisation</a:t>
            </a:r>
            <a:r>
              <a:rPr lang="en-US" sz="2400" dirty="0"/>
              <a:t> of productive capacity and its growth rate.</a:t>
            </a:r>
            <a:endParaRPr lang="en-GB" sz="2400" dirty="0"/>
          </a:p>
        </p:txBody>
      </p:sp>
    </p:spTree>
    <p:extLst>
      <p:ext uri="{BB962C8B-B14F-4D97-AF65-F5344CB8AC3E}">
        <p14:creationId xmlns:p14="http://schemas.microsoft.com/office/powerpoint/2010/main" val="3683750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35D351-8B82-4A8A-ADFD-CAB383446D31}"/>
              </a:ext>
            </a:extLst>
          </p:cNvPr>
          <p:cNvSpPr>
            <a:spLocks noGrp="1"/>
          </p:cNvSpPr>
          <p:nvPr>
            <p:ph type="title"/>
          </p:nvPr>
        </p:nvSpPr>
        <p:spPr>
          <a:xfrm>
            <a:off x="838200" y="365126"/>
            <a:ext cx="10439400" cy="901700"/>
          </a:xfrm>
        </p:spPr>
        <p:txBody>
          <a:bodyPr>
            <a:normAutofit/>
          </a:bodyPr>
          <a:lstStyle/>
          <a:p>
            <a:pPr algn="ctr"/>
            <a:r>
              <a:rPr lang="en-GB" sz="2800" b="1" dirty="0"/>
              <a:t>Endogenous money and the autonomous non-capacity creating component of AD</a:t>
            </a:r>
          </a:p>
        </p:txBody>
      </p:sp>
      <p:sp>
        <p:nvSpPr>
          <p:cNvPr id="3" name="Segnaposto contenuto 2">
            <a:extLst>
              <a:ext uri="{FF2B5EF4-FFF2-40B4-BE49-F238E27FC236}">
                <a16:creationId xmlns:a16="http://schemas.microsoft.com/office/drawing/2014/main" id="{F1601487-8B84-4ED8-9B93-93451970B574}"/>
              </a:ext>
            </a:extLst>
          </p:cNvPr>
          <p:cNvSpPr>
            <a:spLocks noGrp="1"/>
          </p:cNvSpPr>
          <p:nvPr>
            <p:ph idx="1"/>
          </p:nvPr>
        </p:nvSpPr>
        <p:spPr>
          <a:xfrm>
            <a:off x="714375" y="1266826"/>
            <a:ext cx="10639425" cy="4910137"/>
          </a:xfrm>
        </p:spPr>
        <p:txBody>
          <a:bodyPr>
            <a:normAutofit/>
          </a:bodyPr>
          <a:lstStyle/>
          <a:p>
            <a:r>
              <a:rPr lang="en-GB" sz="2400" dirty="0"/>
              <a:t>Autonomous consumption financed by consumer credit. Credit (initial finance) </a:t>
            </a:r>
            <a:r>
              <a:rPr lang="en-GB" sz="2400" dirty="0">
                <a:sym typeface="Wingdings" panose="05000000000000000000" pitchFamily="2" charset="2"/>
              </a:rPr>
              <a:t> </a:t>
            </a:r>
            <a:r>
              <a:rPr lang="en-GB" sz="2400" dirty="0"/>
              <a:t>C</a:t>
            </a:r>
            <a:r>
              <a:rPr lang="en-GB" sz="2400" baseline="-25000" dirty="0"/>
              <a:t>A</a:t>
            </a:r>
            <a:r>
              <a:rPr lang="en-GB" sz="2400" dirty="0"/>
              <a:t> </a:t>
            </a:r>
            <a:r>
              <a:rPr lang="en-GB" sz="2400" dirty="0">
                <a:sym typeface="Wingdings" panose="05000000000000000000" pitchFamily="2" charset="2"/>
              </a:rPr>
              <a:t> Y  S (final finance)</a:t>
            </a:r>
          </a:p>
          <a:p>
            <a:r>
              <a:rPr lang="en-GB" sz="2400" dirty="0">
                <a:sym typeface="Wingdings" panose="05000000000000000000" pitchFamily="2" charset="2"/>
              </a:rPr>
              <a:t>Saving = dissaving (no net saving)</a:t>
            </a:r>
          </a:p>
          <a:p>
            <a:r>
              <a:rPr lang="en-GB" sz="2400" dirty="0">
                <a:sym typeface="Wingdings" panose="05000000000000000000" pitchFamily="2" charset="2"/>
              </a:rPr>
              <a:t>Government spending: the State spends before taxing or collecting savings. MMT. </a:t>
            </a:r>
          </a:p>
          <a:p>
            <a:r>
              <a:rPr lang="en-US" sz="2400" dirty="0">
                <a:sym typeface="Wingdings" panose="05000000000000000000" pitchFamily="2" charset="2"/>
              </a:rPr>
              <a:t>Analysis that merits further study given the formal prohibition of CBs to finance government spending.</a:t>
            </a:r>
          </a:p>
          <a:p>
            <a:r>
              <a:rPr lang="en-US" sz="2400" dirty="0">
                <a:sym typeface="Wingdings" panose="05000000000000000000" pitchFamily="2" charset="2"/>
              </a:rPr>
              <a:t>Exports: vendor finance</a:t>
            </a:r>
          </a:p>
          <a:p>
            <a:r>
              <a:rPr lang="en-US" sz="2400" dirty="0">
                <a:sym typeface="Wingdings" panose="05000000000000000000" pitchFamily="2" charset="2"/>
              </a:rPr>
              <a:t>International K flows: neoclassical thesis: capital rich countries lend excess saving to capital poor countries (International loanable fund theory).</a:t>
            </a:r>
          </a:p>
          <a:p>
            <a:r>
              <a:rPr lang="en-US" sz="2400" dirty="0">
                <a:sym typeface="Wingdings" panose="05000000000000000000" pitchFamily="2" charset="2"/>
              </a:rPr>
              <a:t>In the endogenous money view, domestic or foreign banks in peripheral countries create credit in </a:t>
            </a:r>
            <a:r>
              <a:rPr lang="en-US" sz="2400" dirty="0" err="1">
                <a:sym typeface="Wingdings" panose="05000000000000000000" pitchFamily="2" charset="2"/>
              </a:rPr>
              <a:t>favour</a:t>
            </a:r>
            <a:r>
              <a:rPr lang="en-US" sz="2400" dirty="0">
                <a:sym typeface="Wingdings" panose="05000000000000000000" pitchFamily="2" charset="2"/>
              </a:rPr>
              <a:t> of peripheral countries (initial finance); this leads to CA deficits and, ex post, to  loans from core countries (final finance)</a:t>
            </a:r>
            <a:endParaRPr lang="en-GB" sz="2400" dirty="0"/>
          </a:p>
        </p:txBody>
      </p:sp>
    </p:spTree>
    <p:extLst>
      <p:ext uri="{BB962C8B-B14F-4D97-AF65-F5344CB8AC3E}">
        <p14:creationId xmlns:p14="http://schemas.microsoft.com/office/powerpoint/2010/main" val="3624554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C0EC31-76C8-45BA-8F85-9C78E1D1DCFD}"/>
              </a:ext>
            </a:extLst>
          </p:cNvPr>
          <p:cNvSpPr>
            <a:spLocks noGrp="1"/>
          </p:cNvSpPr>
          <p:nvPr>
            <p:ph type="title"/>
          </p:nvPr>
        </p:nvSpPr>
        <p:spPr>
          <a:xfrm>
            <a:off x="838200" y="365126"/>
            <a:ext cx="10515600" cy="863600"/>
          </a:xfrm>
        </p:spPr>
        <p:txBody>
          <a:bodyPr>
            <a:normAutofit/>
          </a:bodyPr>
          <a:lstStyle/>
          <a:p>
            <a:pPr algn="ctr"/>
            <a:r>
              <a:rPr lang="en-GB" sz="2800" b="1" dirty="0"/>
              <a:t>Oversimplified balance sheet of a commercial bank</a:t>
            </a:r>
          </a:p>
        </p:txBody>
      </p:sp>
      <p:sp>
        <p:nvSpPr>
          <p:cNvPr id="3" name="Segnaposto contenuto 2">
            <a:extLst>
              <a:ext uri="{FF2B5EF4-FFF2-40B4-BE49-F238E27FC236}">
                <a16:creationId xmlns:a16="http://schemas.microsoft.com/office/drawing/2014/main" id="{8DDC6E08-EE8B-40DF-BACB-C1529D7BC129}"/>
              </a:ext>
            </a:extLst>
          </p:cNvPr>
          <p:cNvSpPr>
            <a:spLocks noGrp="1"/>
          </p:cNvSpPr>
          <p:nvPr>
            <p:ph idx="1"/>
          </p:nvPr>
        </p:nvSpPr>
        <p:spPr>
          <a:xfrm>
            <a:off x="838200" y="1114425"/>
            <a:ext cx="10591800" cy="5062538"/>
          </a:xfrm>
        </p:spPr>
        <p:txBody>
          <a:bodyPr/>
          <a:lstStyle/>
          <a:p>
            <a:endParaRPr lang="en-GB" dirty="0"/>
          </a:p>
        </p:txBody>
      </p:sp>
      <p:pic>
        <p:nvPicPr>
          <p:cNvPr id="5" name="Immagine 4">
            <a:extLst>
              <a:ext uri="{FF2B5EF4-FFF2-40B4-BE49-F238E27FC236}">
                <a16:creationId xmlns:a16="http://schemas.microsoft.com/office/drawing/2014/main" id="{521EFD5B-616D-4B23-BF43-105CC7D4FDAE}"/>
              </a:ext>
            </a:extLst>
          </p:cNvPr>
          <p:cNvPicPr>
            <a:picLocks noChangeAspect="1"/>
          </p:cNvPicPr>
          <p:nvPr/>
        </p:nvPicPr>
        <p:blipFill>
          <a:blip r:embed="rId2"/>
          <a:stretch>
            <a:fillRect/>
          </a:stretch>
        </p:blipFill>
        <p:spPr>
          <a:xfrm>
            <a:off x="4128769" y="2098674"/>
            <a:ext cx="3357975" cy="2544445"/>
          </a:xfrm>
          <a:prstGeom prst="rect">
            <a:avLst/>
          </a:prstGeom>
        </p:spPr>
      </p:pic>
    </p:spTree>
    <p:extLst>
      <p:ext uri="{BB962C8B-B14F-4D97-AF65-F5344CB8AC3E}">
        <p14:creationId xmlns:p14="http://schemas.microsoft.com/office/powerpoint/2010/main" val="1538067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4C4AB3-C76B-46AF-8255-4A879E4331A4}"/>
              </a:ext>
            </a:extLst>
          </p:cNvPr>
          <p:cNvSpPr>
            <a:spLocks noGrp="1"/>
          </p:cNvSpPr>
          <p:nvPr>
            <p:ph type="title"/>
          </p:nvPr>
        </p:nvSpPr>
        <p:spPr>
          <a:xfrm>
            <a:off x="838200" y="365126"/>
            <a:ext cx="10296525" cy="520700"/>
          </a:xfrm>
        </p:spPr>
        <p:txBody>
          <a:bodyPr>
            <a:normAutofit/>
          </a:bodyPr>
          <a:lstStyle/>
          <a:p>
            <a:pPr algn="ctr"/>
            <a:r>
              <a:rPr lang="en-GB" sz="2800" b="1" dirty="0"/>
              <a:t>The European case</a:t>
            </a:r>
          </a:p>
        </p:txBody>
      </p:sp>
      <p:pic>
        <p:nvPicPr>
          <p:cNvPr id="4" name="Segnaposto contenuto 3">
            <a:extLst>
              <a:ext uri="{FF2B5EF4-FFF2-40B4-BE49-F238E27FC236}">
                <a16:creationId xmlns:a16="http://schemas.microsoft.com/office/drawing/2014/main" id="{F0CA4AFE-D018-449E-838E-31763A368F1E}"/>
              </a:ext>
            </a:extLst>
          </p:cNvPr>
          <p:cNvPicPr>
            <a:picLocks noGrp="1" noChangeAspect="1"/>
          </p:cNvPicPr>
          <p:nvPr>
            <p:ph idx="1"/>
          </p:nvPr>
        </p:nvPicPr>
        <p:blipFill>
          <a:blip r:embed="rId2"/>
          <a:stretch>
            <a:fillRect/>
          </a:stretch>
        </p:blipFill>
        <p:spPr>
          <a:xfrm>
            <a:off x="2067337" y="419159"/>
            <a:ext cx="1514286" cy="933333"/>
          </a:xfrm>
          <a:prstGeom prst="rect">
            <a:avLst/>
          </a:prstGeom>
        </p:spPr>
      </p:pic>
      <p:pic>
        <p:nvPicPr>
          <p:cNvPr id="5" name="Immagine 4">
            <a:extLst>
              <a:ext uri="{FF2B5EF4-FFF2-40B4-BE49-F238E27FC236}">
                <a16:creationId xmlns:a16="http://schemas.microsoft.com/office/drawing/2014/main" id="{E3261784-4430-4DAA-B70B-6765E439272F}"/>
              </a:ext>
            </a:extLst>
          </p:cNvPr>
          <p:cNvPicPr>
            <a:picLocks noChangeAspect="1"/>
          </p:cNvPicPr>
          <p:nvPr/>
        </p:nvPicPr>
        <p:blipFill>
          <a:blip r:embed="rId3"/>
          <a:stretch>
            <a:fillRect/>
          </a:stretch>
        </p:blipFill>
        <p:spPr>
          <a:xfrm>
            <a:off x="1618783" y="1406525"/>
            <a:ext cx="9130686" cy="2669625"/>
          </a:xfrm>
          <a:prstGeom prst="rect">
            <a:avLst/>
          </a:prstGeom>
        </p:spPr>
      </p:pic>
      <p:pic>
        <p:nvPicPr>
          <p:cNvPr id="6" name="Immagine 5">
            <a:extLst>
              <a:ext uri="{FF2B5EF4-FFF2-40B4-BE49-F238E27FC236}">
                <a16:creationId xmlns:a16="http://schemas.microsoft.com/office/drawing/2014/main" id="{B43C5C21-BA93-4A05-A902-D761540D8FD0}"/>
              </a:ext>
            </a:extLst>
          </p:cNvPr>
          <p:cNvPicPr>
            <a:picLocks noChangeAspect="1"/>
          </p:cNvPicPr>
          <p:nvPr/>
        </p:nvPicPr>
        <p:blipFill>
          <a:blip r:embed="rId4"/>
          <a:stretch>
            <a:fillRect/>
          </a:stretch>
        </p:blipFill>
        <p:spPr>
          <a:xfrm>
            <a:off x="2379093" y="4076150"/>
            <a:ext cx="7750427" cy="2707835"/>
          </a:xfrm>
          <a:prstGeom prst="rect">
            <a:avLst/>
          </a:prstGeom>
        </p:spPr>
      </p:pic>
    </p:spTree>
    <p:extLst>
      <p:ext uri="{BB962C8B-B14F-4D97-AF65-F5344CB8AC3E}">
        <p14:creationId xmlns:p14="http://schemas.microsoft.com/office/powerpoint/2010/main" val="1589265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F02391-EC90-4364-AA4D-B77A84275FD2}"/>
              </a:ext>
            </a:extLst>
          </p:cNvPr>
          <p:cNvSpPr>
            <a:spLocks noGrp="1"/>
          </p:cNvSpPr>
          <p:nvPr>
            <p:ph type="title"/>
          </p:nvPr>
        </p:nvSpPr>
        <p:spPr>
          <a:xfrm>
            <a:off x="838200" y="365125"/>
            <a:ext cx="10086975" cy="606425"/>
          </a:xfrm>
        </p:spPr>
        <p:txBody>
          <a:bodyPr>
            <a:normAutofit/>
          </a:bodyPr>
          <a:lstStyle/>
          <a:p>
            <a:pPr algn="ctr"/>
            <a:r>
              <a:rPr lang="en-GB" sz="2800" b="1" dirty="0"/>
              <a:t>Payment system</a:t>
            </a:r>
          </a:p>
        </p:txBody>
      </p:sp>
      <p:pic>
        <p:nvPicPr>
          <p:cNvPr id="4" name="Segnaposto contenuto 3">
            <a:extLst>
              <a:ext uri="{FF2B5EF4-FFF2-40B4-BE49-F238E27FC236}">
                <a16:creationId xmlns:a16="http://schemas.microsoft.com/office/drawing/2014/main" id="{AB5DE815-B3C6-4198-91DC-54EC99F5B5DB}"/>
              </a:ext>
            </a:extLst>
          </p:cNvPr>
          <p:cNvPicPr>
            <a:picLocks noGrp="1" noChangeAspect="1"/>
          </p:cNvPicPr>
          <p:nvPr>
            <p:ph idx="1"/>
          </p:nvPr>
        </p:nvPicPr>
        <p:blipFill>
          <a:blip r:embed="rId2"/>
          <a:stretch>
            <a:fillRect/>
          </a:stretch>
        </p:blipFill>
        <p:spPr>
          <a:xfrm>
            <a:off x="1468657" y="1463040"/>
            <a:ext cx="7880630" cy="3566160"/>
          </a:xfrm>
          <a:prstGeom prst="rect">
            <a:avLst/>
          </a:prstGeom>
        </p:spPr>
      </p:pic>
    </p:spTree>
    <p:extLst>
      <p:ext uri="{BB962C8B-B14F-4D97-AF65-F5344CB8AC3E}">
        <p14:creationId xmlns:p14="http://schemas.microsoft.com/office/powerpoint/2010/main" val="260713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2A9F74-8AE6-49CC-B741-60F77FA19675}"/>
              </a:ext>
            </a:extLst>
          </p:cNvPr>
          <p:cNvSpPr>
            <a:spLocks noGrp="1"/>
          </p:cNvSpPr>
          <p:nvPr>
            <p:ph type="title"/>
          </p:nvPr>
        </p:nvSpPr>
        <p:spPr>
          <a:xfrm>
            <a:off x="838200" y="365125"/>
            <a:ext cx="10306050" cy="663575"/>
          </a:xfrm>
        </p:spPr>
        <p:txBody>
          <a:bodyPr>
            <a:normAutofit/>
          </a:bodyPr>
          <a:lstStyle/>
          <a:p>
            <a:pPr algn="ctr"/>
            <a:r>
              <a:rPr lang="en-GB" sz="2800" b="1" dirty="0"/>
              <a:t>The interbank monetary market (the market for reserves)</a:t>
            </a:r>
          </a:p>
        </p:txBody>
      </p:sp>
      <p:pic>
        <p:nvPicPr>
          <p:cNvPr id="4" name="Segnaposto contenuto 3">
            <a:extLst>
              <a:ext uri="{FF2B5EF4-FFF2-40B4-BE49-F238E27FC236}">
                <a16:creationId xmlns:a16="http://schemas.microsoft.com/office/drawing/2014/main" id="{F3114341-A696-4F52-A346-F537648F4B26}"/>
              </a:ext>
            </a:extLst>
          </p:cNvPr>
          <p:cNvPicPr>
            <a:picLocks noGrp="1" noChangeAspect="1"/>
          </p:cNvPicPr>
          <p:nvPr>
            <p:ph idx="1"/>
          </p:nvPr>
        </p:nvPicPr>
        <p:blipFill>
          <a:blip r:embed="rId2"/>
          <a:stretch>
            <a:fillRect/>
          </a:stretch>
        </p:blipFill>
        <p:spPr>
          <a:xfrm>
            <a:off x="1903526" y="1028701"/>
            <a:ext cx="8449514" cy="5200474"/>
          </a:xfrm>
          <a:prstGeom prst="rect">
            <a:avLst/>
          </a:prstGeom>
        </p:spPr>
      </p:pic>
    </p:spTree>
    <p:extLst>
      <p:ext uri="{BB962C8B-B14F-4D97-AF65-F5344CB8AC3E}">
        <p14:creationId xmlns:p14="http://schemas.microsoft.com/office/powerpoint/2010/main" val="4014653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659EB4-957D-416A-9060-15B11BED043F}"/>
              </a:ext>
            </a:extLst>
          </p:cNvPr>
          <p:cNvSpPr>
            <a:spLocks noGrp="1"/>
          </p:cNvSpPr>
          <p:nvPr>
            <p:ph type="title"/>
          </p:nvPr>
        </p:nvSpPr>
        <p:spPr>
          <a:xfrm>
            <a:off x="838200" y="365126"/>
            <a:ext cx="10306050" cy="482600"/>
          </a:xfrm>
        </p:spPr>
        <p:txBody>
          <a:bodyPr>
            <a:normAutofit/>
          </a:bodyPr>
          <a:lstStyle/>
          <a:p>
            <a:pPr algn="ctr"/>
            <a:r>
              <a:rPr lang="en-GB" sz="2800" b="1" dirty="0"/>
              <a:t>The (in)famous TARGET2</a:t>
            </a:r>
          </a:p>
        </p:txBody>
      </p:sp>
      <p:pic>
        <p:nvPicPr>
          <p:cNvPr id="4" name="Segnaposto contenuto 3">
            <a:extLst>
              <a:ext uri="{FF2B5EF4-FFF2-40B4-BE49-F238E27FC236}">
                <a16:creationId xmlns:a16="http://schemas.microsoft.com/office/drawing/2014/main" id="{C7564773-37DF-405F-9849-F0E3C3AB9EE7}"/>
              </a:ext>
            </a:extLst>
          </p:cNvPr>
          <p:cNvPicPr>
            <a:picLocks noGrp="1" noChangeAspect="1"/>
          </p:cNvPicPr>
          <p:nvPr>
            <p:ph idx="1"/>
          </p:nvPr>
        </p:nvPicPr>
        <p:blipFill>
          <a:blip r:embed="rId2"/>
          <a:stretch>
            <a:fillRect/>
          </a:stretch>
        </p:blipFill>
        <p:spPr>
          <a:xfrm>
            <a:off x="1312412" y="1158240"/>
            <a:ext cx="9724809" cy="3322320"/>
          </a:xfrm>
          <a:prstGeom prst="rect">
            <a:avLst/>
          </a:prstGeom>
        </p:spPr>
      </p:pic>
    </p:spTree>
    <p:extLst>
      <p:ext uri="{BB962C8B-B14F-4D97-AF65-F5344CB8AC3E}">
        <p14:creationId xmlns:p14="http://schemas.microsoft.com/office/powerpoint/2010/main" val="3903889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CB707F-51B2-4345-9DD9-FD4D98ACDA85}"/>
              </a:ext>
            </a:extLst>
          </p:cNvPr>
          <p:cNvSpPr>
            <a:spLocks noGrp="1"/>
          </p:cNvSpPr>
          <p:nvPr>
            <p:ph type="title"/>
          </p:nvPr>
        </p:nvSpPr>
        <p:spPr>
          <a:xfrm>
            <a:off x="838200" y="365125"/>
            <a:ext cx="10515600" cy="644525"/>
          </a:xfrm>
        </p:spPr>
        <p:txBody>
          <a:bodyPr>
            <a:normAutofit/>
          </a:bodyPr>
          <a:lstStyle/>
          <a:p>
            <a:pPr algn="ctr"/>
            <a:r>
              <a:rPr lang="en-GB" sz="2800" b="1" dirty="0"/>
              <a:t>How banks create credit</a:t>
            </a:r>
          </a:p>
        </p:txBody>
      </p:sp>
      <p:pic>
        <p:nvPicPr>
          <p:cNvPr id="4" name="Segnaposto contenuto 3">
            <a:extLst>
              <a:ext uri="{FF2B5EF4-FFF2-40B4-BE49-F238E27FC236}">
                <a16:creationId xmlns:a16="http://schemas.microsoft.com/office/drawing/2014/main" id="{0B2F56FA-3F1F-45F6-8D61-33804B6F86D3}"/>
              </a:ext>
            </a:extLst>
          </p:cNvPr>
          <p:cNvPicPr>
            <a:picLocks noGrp="1" noChangeAspect="1"/>
          </p:cNvPicPr>
          <p:nvPr>
            <p:ph idx="1"/>
          </p:nvPr>
        </p:nvPicPr>
        <p:blipFill>
          <a:blip r:embed="rId2"/>
          <a:stretch>
            <a:fillRect/>
          </a:stretch>
        </p:blipFill>
        <p:spPr>
          <a:xfrm>
            <a:off x="2418186" y="1727200"/>
            <a:ext cx="7396374" cy="3686061"/>
          </a:xfrm>
          <a:prstGeom prst="rect">
            <a:avLst/>
          </a:prstGeom>
        </p:spPr>
      </p:pic>
    </p:spTree>
    <p:extLst>
      <p:ext uri="{BB962C8B-B14F-4D97-AF65-F5344CB8AC3E}">
        <p14:creationId xmlns:p14="http://schemas.microsoft.com/office/powerpoint/2010/main" val="4048567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2D7C65-D07D-4B10-93EE-1324F3CAA01A}"/>
              </a:ext>
            </a:extLst>
          </p:cNvPr>
          <p:cNvSpPr>
            <a:spLocks noGrp="1"/>
          </p:cNvSpPr>
          <p:nvPr>
            <p:ph type="title"/>
          </p:nvPr>
        </p:nvSpPr>
        <p:spPr>
          <a:xfrm>
            <a:off x="838200" y="365125"/>
            <a:ext cx="10410825" cy="530225"/>
          </a:xfrm>
        </p:spPr>
        <p:txBody>
          <a:bodyPr>
            <a:normAutofit/>
          </a:bodyPr>
          <a:lstStyle/>
          <a:p>
            <a:pPr algn="ctr"/>
            <a:r>
              <a:rPr lang="en-GB" sz="2800" b="1" dirty="0"/>
              <a:t>Do banks need reserves to lend?</a:t>
            </a:r>
          </a:p>
        </p:txBody>
      </p:sp>
      <p:sp>
        <p:nvSpPr>
          <p:cNvPr id="3" name="Segnaposto contenuto 2">
            <a:extLst>
              <a:ext uri="{FF2B5EF4-FFF2-40B4-BE49-F238E27FC236}">
                <a16:creationId xmlns:a16="http://schemas.microsoft.com/office/drawing/2014/main" id="{E6B2CDC2-1265-4BEE-82D9-7D6E0C875D41}"/>
              </a:ext>
            </a:extLst>
          </p:cNvPr>
          <p:cNvSpPr>
            <a:spLocks noGrp="1"/>
          </p:cNvSpPr>
          <p:nvPr>
            <p:ph idx="1"/>
          </p:nvPr>
        </p:nvSpPr>
        <p:spPr>
          <a:xfrm>
            <a:off x="695325" y="981075"/>
            <a:ext cx="10658475" cy="5195888"/>
          </a:xfrm>
        </p:spPr>
        <p:txBody>
          <a:bodyPr>
            <a:normAutofit/>
          </a:bodyPr>
          <a:lstStyle/>
          <a:p>
            <a:r>
              <a:rPr lang="en-US" sz="2400" dirty="0"/>
              <a:t>Even in monetary regimes where banks are obliged to hold reserve requirements as a share of deposits, they are not obliged to comply with the reserve requirement moment by moment, but on average by reference to the amount of deposits held in the previous "maintenance period". </a:t>
            </a:r>
          </a:p>
          <a:p>
            <a:r>
              <a:rPr lang="en-US" sz="2400" dirty="0"/>
              <a:t>In the </a:t>
            </a:r>
            <a:r>
              <a:rPr lang="en-US" sz="2400" dirty="0" err="1"/>
              <a:t>Eurosystem</a:t>
            </a:r>
            <a:r>
              <a:rPr lang="en-US" sz="2400" dirty="0"/>
              <a:t> the maintenance period consists of six weeks - the weeks between two meetings of the Governing Council of the ECB. </a:t>
            </a:r>
          </a:p>
          <a:p>
            <a:r>
              <a:rPr lang="en-US" sz="2400" dirty="0"/>
              <a:t>A bank is required to hold an average of 1% in reserves during the current maintenance period related to the deposits held in the previous "maintenance period". </a:t>
            </a:r>
          </a:p>
          <a:p>
            <a:r>
              <a:rPr lang="en-US" sz="2400" dirty="0"/>
              <a:t>They have time to collect reserves through the weekly CB’s main or longer term refinancing operations (or borrowing them from other banks with excess of reserves).</a:t>
            </a:r>
          </a:p>
          <a:p>
            <a:r>
              <a:rPr lang="en-US" sz="2400" dirty="0"/>
              <a:t>Endogenous money: credit</a:t>
            </a:r>
            <a:r>
              <a:rPr lang="en-US" sz="2400" dirty="0">
                <a:sym typeface="Wingdings" panose="05000000000000000000" pitchFamily="2" charset="2"/>
              </a:rPr>
              <a:t> </a:t>
            </a:r>
            <a:r>
              <a:rPr lang="en-US" sz="2400" dirty="0" err="1">
                <a:sym typeface="Wingdings" panose="05000000000000000000" pitchFamily="2" charset="2"/>
              </a:rPr>
              <a:t>depositsreserves</a:t>
            </a:r>
            <a:endParaRPr lang="en-GB" sz="2400" dirty="0"/>
          </a:p>
        </p:txBody>
      </p:sp>
    </p:spTree>
    <p:extLst>
      <p:ext uri="{BB962C8B-B14F-4D97-AF65-F5344CB8AC3E}">
        <p14:creationId xmlns:p14="http://schemas.microsoft.com/office/powerpoint/2010/main" val="485468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0CBED7-D54E-4D4C-A1EF-2E46783747F0}"/>
              </a:ext>
            </a:extLst>
          </p:cNvPr>
          <p:cNvSpPr>
            <a:spLocks noGrp="1"/>
          </p:cNvSpPr>
          <p:nvPr>
            <p:ph type="title"/>
          </p:nvPr>
        </p:nvSpPr>
        <p:spPr>
          <a:xfrm>
            <a:off x="838200" y="365126"/>
            <a:ext cx="10363200" cy="463550"/>
          </a:xfrm>
        </p:spPr>
        <p:txBody>
          <a:bodyPr>
            <a:noAutofit/>
          </a:bodyPr>
          <a:lstStyle/>
          <a:p>
            <a:pPr algn="ctr"/>
            <a:r>
              <a:rPr lang="en-GB" sz="2800" b="1" dirty="0"/>
              <a:t>Do banks need savings (deposits) to lend? (Loanable fund theory)</a:t>
            </a:r>
          </a:p>
        </p:txBody>
      </p:sp>
      <p:sp>
        <p:nvSpPr>
          <p:cNvPr id="6" name="Segnaposto contenuto 5">
            <a:extLst>
              <a:ext uri="{FF2B5EF4-FFF2-40B4-BE49-F238E27FC236}">
                <a16:creationId xmlns:a16="http://schemas.microsoft.com/office/drawing/2014/main" id="{F1F4C1D2-4ECD-4D9B-9AFC-6E78440E7EDA}"/>
              </a:ext>
            </a:extLst>
          </p:cNvPr>
          <p:cNvSpPr>
            <a:spLocks noGrp="1"/>
          </p:cNvSpPr>
          <p:nvPr>
            <p:ph idx="1"/>
          </p:nvPr>
        </p:nvSpPr>
        <p:spPr>
          <a:xfrm>
            <a:off x="838200" y="1097280"/>
            <a:ext cx="10591800" cy="5079683"/>
          </a:xfrm>
        </p:spPr>
        <p:txBody>
          <a:bodyPr>
            <a:normAutofit/>
          </a:bodyPr>
          <a:lstStyle/>
          <a:p>
            <a:r>
              <a:rPr lang="en-GB" sz="2400" dirty="0"/>
              <a:t>Exogenous money theory:</a:t>
            </a:r>
          </a:p>
          <a:p>
            <a:r>
              <a:rPr lang="en-GB" sz="2400" dirty="0"/>
              <a:t>Reserves </a:t>
            </a:r>
            <a:r>
              <a:rPr lang="en-GB" sz="2400" dirty="0">
                <a:sym typeface="Wingdings" panose="05000000000000000000" pitchFamily="2" charset="2"/>
              </a:rPr>
              <a:t> </a:t>
            </a:r>
            <a:r>
              <a:rPr lang="en-GB" sz="2400" dirty="0"/>
              <a:t>Deposits </a:t>
            </a:r>
            <a:r>
              <a:rPr lang="en-GB" sz="2400" dirty="0">
                <a:sym typeface="Wingdings" panose="05000000000000000000" pitchFamily="2" charset="2"/>
              </a:rPr>
              <a:t> Credit</a:t>
            </a:r>
          </a:p>
          <a:p>
            <a:r>
              <a:rPr lang="en-GB" sz="2400" dirty="0">
                <a:sym typeface="Wingdings" panose="05000000000000000000" pitchFamily="2" charset="2"/>
              </a:rPr>
              <a:t>Monetary (deposit) multiplier</a:t>
            </a:r>
          </a:p>
          <a:p>
            <a:r>
              <a:rPr lang="en-GB" sz="2400" dirty="0">
                <a:sym typeface="Wingdings" panose="05000000000000000000" pitchFamily="2" charset="2"/>
              </a:rPr>
              <a:t>Banks lend excess reserves (impossible!)</a:t>
            </a:r>
          </a:p>
          <a:p>
            <a:r>
              <a:rPr lang="en-GB" sz="2400" dirty="0">
                <a:sym typeface="Wingdings" panose="05000000000000000000" pitchFamily="2" charset="2"/>
              </a:rPr>
              <a:t>Other tenets of traditional (marginal )theory:</a:t>
            </a:r>
          </a:p>
          <a:p>
            <a:r>
              <a:rPr lang="en-GB" sz="2400" dirty="0">
                <a:sym typeface="Wingdings" panose="05000000000000000000" pitchFamily="2" charset="2"/>
              </a:rPr>
              <a:t>Banks intermediate savings</a:t>
            </a:r>
          </a:p>
          <a:p>
            <a:r>
              <a:rPr lang="en-GB" sz="2400" dirty="0">
                <a:sym typeface="Wingdings" panose="05000000000000000000" pitchFamily="2" charset="2"/>
              </a:rPr>
              <a:t>Natural interest rate: the rate at which full capacity savings are equal to investment (Say’s Law).</a:t>
            </a:r>
          </a:p>
          <a:p>
            <a:r>
              <a:rPr lang="en-GB" sz="2400" dirty="0">
                <a:sym typeface="Wingdings" panose="05000000000000000000" pitchFamily="2" charset="2"/>
              </a:rPr>
              <a:t>The CB controls the interest rate, aiming at </a:t>
            </a:r>
            <a:r>
              <a:rPr lang="en-GB" sz="2400" i="1" dirty="0" err="1">
                <a:sym typeface="Wingdings" panose="05000000000000000000" pitchFamily="2" charset="2"/>
              </a:rPr>
              <a:t>i</a:t>
            </a:r>
            <a:r>
              <a:rPr lang="en-GB" sz="2400" i="1" baseline="-25000" dirty="0" err="1">
                <a:sym typeface="Wingdings" panose="05000000000000000000" pitchFamily="2" charset="2"/>
              </a:rPr>
              <a:t>m</a:t>
            </a:r>
            <a:r>
              <a:rPr lang="en-GB" sz="2400" i="1" dirty="0">
                <a:sym typeface="Wingdings" panose="05000000000000000000" pitchFamily="2" charset="2"/>
              </a:rPr>
              <a:t> = i</a:t>
            </a:r>
            <a:r>
              <a:rPr lang="en-GB" sz="2400" i="1" baseline="-25000" dirty="0">
                <a:sym typeface="Wingdings" panose="05000000000000000000" pitchFamily="2" charset="2"/>
              </a:rPr>
              <a:t>n</a:t>
            </a:r>
            <a:r>
              <a:rPr lang="en-GB" sz="2400" i="1" dirty="0">
                <a:sym typeface="Wingdings" panose="05000000000000000000" pitchFamily="2" charset="2"/>
              </a:rPr>
              <a:t> </a:t>
            </a:r>
            <a:r>
              <a:rPr lang="en-GB" sz="2400" dirty="0">
                <a:sym typeface="Wingdings" panose="05000000000000000000" pitchFamily="2" charset="2"/>
              </a:rPr>
              <a:t>by changing the money supply.</a:t>
            </a:r>
          </a:p>
          <a:p>
            <a:r>
              <a:rPr lang="en-GB" sz="2400" dirty="0">
                <a:sym typeface="Wingdings" panose="05000000000000000000" pitchFamily="2" charset="2"/>
              </a:rPr>
              <a:t>How all these propositions stay together is not clear. In simple terms: if the CB wants to decrease </a:t>
            </a:r>
            <a:r>
              <a:rPr lang="en-GB" sz="2400" i="1" dirty="0" err="1">
                <a:sym typeface="Wingdings" panose="05000000000000000000" pitchFamily="2" charset="2"/>
              </a:rPr>
              <a:t>i</a:t>
            </a:r>
            <a:r>
              <a:rPr lang="en-GB" sz="2400" dirty="0">
                <a:sym typeface="Wingdings" panose="05000000000000000000" pitchFamily="2" charset="2"/>
              </a:rPr>
              <a:t>, it offers more reserves (or decreases the required reserve coefficient), so banks lower the interest rate on credit to expand loans.</a:t>
            </a:r>
            <a:endParaRPr lang="en-GB" sz="2400" dirty="0"/>
          </a:p>
        </p:txBody>
      </p:sp>
    </p:spTree>
    <p:extLst>
      <p:ext uri="{BB962C8B-B14F-4D97-AF65-F5344CB8AC3E}">
        <p14:creationId xmlns:p14="http://schemas.microsoft.com/office/powerpoint/2010/main" val="2688008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E5B174-75AA-4277-A4DC-EA67ADB78CCA}"/>
              </a:ext>
            </a:extLst>
          </p:cNvPr>
          <p:cNvSpPr>
            <a:spLocks noGrp="1"/>
          </p:cNvSpPr>
          <p:nvPr>
            <p:ph type="title"/>
          </p:nvPr>
        </p:nvSpPr>
        <p:spPr/>
        <p:txBody>
          <a:bodyPr>
            <a:normAutofit/>
          </a:bodyPr>
          <a:lstStyle/>
          <a:p>
            <a:pPr algn="ctr"/>
            <a:r>
              <a:rPr lang="en-US" sz="2800" b="1" dirty="0"/>
              <a:t>Endogenous money theory more consistent with Keynesian relationship between savings and investment</a:t>
            </a:r>
            <a:endParaRPr lang="en-GB" sz="2800" b="1" dirty="0"/>
          </a:p>
        </p:txBody>
      </p:sp>
      <p:pic>
        <p:nvPicPr>
          <p:cNvPr id="4" name="Segnaposto contenuto 3">
            <a:extLst>
              <a:ext uri="{FF2B5EF4-FFF2-40B4-BE49-F238E27FC236}">
                <a16:creationId xmlns:a16="http://schemas.microsoft.com/office/drawing/2014/main" id="{B66C19FF-C91C-4321-B3A0-C0790398B43B}"/>
              </a:ext>
            </a:extLst>
          </p:cNvPr>
          <p:cNvPicPr>
            <a:picLocks noGrp="1" noChangeAspect="1"/>
          </p:cNvPicPr>
          <p:nvPr>
            <p:ph idx="1"/>
          </p:nvPr>
        </p:nvPicPr>
        <p:blipFill>
          <a:blip r:embed="rId2"/>
          <a:stretch>
            <a:fillRect/>
          </a:stretch>
        </p:blipFill>
        <p:spPr>
          <a:xfrm>
            <a:off x="2238375" y="1965983"/>
            <a:ext cx="8010525" cy="4226412"/>
          </a:xfrm>
          <a:prstGeom prst="rect">
            <a:avLst/>
          </a:prstGeom>
        </p:spPr>
      </p:pic>
    </p:spTree>
    <p:extLst>
      <p:ext uri="{BB962C8B-B14F-4D97-AF65-F5344CB8AC3E}">
        <p14:creationId xmlns:p14="http://schemas.microsoft.com/office/powerpoint/2010/main" val="273628115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1392</Words>
  <Application>Microsoft Office PowerPoint</Application>
  <PresentationFormat>Widescreen</PresentationFormat>
  <Paragraphs>240</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Arial</vt:lpstr>
      <vt:lpstr>Calibri</vt:lpstr>
      <vt:lpstr>Calibri Light</vt:lpstr>
      <vt:lpstr>Tema di Office</vt:lpstr>
      <vt:lpstr>Dottorato 2021 Lecture 2 Endogenous money and monetary policy </vt:lpstr>
      <vt:lpstr>Oversimplified balance sheet of a commercial bank</vt:lpstr>
      <vt:lpstr>Payment system</vt:lpstr>
      <vt:lpstr>The interbank monetary market (the market for reserves)</vt:lpstr>
      <vt:lpstr>The (in)famous TARGET2</vt:lpstr>
      <vt:lpstr>How banks create credit</vt:lpstr>
      <vt:lpstr>Do banks need reserves to lend?</vt:lpstr>
      <vt:lpstr>Do banks need savings (deposits) to lend? (Loanable fund theory)</vt:lpstr>
      <vt:lpstr>Endogenous money theory more consistent with Keynesian relationship between savings and investment</vt:lpstr>
      <vt:lpstr>The Central Bank menu</vt:lpstr>
      <vt:lpstr>The corridor</vt:lpstr>
      <vt:lpstr>Monetary policy in a nutshell</vt:lpstr>
      <vt:lpstr>The central bank is price maker and quantity taker</vt:lpstr>
      <vt:lpstr>ECB de facto floor system </vt:lpstr>
      <vt:lpstr>Balance sheet in normal times</vt:lpstr>
      <vt:lpstr>Balance sheet in normal times</vt:lpstr>
      <vt:lpstr>Balance sheet in abnormal times</vt:lpstr>
      <vt:lpstr>Implications</vt:lpstr>
      <vt:lpstr>Endogenous money and the autonomous non-capacity creating component of AD</vt:lpstr>
      <vt:lpstr>The European case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Dottorato 2021 Lecture 2 Endogenous money and monetary policy </dc:title>
  <dc:creator>sergio cesaratto</dc:creator>
  <cp:lastModifiedBy>sergio cesaratto</cp:lastModifiedBy>
  <cp:revision>18</cp:revision>
  <dcterms:created xsi:type="dcterms:W3CDTF">2021-04-30T05:42:58Z</dcterms:created>
  <dcterms:modified xsi:type="dcterms:W3CDTF">2021-04-30T07:29:16Z</dcterms:modified>
</cp:coreProperties>
</file>