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F45C2-5AD8-4631-9585-82E2DCBA31CB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A86B-0106-4F1E-AD60-068E41259BB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9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2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7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3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1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8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30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9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31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8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B781-F483-4D0C-8CA0-D3CCB1CF3B1F}" type="datetimeFigureOut">
              <a:rPr lang="en-GB" smtClean="0"/>
              <a:t>07/05/2021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7250-E237-4FE7-82B7-C2B0BD93567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Summing up 2</a:t>
            </a:r>
            <a:r>
              <a:rPr lang="en-GB" b="1" baseline="30000" dirty="0" smtClean="0"/>
              <a:t>nd</a:t>
            </a:r>
            <a:r>
              <a:rPr lang="en-GB" b="1" dirty="0" smtClean="0"/>
              <a:t> lecture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9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3232" cy="490066"/>
          </a:xfrm>
        </p:spPr>
        <p:txBody>
          <a:bodyPr/>
          <a:lstStyle/>
          <a:p>
            <a:pPr algn="ctr"/>
            <a:r>
              <a:rPr lang="en-GB" sz="2800" b="1" dirty="0" smtClean="0"/>
              <a:t>Harrod-</a:t>
            </a:r>
            <a:r>
              <a:rPr lang="en-GB" sz="2800" b="1" dirty="0" err="1" smtClean="0"/>
              <a:t>Domar</a:t>
            </a:r>
            <a:endParaRPr lang="en-GB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9536" y="764705"/>
            <a:ext cx="8291264" cy="5361459"/>
          </a:xfrm>
        </p:spPr>
        <p:txBody>
          <a:bodyPr/>
          <a:lstStyle/>
          <a:p>
            <a:r>
              <a:rPr lang="en-GB" sz="2000" dirty="0"/>
              <a:t>Keynesian hypothesis: independence of I from S from the short to the log run</a:t>
            </a:r>
          </a:p>
          <a:p>
            <a:r>
              <a:rPr lang="en-GB" sz="2000" dirty="0"/>
              <a:t>Harrod-</a:t>
            </a:r>
            <a:r>
              <a:rPr lang="en-GB" sz="2000" dirty="0" err="1"/>
              <a:t>Domar</a:t>
            </a:r>
            <a:r>
              <a:rPr lang="en-GB" sz="2000" dirty="0"/>
              <a:t> model: unique equilibrium growth </a:t>
            </a:r>
            <a:r>
              <a:rPr lang="en-GB" sz="2000" dirty="0" smtClean="0"/>
              <a:t>path </a:t>
            </a:r>
          </a:p>
          <a:p>
            <a:pPr marL="0" indent="0" algn="ctr">
              <a:buNone/>
            </a:pPr>
            <a:r>
              <a:rPr lang="en-GB" sz="2000" b="1" dirty="0" err="1" smtClean="0"/>
              <a:t>g</a:t>
            </a:r>
            <a:r>
              <a:rPr lang="en-GB" sz="1800" b="1" dirty="0" err="1" smtClean="0"/>
              <a:t>w</a:t>
            </a:r>
            <a:r>
              <a:rPr lang="en-GB" sz="2000" b="1" dirty="0" smtClean="0"/>
              <a:t> = s/v</a:t>
            </a:r>
            <a:r>
              <a:rPr lang="en-GB" sz="1800" b="1" dirty="0" smtClean="0"/>
              <a:t>n</a:t>
            </a:r>
          </a:p>
          <a:p>
            <a:pPr marL="0" indent="0">
              <a:buNone/>
            </a:pPr>
            <a:r>
              <a:rPr lang="en-GB" sz="2000" dirty="0"/>
              <a:t>w</a:t>
            </a:r>
            <a:r>
              <a:rPr lang="en-GB" sz="2000" dirty="0" smtClean="0"/>
              <a:t>here v</a:t>
            </a:r>
            <a:r>
              <a:rPr lang="en-GB" sz="1800" dirty="0" smtClean="0"/>
              <a:t>n</a:t>
            </a:r>
            <a:r>
              <a:rPr lang="en-GB" sz="2000" dirty="0" smtClean="0"/>
              <a:t> = K/Y;</a:t>
            </a:r>
            <a:r>
              <a:rPr lang="en-GB" sz="2000" dirty="0"/>
              <a:t> </a:t>
            </a:r>
            <a:r>
              <a:rPr lang="en-GB" sz="2000" dirty="0" err="1" smtClean="0"/>
              <a:t>g</a:t>
            </a:r>
            <a:r>
              <a:rPr lang="en-GB" sz="1800" dirty="0" err="1" smtClean="0"/>
              <a:t>w</a:t>
            </a:r>
            <a:r>
              <a:rPr lang="en-GB" sz="2000" dirty="0" smtClean="0"/>
              <a:t> unknown </a:t>
            </a:r>
            <a:r>
              <a:rPr lang="en-GB" sz="2000" dirty="0"/>
              <a:t>to </a:t>
            </a:r>
            <a:r>
              <a:rPr lang="en-GB" sz="2000" dirty="0" err="1"/>
              <a:t>entepreneurs</a:t>
            </a:r>
            <a:r>
              <a:rPr lang="en-GB" sz="2000" dirty="0"/>
              <a:t> (planning); unstable; no full-employment (neoclassical economists).</a:t>
            </a:r>
          </a:p>
          <a:p>
            <a:r>
              <a:rPr lang="en-GB" sz="2000" dirty="0"/>
              <a:t>Instability: if g</a:t>
            </a:r>
            <a:r>
              <a:rPr lang="en-GB" sz="1800" dirty="0"/>
              <a:t>e</a:t>
            </a:r>
            <a:r>
              <a:rPr lang="en-GB" sz="2000" dirty="0"/>
              <a:t> &gt; </a:t>
            </a:r>
            <a:r>
              <a:rPr lang="en-GB" sz="2000" dirty="0" err="1"/>
              <a:t>g</a:t>
            </a:r>
            <a:r>
              <a:rPr lang="en-GB" sz="1800" dirty="0" err="1"/>
              <a:t>w</a:t>
            </a:r>
            <a:r>
              <a:rPr lang="en-GB" sz="2000" dirty="0"/>
              <a:t>, then </a:t>
            </a:r>
            <a:r>
              <a:rPr lang="en-GB" sz="2000" dirty="0" err="1"/>
              <a:t>g</a:t>
            </a:r>
            <a:r>
              <a:rPr lang="en-GB" sz="1800" dirty="0" err="1"/>
              <a:t>a</a:t>
            </a:r>
            <a:r>
              <a:rPr lang="en-GB" sz="2000" dirty="0"/>
              <a:t>&gt;g</a:t>
            </a:r>
            <a:r>
              <a:rPr lang="en-GB" sz="1800" dirty="0"/>
              <a:t>e</a:t>
            </a:r>
            <a:r>
              <a:rPr lang="en-GB" sz="2000" dirty="0"/>
              <a:t>.</a:t>
            </a:r>
          </a:p>
          <a:p>
            <a:r>
              <a:rPr lang="en-GB" sz="2000" dirty="0"/>
              <a:t>Degree of capacity utilization: full, normal, actual</a:t>
            </a:r>
          </a:p>
          <a:p>
            <a:r>
              <a:rPr lang="en-GB" sz="2000" dirty="0"/>
              <a:t>if g</a:t>
            </a:r>
            <a:r>
              <a:rPr lang="en-GB" sz="1800" dirty="0"/>
              <a:t>e</a:t>
            </a:r>
            <a:r>
              <a:rPr lang="en-GB" sz="2000" dirty="0"/>
              <a:t> &gt; </a:t>
            </a:r>
            <a:r>
              <a:rPr lang="en-GB" sz="2000" dirty="0" err="1"/>
              <a:t>g</a:t>
            </a:r>
            <a:r>
              <a:rPr lang="en-GB" sz="1800" dirty="0" err="1"/>
              <a:t>w</a:t>
            </a:r>
            <a:r>
              <a:rPr lang="en-GB" sz="2000" dirty="0"/>
              <a:t>, then </a:t>
            </a:r>
            <a:r>
              <a:rPr lang="en-GB" sz="2000" dirty="0" err="1"/>
              <a:t>g</a:t>
            </a:r>
            <a:r>
              <a:rPr lang="en-GB" sz="1800" dirty="0" err="1"/>
              <a:t>a</a:t>
            </a:r>
            <a:r>
              <a:rPr lang="en-GB" sz="2000" dirty="0"/>
              <a:t>&gt;g</a:t>
            </a:r>
            <a:r>
              <a:rPr lang="en-GB" sz="1800" dirty="0"/>
              <a:t>e</a:t>
            </a:r>
            <a:r>
              <a:rPr lang="en-GB" sz="2000" dirty="0"/>
              <a:t>, then u</a:t>
            </a:r>
            <a:r>
              <a:rPr lang="en-GB" sz="1800" dirty="0"/>
              <a:t>a</a:t>
            </a:r>
            <a:r>
              <a:rPr lang="en-GB" sz="2000" dirty="0"/>
              <a:t>&gt;u</a:t>
            </a:r>
            <a:r>
              <a:rPr lang="en-GB" sz="1800" dirty="0"/>
              <a:t>n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If </a:t>
            </a:r>
            <a:r>
              <a:rPr lang="en-GB" sz="2000" dirty="0" smtClean="0"/>
              <a:t>u</a:t>
            </a:r>
            <a:r>
              <a:rPr lang="en-GB" sz="1800" dirty="0" smtClean="0"/>
              <a:t>a </a:t>
            </a:r>
            <a:r>
              <a:rPr lang="en-GB" sz="2000" dirty="0" smtClean="0"/>
              <a:t>&gt; u</a:t>
            </a:r>
            <a:r>
              <a:rPr lang="en-GB" sz="1800" dirty="0" smtClean="0"/>
              <a:t>n</a:t>
            </a:r>
            <a:r>
              <a:rPr lang="en-GB" sz="2000" dirty="0" smtClean="0"/>
              <a:t> then v</a:t>
            </a:r>
            <a:r>
              <a:rPr lang="en-GB" sz="1800" dirty="0" smtClean="0"/>
              <a:t>a </a:t>
            </a:r>
            <a:r>
              <a:rPr lang="en-GB" sz="2000" dirty="0" smtClean="0"/>
              <a:t>&lt; v</a:t>
            </a:r>
            <a:r>
              <a:rPr lang="en-GB" sz="1800" dirty="0" smtClean="0"/>
              <a:t>n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(if capacity is over utilized, capitalists have less capital per unit of product than they normally wish).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73EEB-A57E-4857-928A-0C4E81941B19}" type="datetime1">
              <a:rPr lang="en-GB" smtClean="0"/>
              <a:pPr>
                <a:defRPr/>
              </a:pPr>
              <a:t>07/05/2021</a:t>
            </a:fld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0BD59-D04E-48F9-BFA9-969AAF5A217F}" type="slidenum">
              <a:rPr lang="en-GB" altLang="it-IT" smtClean="0"/>
              <a:pPr>
                <a:defRPr/>
              </a:pPr>
              <a:t>2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40998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0459" cy="477557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Two exit routes from </a:t>
            </a:r>
            <a:r>
              <a:rPr lang="en-GB" sz="2800" b="1" dirty="0" err="1" smtClean="0"/>
              <a:t>g</a:t>
            </a:r>
            <a:r>
              <a:rPr lang="en-GB" sz="2400" b="1" dirty="0" err="1" smtClean="0"/>
              <a:t>w</a:t>
            </a:r>
            <a:r>
              <a:rPr lang="en-GB" sz="2800" b="1" dirty="0" smtClean="0"/>
              <a:t> = s/v</a:t>
            </a:r>
            <a:r>
              <a:rPr lang="en-GB" sz="2400" b="1" dirty="0" smtClean="0"/>
              <a:t>n</a:t>
            </a:r>
            <a:endParaRPr lang="en-GB" sz="24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67860"/>
            <a:ext cx="5105400" cy="2841791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67717" y="1497105"/>
            <a:ext cx="5123329" cy="3917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</a:t>
            </a:r>
            <a:r>
              <a:rPr lang="en-GB" sz="2000" dirty="0" err="1" smtClean="0"/>
              <a:t>ga</a:t>
            </a:r>
            <a:r>
              <a:rPr lang="en-GB" sz="2000" dirty="0" smtClean="0"/>
              <a:t> ≠ </a:t>
            </a:r>
            <a:r>
              <a:rPr lang="en-GB" sz="2000" dirty="0" err="1" smtClean="0"/>
              <a:t>gw</a:t>
            </a:r>
            <a:r>
              <a:rPr lang="en-GB" sz="2000" dirty="0" smtClean="0"/>
              <a:t>, either</a:t>
            </a:r>
          </a:p>
          <a:p>
            <a:pPr marL="0" indent="0">
              <a:buNone/>
            </a:pPr>
            <a:r>
              <a:rPr lang="en-GB" sz="2000" dirty="0" err="1" smtClean="0"/>
              <a:t>ga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 </a:t>
            </a:r>
            <a:r>
              <a:rPr lang="en-GB" sz="2000" dirty="0" err="1" smtClean="0">
                <a:sym typeface="Wingdings" panose="05000000000000000000" pitchFamily="2" charset="2"/>
              </a:rPr>
              <a:t>gw</a:t>
            </a:r>
            <a:r>
              <a:rPr lang="en-GB" sz="2000" dirty="0" smtClean="0">
                <a:sym typeface="Wingdings" panose="05000000000000000000" pitchFamily="2" charset="2"/>
              </a:rPr>
              <a:t> or </a:t>
            </a:r>
            <a:r>
              <a:rPr lang="en-GB" sz="2000" dirty="0" err="1" smtClean="0">
                <a:sym typeface="Wingdings" panose="05000000000000000000" pitchFamily="2" charset="2"/>
              </a:rPr>
              <a:t>gw</a:t>
            </a:r>
            <a:r>
              <a:rPr lang="en-GB" sz="2000" dirty="0" smtClean="0">
                <a:sym typeface="Wingdings" panose="05000000000000000000" pitchFamily="2" charset="2"/>
              </a:rPr>
              <a:t>  </a:t>
            </a:r>
            <a:r>
              <a:rPr lang="en-GB" sz="2000" dirty="0" err="1" smtClean="0">
                <a:sym typeface="Wingdings" panose="05000000000000000000" pitchFamily="2" charset="2"/>
              </a:rPr>
              <a:t>ga.</a:t>
            </a:r>
            <a:endParaRPr lang="en-GB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I</a:t>
            </a:r>
            <a:r>
              <a:rPr lang="en-GB" sz="2000" dirty="0" smtClean="0">
                <a:sym typeface="Wingdings" panose="05000000000000000000" pitchFamily="2" charset="2"/>
              </a:rPr>
              <a:t>f, e.g., </a:t>
            </a:r>
            <a:r>
              <a:rPr lang="en-GB" sz="2000" dirty="0" err="1" smtClean="0"/>
              <a:t>ga</a:t>
            </a:r>
            <a:r>
              <a:rPr lang="en-GB" sz="2000" dirty="0" smtClean="0"/>
              <a:t> &gt; </a:t>
            </a:r>
            <a:r>
              <a:rPr lang="en-GB" sz="2000" dirty="0" err="1" smtClean="0"/>
              <a:t>gw</a:t>
            </a:r>
            <a:r>
              <a:rPr lang="en-GB" sz="2000" dirty="0" smtClean="0"/>
              <a:t>, then 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s/va &gt; s/vn, 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Either </a:t>
            </a:r>
            <a:r>
              <a:rPr lang="en-GB" sz="2000" i="1" dirty="0" smtClean="0">
                <a:sym typeface="Wingdings" panose="05000000000000000000" pitchFamily="2" charset="2"/>
              </a:rPr>
              <a:t>v</a:t>
            </a:r>
            <a:r>
              <a:rPr lang="en-GB" sz="1800" i="1" dirty="0" smtClean="0">
                <a:sym typeface="Wingdings" panose="05000000000000000000" pitchFamily="2" charset="2"/>
              </a:rPr>
              <a:t>a</a:t>
            </a:r>
            <a:r>
              <a:rPr lang="en-GB" sz="2000" dirty="0" smtClean="0">
                <a:sym typeface="Wingdings" panose="05000000000000000000" pitchFamily="2" charset="2"/>
              </a:rPr>
              <a:t> will have to rise (neoclassical theory [and neo-</a:t>
            </a:r>
            <a:r>
              <a:rPr lang="en-GB" sz="2000" dirty="0" err="1" smtClean="0">
                <a:sym typeface="Wingdings" panose="05000000000000000000" pitchFamily="2" charset="2"/>
              </a:rPr>
              <a:t>kaleckians</a:t>
            </a:r>
            <a:r>
              <a:rPr lang="en-GB" sz="2000" dirty="0" smtClean="0">
                <a:sym typeface="Wingdings" panose="05000000000000000000" pitchFamily="2" charset="2"/>
              </a:rPr>
              <a:t>]),</a:t>
            </a:r>
          </a:p>
          <a:p>
            <a:pPr marL="0" indent="0">
              <a:buNone/>
            </a:pPr>
            <a:r>
              <a:rPr lang="en-GB" sz="2000" dirty="0" smtClean="0"/>
              <a:t> or </a:t>
            </a:r>
            <a:r>
              <a:rPr lang="en-GB" sz="2000" i="1" dirty="0" smtClean="0"/>
              <a:t>s</a:t>
            </a:r>
            <a:r>
              <a:rPr lang="en-GB" sz="2000" dirty="0" smtClean="0"/>
              <a:t> will have to rise (Cambridge equation)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288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48365" cy="620993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Solow’s exit</a:t>
            </a:r>
            <a:endParaRPr lang="en-GB" sz="2800" b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99873"/>
            <a:ext cx="5181600" cy="3402842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At k*, </a:t>
            </a:r>
            <a:r>
              <a:rPr lang="en-GB" sz="2000" dirty="0" err="1" smtClean="0">
                <a:sym typeface="Wingdings" panose="05000000000000000000" pitchFamily="2" charset="2"/>
              </a:rPr>
              <a:t>sy</a:t>
            </a:r>
            <a:r>
              <a:rPr lang="en-GB" sz="2000" dirty="0" smtClean="0">
                <a:sym typeface="Wingdings" panose="05000000000000000000" pitchFamily="2" charset="2"/>
              </a:rPr>
              <a:t> = </a:t>
            </a:r>
            <a:r>
              <a:rPr lang="en-GB" sz="2000" dirty="0" err="1" smtClean="0">
                <a:sym typeface="Wingdings" panose="05000000000000000000" pitchFamily="2" charset="2"/>
              </a:rPr>
              <a:t>nk</a:t>
            </a:r>
            <a:r>
              <a:rPr lang="en-GB" sz="2000" dirty="0" smtClean="0">
                <a:sym typeface="Wingdings" panose="05000000000000000000" pitchFamily="2" charset="2"/>
              </a:rPr>
              <a:t>, that is n = s/(y/k) = s/v = </a:t>
            </a:r>
            <a:r>
              <a:rPr lang="en-GB" sz="2000" dirty="0" err="1" smtClean="0">
                <a:sym typeface="Wingdings" panose="05000000000000000000" pitchFamily="2" charset="2"/>
              </a:rPr>
              <a:t>g</a:t>
            </a:r>
            <a:r>
              <a:rPr lang="en-GB" sz="1800" dirty="0" err="1" smtClean="0">
                <a:sym typeface="Wingdings" panose="05000000000000000000" pitchFamily="2" charset="2"/>
              </a:rPr>
              <a:t>w</a:t>
            </a:r>
            <a:endParaRPr lang="en-GB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>
                <a:sym typeface="Wingdings" panose="05000000000000000000" pitchFamily="2" charset="2"/>
              </a:rPr>
              <a:t>I</a:t>
            </a:r>
            <a:r>
              <a:rPr lang="en-GB" sz="2000" dirty="0" smtClean="0">
                <a:sym typeface="Wingdings" panose="05000000000000000000" pitchFamily="2" charset="2"/>
              </a:rPr>
              <a:t>f </a:t>
            </a:r>
            <a:r>
              <a:rPr lang="en-GB" sz="2000" dirty="0" err="1" smtClean="0"/>
              <a:t>ga</a:t>
            </a:r>
            <a:r>
              <a:rPr lang="en-GB" sz="2000" dirty="0" smtClean="0"/>
              <a:t> &gt; </a:t>
            </a:r>
            <a:r>
              <a:rPr lang="en-GB" sz="2000" dirty="0" err="1" smtClean="0"/>
              <a:t>gw</a:t>
            </a:r>
            <a:r>
              <a:rPr lang="en-GB" sz="2000" dirty="0" smtClean="0"/>
              <a:t>, then 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s/v</a:t>
            </a:r>
            <a:r>
              <a:rPr lang="en-GB" sz="1800" dirty="0" smtClean="0">
                <a:sym typeface="Wingdings" panose="05000000000000000000" pitchFamily="2" charset="2"/>
              </a:rPr>
              <a:t>a</a:t>
            </a:r>
            <a:r>
              <a:rPr lang="en-GB" sz="2000" dirty="0" smtClean="0">
                <a:sym typeface="Wingdings" panose="05000000000000000000" pitchFamily="2" charset="2"/>
              </a:rPr>
              <a:t> &gt; s/v</a:t>
            </a:r>
            <a:r>
              <a:rPr lang="en-GB" sz="1800" dirty="0" smtClean="0">
                <a:sym typeface="Wingdings" panose="05000000000000000000" pitchFamily="2" charset="2"/>
              </a:rPr>
              <a:t>n</a:t>
            </a:r>
            <a:r>
              <a:rPr lang="en-GB" sz="2000" dirty="0" smtClean="0">
                <a:sym typeface="Wingdings" panose="05000000000000000000" pitchFamily="2" charset="2"/>
              </a:rPr>
              <a:t>, v</a:t>
            </a:r>
            <a:r>
              <a:rPr lang="en-GB" sz="1600" dirty="0" smtClean="0">
                <a:sym typeface="Wingdings" panose="05000000000000000000" pitchFamily="2" charset="2"/>
              </a:rPr>
              <a:t>a</a:t>
            </a:r>
            <a:r>
              <a:rPr lang="en-GB" sz="2000" dirty="0" smtClean="0">
                <a:sym typeface="Wingdings" panose="05000000000000000000" pitchFamily="2" charset="2"/>
              </a:rPr>
              <a:t> will rise.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Recall that v = K/Y=k/y</a:t>
            </a:r>
            <a:endParaRPr lang="en-GB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v will since both k and y rise, but y less (marginal decreasing returns),</a:t>
            </a:r>
            <a:r>
              <a:rPr lang="en-GB" sz="2000" dirty="0" smtClean="0">
                <a:sym typeface="Wingdings" panose="05000000000000000000" pitchFamily="2" charset="2"/>
              </a:rPr>
              <a:t> so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v</a:t>
            </a:r>
            <a:r>
              <a:rPr lang="en-GB" sz="1800" dirty="0" smtClean="0">
                <a:sym typeface="Wingdings" panose="05000000000000000000" pitchFamily="2" charset="2"/>
              </a:rPr>
              <a:t>a</a:t>
            </a:r>
            <a:r>
              <a:rPr lang="en-GB" sz="2000" dirty="0" smtClean="0">
                <a:sym typeface="Wingdings" panose="05000000000000000000" pitchFamily="2" charset="2"/>
              </a:rPr>
              <a:t> --&gt; v</a:t>
            </a:r>
            <a:r>
              <a:rPr lang="en-GB" sz="1800" dirty="0" smtClean="0">
                <a:sym typeface="Wingdings" panose="05000000000000000000" pitchFamily="2" charset="2"/>
              </a:rPr>
              <a:t>n</a:t>
            </a:r>
          </a:p>
          <a:p>
            <a:pPr marL="0" indent="0">
              <a:buNone/>
            </a:pPr>
            <a:r>
              <a:rPr lang="en-GB" sz="2000" dirty="0">
                <a:sym typeface="Wingdings" panose="05000000000000000000" pitchFamily="2" charset="2"/>
              </a:rPr>
              <a:t>a</a:t>
            </a:r>
            <a:r>
              <a:rPr lang="en-GB" sz="2000" dirty="0" smtClean="0">
                <a:sym typeface="Wingdings" panose="05000000000000000000" pitchFamily="2" charset="2"/>
              </a:rPr>
              <a:t>nd </a:t>
            </a:r>
            <a:r>
              <a:rPr lang="en-GB" sz="2000" dirty="0" err="1" smtClean="0"/>
              <a:t>g</a:t>
            </a:r>
            <a:r>
              <a:rPr lang="en-GB" sz="1800" dirty="0" err="1" smtClean="0"/>
              <a:t>a</a:t>
            </a:r>
            <a:r>
              <a:rPr lang="en-GB" sz="2000" dirty="0" smtClean="0"/>
              <a:t> --&gt; </a:t>
            </a:r>
            <a:r>
              <a:rPr lang="en-GB" sz="2000" dirty="0" err="1" smtClean="0"/>
              <a:t>g</a:t>
            </a:r>
            <a:r>
              <a:rPr lang="en-GB" sz="1800" dirty="0" err="1" smtClean="0"/>
              <a:t>w</a:t>
            </a:r>
            <a:endParaRPr lang="en-GB" sz="1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6246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0106" cy="594099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/>
              <a:t>Problems</a:t>
            </a:r>
            <a:endParaRPr lang="en-GB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Problems: 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- result of the capital theory controversy (if</a:t>
            </a:r>
            <a:r>
              <a:rPr lang="en-GB" sz="2000" i="1" dirty="0" smtClean="0">
                <a:sym typeface="Wingdings" panose="05000000000000000000" pitchFamily="2" charset="2"/>
              </a:rPr>
              <a:t> </a:t>
            </a:r>
            <a:r>
              <a:rPr lang="en-GB" sz="2000" i="1" dirty="0" err="1" smtClean="0">
                <a:sym typeface="Wingdings" panose="05000000000000000000" pitchFamily="2" charset="2"/>
              </a:rPr>
              <a:t>i</a:t>
            </a:r>
            <a:r>
              <a:rPr lang="en-GB" sz="2000" i="1" dirty="0" smtClean="0">
                <a:sym typeface="Wingdings" panose="05000000000000000000" pitchFamily="2" charset="2"/>
              </a:rPr>
              <a:t> </a:t>
            </a:r>
            <a:r>
              <a:rPr lang="en-GB" sz="2000" dirty="0" smtClean="0">
                <a:sym typeface="Wingdings" panose="05000000000000000000" pitchFamily="2" charset="2"/>
              </a:rPr>
              <a:t>falls, </a:t>
            </a:r>
            <a:r>
              <a:rPr lang="en-GB" sz="2000" i="1" dirty="0" smtClean="0">
                <a:sym typeface="Wingdings" panose="05000000000000000000" pitchFamily="2" charset="2"/>
              </a:rPr>
              <a:t>k</a:t>
            </a:r>
            <a:r>
              <a:rPr lang="en-GB" sz="2000" dirty="0" smtClean="0">
                <a:sym typeface="Wingdings" panose="05000000000000000000" pitchFamily="2" charset="2"/>
              </a:rPr>
              <a:t> may rise or fall).</a:t>
            </a:r>
          </a:p>
          <a:p>
            <a:pPr marL="0" indent="0">
              <a:buNone/>
            </a:pPr>
            <a:r>
              <a:rPr lang="en-GB" sz="2000" dirty="0" smtClean="0"/>
              <a:t>- If s rises, k and y will rise, but not </a:t>
            </a:r>
            <a:r>
              <a:rPr lang="en-GB" sz="2000" dirty="0" err="1" smtClean="0"/>
              <a:t>g</a:t>
            </a:r>
            <a:r>
              <a:rPr lang="en-GB" sz="1800" dirty="0" err="1" smtClean="0"/>
              <a:t>w</a:t>
            </a:r>
            <a:r>
              <a:rPr lang="en-GB" sz="2000" dirty="0" smtClean="0"/>
              <a:t> (= n): level but not growth effect</a:t>
            </a:r>
          </a:p>
          <a:p>
            <a:pPr marL="0" indent="0">
              <a:buNone/>
            </a:pPr>
            <a:r>
              <a:rPr lang="en-GB" sz="2000" dirty="0" smtClean="0"/>
              <a:t>- Neoclassical economists got </a:t>
            </a:r>
            <a:r>
              <a:rPr lang="en-GB" sz="2000" dirty="0" err="1" smtClean="0"/>
              <a:t>g</a:t>
            </a:r>
            <a:r>
              <a:rPr lang="en-GB" sz="1800" dirty="0" err="1" smtClean="0"/>
              <a:t>w</a:t>
            </a:r>
            <a:r>
              <a:rPr lang="en-GB" sz="2000" dirty="0" smtClean="0"/>
              <a:t> = n but lost s </a:t>
            </a:r>
            <a:r>
              <a:rPr lang="en-GB" sz="2000" dirty="0" smtClean="0">
                <a:sym typeface="Wingdings" panose="05000000000000000000" pitchFamily="2" charset="2"/>
              </a:rPr>
              <a:t> g (as in H-D).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GB" sz="2000" dirty="0" smtClean="0">
                <a:sym typeface="Wingdings" panose="05000000000000000000" pitchFamily="2" charset="2"/>
              </a:rPr>
              <a:t>Endogenous growth theory (all ad </a:t>
            </a:r>
            <a:r>
              <a:rPr lang="en-GB" sz="2000" dirty="0" err="1" smtClean="0">
                <a:sym typeface="Wingdings" panose="05000000000000000000" pitchFamily="2" charset="2"/>
              </a:rPr>
              <a:t>hokery</a:t>
            </a:r>
            <a:r>
              <a:rPr lang="en-GB" sz="20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à"/>
            </a:pPr>
            <a:endParaRPr lang="en-GB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We shall now explore the heterodox attempts to solve </a:t>
            </a:r>
            <a:r>
              <a:rPr lang="en-GB" sz="2000" smtClean="0">
                <a:sym typeface="Wingdings" panose="05000000000000000000" pitchFamily="2" charset="2"/>
              </a:rPr>
              <a:t>H-D’s troubles.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56925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Summing up 2nd lecture</vt:lpstr>
      <vt:lpstr>Harrod-Domar</vt:lpstr>
      <vt:lpstr>Two exit routes from gw = s/vn</vt:lpstr>
      <vt:lpstr>Solow’s exit</vt:lpstr>
      <vt:lpstr>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Summing up 2nd lecture</dc:title>
  <dc:creator>cesaratto</dc:creator>
  <cp:lastModifiedBy>cesaratto</cp:lastModifiedBy>
  <cp:revision>5</cp:revision>
  <dcterms:created xsi:type="dcterms:W3CDTF">2021-05-07T05:42:49Z</dcterms:created>
  <dcterms:modified xsi:type="dcterms:W3CDTF">2021-05-07T06:04:09Z</dcterms:modified>
</cp:coreProperties>
</file>