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0" r:id="rId4"/>
    <p:sldId id="262" r:id="rId5"/>
    <p:sldId id="265" r:id="rId6"/>
    <p:sldId id="266" r:id="rId7"/>
    <p:sldId id="267" r:id="rId8"/>
    <p:sldId id="268" r:id="rId9"/>
    <p:sldId id="271" r:id="rId10"/>
    <p:sldId id="270" r:id="rId11"/>
    <p:sldId id="269" r:id="rId12"/>
    <p:sldId id="2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72" d="100"/>
          <a:sy n="72" d="100"/>
        </p:scale>
        <p:origin x="63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92A96E-015F-2CF7-C7F7-1D9DA1FD36F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B296EDC1-F918-7F1D-7B92-FF27560535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3FBEAF37-82CF-B46F-4CAA-A24F20235C99}"/>
              </a:ext>
            </a:extLst>
          </p:cNvPr>
          <p:cNvSpPr>
            <a:spLocks noGrp="1"/>
          </p:cNvSpPr>
          <p:nvPr>
            <p:ph type="dt" sz="half" idx="10"/>
          </p:nvPr>
        </p:nvSpPr>
        <p:spPr/>
        <p:txBody>
          <a:bodyPr/>
          <a:lstStyle/>
          <a:p>
            <a:fld id="{93CC09AC-690B-42B5-9372-0A5A1589F5B7}" type="datetimeFigureOut">
              <a:rPr lang="en-US" smtClean="0"/>
              <a:t>11/22/2022</a:t>
            </a:fld>
            <a:endParaRPr lang="en-US"/>
          </a:p>
        </p:txBody>
      </p:sp>
      <p:sp>
        <p:nvSpPr>
          <p:cNvPr id="5" name="Segnaposto piè di pagina 4">
            <a:extLst>
              <a:ext uri="{FF2B5EF4-FFF2-40B4-BE49-F238E27FC236}">
                <a16:creationId xmlns:a16="http://schemas.microsoft.com/office/drawing/2014/main" id="{BC9F0E24-71EA-4B91-94C7-FF0C54076ACC}"/>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B655429D-BA4E-E448-2465-B800DBC34FC8}"/>
              </a:ext>
            </a:extLst>
          </p:cNvPr>
          <p:cNvSpPr>
            <a:spLocks noGrp="1"/>
          </p:cNvSpPr>
          <p:nvPr>
            <p:ph type="sldNum" sz="quarter" idx="12"/>
          </p:nvPr>
        </p:nvSpPr>
        <p:spPr/>
        <p:txBody>
          <a:bodyPr/>
          <a:lstStyle/>
          <a:p>
            <a:fld id="{13DC69FE-8E80-403F-BA15-1D9A49BB53E9}" type="slidenum">
              <a:rPr lang="en-US" smtClean="0"/>
              <a:t>‹N›</a:t>
            </a:fld>
            <a:endParaRPr lang="en-US"/>
          </a:p>
        </p:txBody>
      </p:sp>
    </p:spTree>
    <p:extLst>
      <p:ext uri="{BB962C8B-B14F-4D97-AF65-F5344CB8AC3E}">
        <p14:creationId xmlns:p14="http://schemas.microsoft.com/office/powerpoint/2010/main" val="287313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A94D03-6B74-C3B6-A3AD-0A375AD0E0FE}"/>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D71CE0BB-ED5B-C524-397B-91123A7BDA8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BE9DFE5C-B812-BF5E-CCBC-DDFD58A6085C}"/>
              </a:ext>
            </a:extLst>
          </p:cNvPr>
          <p:cNvSpPr>
            <a:spLocks noGrp="1"/>
          </p:cNvSpPr>
          <p:nvPr>
            <p:ph type="dt" sz="half" idx="10"/>
          </p:nvPr>
        </p:nvSpPr>
        <p:spPr/>
        <p:txBody>
          <a:bodyPr/>
          <a:lstStyle/>
          <a:p>
            <a:fld id="{93CC09AC-690B-42B5-9372-0A5A1589F5B7}" type="datetimeFigureOut">
              <a:rPr lang="en-US" smtClean="0"/>
              <a:t>11/22/2022</a:t>
            </a:fld>
            <a:endParaRPr lang="en-US"/>
          </a:p>
        </p:txBody>
      </p:sp>
      <p:sp>
        <p:nvSpPr>
          <p:cNvPr id="5" name="Segnaposto piè di pagina 4">
            <a:extLst>
              <a:ext uri="{FF2B5EF4-FFF2-40B4-BE49-F238E27FC236}">
                <a16:creationId xmlns:a16="http://schemas.microsoft.com/office/drawing/2014/main" id="{ECD2D09F-509D-4E7B-D4C7-772AFF9DFB23}"/>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8A9A325E-5E0C-645D-A33B-96B4AAB3DE38}"/>
              </a:ext>
            </a:extLst>
          </p:cNvPr>
          <p:cNvSpPr>
            <a:spLocks noGrp="1"/>
          </p:cNvSpPr>
          <p:nvPr>
            <p:ph type="sldNum" sz="quarter" idx="12"/>
          </p:nvPr>
        </p:nvSpPr>
        <p:spPr/>
        <p:txBody>
          <a:bodyPr/>
          <a:lstStyle/>
          <a:p>
            <a:fld id="{13DC69FE-8E80-403F-BA15-1D9A49BB53E9}" type="slidenum">
              <a:rPr lang="en-US" smtClean="0"/>
              <a:t>‹N›</a:t>
            </a:fld>
            <a:endParaRPr lang="en-US"/>
          </a:p>
        </p:txBody>
      </p:sp>
    </p:spTree>
    <p:extLst>
      <p:ext uri="{BB962C8B-B14F-4D97-AF65-F5344CB8AC3E}">
        <p14:creationId xmlns:p14="http://schemas.microsoft.com/office/powerpoint/2010/main" val="15545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E8AE65C-AB5E-AB58-156D-27995BB4ED1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46E58A00-044F-81C8-A540-6A68987E847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1BDE4209-AC72-61BB-8D19-75E78703E499}"/>
              </a:ext>
            </a:extLst>
          </p:cNvPr>
          <p:cNvSpPr>
            <a:spLocks noGrp="1"/>
          </p:cNvSpPr>
          <p:nvPr>
            <p:ph type="dt" sz="half" idx="10"/>
          </p:nvPr>
        </p:nvSpPr>
        <p:spPr/>
        <p:txBody>
          <a:bodyPr/>
          <a:lstStyle/>
          <a:p>
            <a:fld id="{93CC09AC-690B-42B5-9372-0A5A1589F5B7}" type="datetimeFigureOut">
              <a:rPr lang="en-US" smtClean="0"/>
              <a:t>11/22/2022</a:t>
            </a:fld>
            <a:endParaRPr lang="en-US"/>
          </a:p>
        </p:txBody>
      </p:sp>
      <p:sp>
        <p:nvSpPr>
          <p:cNvPr id="5" name="Segnaposto piè di pagina 4">
            <a:extLst>
              <a:ext uri="{FF2B5EF4-FFF2-40B4-BE49-F238E27FC236}">
                <a16:creationId xmlns:a16="http://schemas.microsoft.com/office/drawing/2014/main" id="{8397D079-3C70-BEB6-443A-5EC21C005DC1}"/>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55788D08-62FD-38AD-00AC-DBF55D3755C9}"/>
              </a:ext>
            </a:extLst>
          </p:cNvPr>
          <p:cNvSpPr>
            <a:spLocks noGrp="1"/>
          </p:cNvSpPr>
          <p:nvPr>
            <p:ph type="sldNum" sz="quarter" idx="12"/>
          </p:nvPr>
        </p:nvSpPr>
        <p:spPr/>
        <p:txBody>
          <a:bodyPr/>
          <a:lstStyle/>
          <a:p>
            <a:fld id="{13DC69FE-8E80-403F-BA15-1D9A49BB53E9}" type="slidenum">
              <a:rPr lang="en-US" smtClean="0"/>
              <a:t>‹N›</a:t>
            </a:fld>
            <a:endParaRPr lang="en-US"/>
          </a:p>
        </p:txBody>
      </p:sp>
    </p:spTree>
    <p:extLst>
      <p:ext uri="{BB962C8B-B14F-4D97-AF65-F5344CB8AC3E}">
        <p14:creationId xmlns:p14="http://schemas.microsoft.com/office/powerpoint/2010/main" val="53359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81751D-0D8B-7AC6-006F-1F8E3F8897B1}"/>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DBBD500B-BC02-02A9-E46D-CE333BB0147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91FD6DBA-A000-6BCD-33B4-99D6771A2DB1}"/>
              </a:ext>
            </a:extLst>
          </p:cNvPr>
          <p:cNvSpPr>
            <a:spLocks noGrp="1"/>
          </p:cNvSpPr>
          <p:nvPr>
            <p:ph type="dt" sz="half" idx="10"/>
          </p:nvPr>
        </p:nvSpPr>
        <p:spPr/>
        <p:txBody>
          <a:bodyPr/>
          <a:lstStyle/>
          <a:p>
            <a:fld id="{93CC09AC-690B-42B5-9372-0A5A1589F5B7}" type="datetimeFigureOut">
              <a:rPr lang="en-US" smtClean="0"/>
              <a:t>11/22/2022</a:t>
            </a:fld>
            <a:endParaRPr lang="en-US"/>
          </a:p>
        </p:txBody>
      </p:sp>
      <p:sp>
        <p:nvSpPr>
          <p:cNvPr id="5" name="Segnaposto piè di pagina 4">
            <a:extLst>
              <a:ext uri="{FF2B5EF4-FFF2-40B4-BE49-F238E27FC236}">
                <a16:creationId xmlns:a16="http://schemas.microsoft.com/office/drawing/2014/main" id="{F8859DD5-760F-C1B2-9C22-2F8412ECD2C6}"/>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9C5C439A-28A9-5E35-EB60-094C9DC6FDA6}"/>
              </a:ext>
            </a:extLst>
          </p:cNvPr>
          <p:cNvSpPr>
            <a:spLocks noGrp="1"/>
          </p:cNvSpPr>
          <p:nvPr>
            <p:ph type="sldNum" sz="quarter" idx="12"/>
          </p:nvPr>
        </p:nvSpPr>
        <p:spPr/>
        <p:txBody>
          <a:bodyPr/>
          <a:lstStyle/>
          <a:p>
            <a:fld id="{13DC69FE-8E80-403F-BA15-1D9A49BB53E9}" type="slidenum">
              <a:rPr lang="en-US" smtClean="0"/>
              <a:t>‹N›</a:t>
            </a:fld>
            <a:endParaRPr lang="en-US"/>
          </a:p>
        </p:txBody>
      </p:sp>
    </p:spTree>
    <p:extLst>
      <p:ext uri="{BB962C8B-B14F-4D97-AF65-F5344CB8AC3E}">
        <p14:creationId xmlns:p14="http://schemas.microsoft.com/office/powerpoint/2010/main" val="367672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60128F-EF15-8020-C1E2-8D581677505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4BF06DDC-4EEF-41B2-D078-4D51F9D83F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E8181E4-93C5-7CB9-6118-A9F795C1B73A}"/>
              </a:ext>
            </a:extLst>
          </p:cNvPr>
          <p:cNvSpPr>
            <a:spLocks noGrp="1"/>
          </p:cNvSpPr>
          <p:nvPr>
            <p:ph type="dt" sz="half" idx="10"/>
          </p:nvPr>
        </p:nvSpPr>
        <p:spPr/>
        <p:txBody>
          <a:bodyPr/>
          <a:lstStyle/>
          <a:p>
            <a:fld id="{93CC09AC-690B-42B5-9372-0A5A1589F5B7}" type="datetimeFigureOut">
              <a:rPr lang="en-US" smtClean="0"/>
              <a:t>11/22/2022</a:t>
            </a:fld>
            <a:endParaRPr lang="en-US"/>
          </a:p>
        </p:txBody>
      </p:sp>
      <p:sp>
        <p:nvSpPr>
          <p:cNvPr id="5" name="Segnaposto piè di pagina 4">
            <a:extLst>
              <a:ext uri="{FF2B5EF4-FFF2-40B4-BE49-F238E27FC236}">
                <a16:creationId xmlns:a16="http://schemas.microsoft.com/office/drawing/2014/main" id="{B5F30726-4B0B-ABF6-4163-6FB130A01493}"/>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81980338-92F2-0EC8-5A7D-85025E9CC94C}"/>
              </a:ext>
            </a:extLst>
          </p:cNvPr>
          <p:cNvSpPr>
            <a:spLocks noGrp="1"/>
          </p:cNvSpPr>
          <p:nvPr>
            <p:ph type="sldNum" sz="quarter" idx="12"/>
          </p:nvPr>
        </p:nvSpPr>
        <p:spPr/>
        <p:txBody>
          <a:bodyPr/>
          <a:lstStyle/>
          <a:p>
            <a:fld id="{13DC69FE-8E80-403F-BA15-1D9A49BB53E9}" type="slidenum">
              <a:rPr lang="en-US" smtClean="0"/>
              <a:t>‹N›</a:t>
            </a:fld>
            <a:endParaRPr lang="en-US"/>
          </a:p>
        </p:txBody>
      </p:sp>
    </p:spTree>
    <p:extLst>
      <p:ext uri="{BB962C8B-B14F-4D97-AF65-F5344CB8AC3E}">
        <p14:creationId xmlns:p14="http://schemas.microsoft.com/office/powerpoint/2010/main" val="239801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7BDE55-8BE3-7567-3B1C-9B9CAF17B371}"/>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018F8874-2446-86DB-5278-DD6E6F8643A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C9846446-FCE9-AB7F-7F0B-AF695CF6AB3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1C33F4E4-3E5A-67BB-3BB3-3CAE5A903C6D}"/>
              </a:ext>
            </a:extLst>
          </p:cNvPr>
          <p:cNvSpPr>
            <a:spLocks noGrp="1"/>
          </p:cNvSpPr>
          <p:nvPr>
            <p:ph type="dt" sz="half" idx="10"/>
          </p:nvPr>
        </p:nvSpPr>
        <p:spPr/>
        <p:txBody>
          <a:bodyPr/>
          <a:lstStyle/>
          <a:p>
            <a:fld id="{93CC09AC-690B-42B5-9372-0A5A1589F5B7}" type="datetimeFigureOut">
              <a:rPr lang="en-US" smtClean="0"/>
              <a:t>11/22/2022</a:t>
            </a:fld>
            <a:endParaRPr lang="en-US"/>
          </a:p>
        </p:txBody>
      </p:sp>
      <p:sp>
        <p:nvSpPr>
          <p:cNvPr id="6" name="Segnaposto piè di pagina 5">
            <a:extLst>
              <a:ext uri="{FF2B5EF4-FFF2-40B4-BE49-F238E27FC236}">
                <a16:creationId xmlns:a16="http://schemas.microsoft.com/office/drawing/2014/main" id="{1C636720-9DF6-1EE3-C4C9-8FB31C51D136}"/>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20C6E8CD-226E-D20E-01BB-006689FE736A}"/>
              </a:ext>
            </a:extLst>
          </p:cNvPr>
          <p:cNvSpPr>
            <a:spLocks noGrp="1"/>
          </p:cNvSpPr>
          <p:nvPr>
            <p:ph type="sldNum" sz="quarter" idx="12"/>
          </p:nvPr>
        </p:nvSpPr>
        <p:spPr/>
        <p:txBody>
          <a:bodyPr/>
          <a:lstStyle/>
          <a:p>
            <a:fld id="{13DC69FE-8E80-403F-BA15-1D9A49BB53E9}" type="slidenum">
              <a:rPr lang="en-US" smtClean="0"/>
              <a:t>‹N›</a:t>
            </a:fld>
            <a:endParaRPr lang="en-US"/>
          </a:p>
        </p:txBody>
      </p:sp>
    </p:spTree>
    <p:extLst>
      <p:ext uri="{BB962C8B-B14F-4D97-AF65-F5344CB8AC3E}">
        <p14:creationId xmlns:p14="http://schemas.microsoft.com/office/powerpoint/2010/main" val="1563110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3483EE-3DF8-4571-E496-28B3778D6759}"/>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DE9781F0-3FF3-5C8B-8407-B18D5F0E54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CF1CB81-C4D2-969D-C5CF-47B1C95E444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23827001-57F0-04FD-8BE5-AB1797A353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307E524-BAB0-E2F0-FD7B-4C185FFBF8E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0BFFC848-BCCB-A218-2F56-96A52FAF13A7}"/>
              </a:ext>
            </a:extLst>
          </p:cNvPr>
          <p:cNvSpPr>
            <a:spLocks noGrp="1"/>
          </p:cNvSpPr>
          <p:nvPr>
            <p:ph type="dt" sz="half" idx="10"/>
          </p:nvPr>
        </p:nvSpPr>
        <p:spPr/>
        <p:txBody>
          <a:bodyPr/>
          <a:lstStyle/>
          <a:p>
            <a:fld id="{93CC09AC-690B-42B5-9372-0A5A1589F5B7}" type="datetimeFigureOut">
              <a:rPr lang="en-US" smtClean="0"/>
              <a:t>11/22/2022</a:t>
            </a:fld>
            <a:endParaRPr lang="en-US"/>
          </a:p>
        </p:txBody>
      </p:sp>
      <p:sp>
        <p:nvSpPr>
          <p:cNvPr id="8" name="Segnaposto piè di pagina 7">
            <a:extLst>
              <a:ext uri="{FF2B5EF4-FFF2-40B4-BE49-F238E27FC236}">
                <a16:creationId xmlns:a16="http://schemas.microsoft.com/office/drawing/2014/main" id="{DAF058A3-AB6C-5808-45C3-83AD3D410BA9}"/>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4D1E93D8-1B15-376E-E2FF-C5461D3DD372}"/>
              </a:ext>
            </a:extLst>
          </p:cNvPr>
          <p:cNvSpPr>
            <a:spLocks noGrp="1"/>
          </p:cNvSpPr>
          <p:nvPr>
            <p:ph type="sldNum" sz="quarter" idx="12"/>
          </p:nvPr>
        </p:nvSpPr>
        <p:spPr/>
        <p:txBody>
          <a:bodyPr/>
          <a:lstStyle/>
          <a:p>
            <a:fld id="{13DC69FE-8E80-403F-BA15-1D9A49BB53E9}" type="slidenum">
              <a:rPr lang="en-US" smtClean="0"/>
              <a:t>‹N›</a:t>
            </a:fld>
            <a:endParaRPr lang="en-US"/>
          </a:p>
        </p:txBody>
      </p:sp>
    </p:spTree>
    <p:extLst>
      <p:ext uri="{BB962C8B-B14F-4D97-AF65-F5344CB8AC3E}">
        <p14:creationId xmlns:p14="http://schemas.microsoft.com/office/powerpoint/2010/main" val="47427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529765-D4F3-24CB-C616-F32FA4B62CEB}"/>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6F2EBBFD-6DA9-F061-B679-8E8916B8F26E}"/>
              </a:ext>
            </a:extLst>
          </p:cNvPr>
          <p:cNvSpPr>
            <a:spLocks noGrp="1"/>
          </p:cNvSpPr>
          <p:nvPr>
            <p:ph type="dt" sz="half" idx="10"/>
          </p:nvPr>
        </p:nvSpPr>
        <p:spPr/>
        <p:txBody>
          <a:bodyPr/>
          <a:lstStyle/>
          <a:p>
            <a:fld id="{93CC09AC-690B-42B5-9372-0A5A1589F5B7}" type="datetimeFigureOut">
              <a:rPr lang="en-US" smtClean="0"/>
              <a:t>11/22/2022</a:t>
            </a:fld>
            <a:endParaRPr lang="en-US"/>
          </a:p>
        </p:txBody>
      </p:sp>
      <p:sp>
        <p:nvSpPr>
          <p:cNvPr id="4" name="Segnaposto piè di pagina 3">
            <a:extLst>
              <a:ext uri="{FF2B5EF4-FFF2-40B4-BE49-F238E27FC236}">
                <a16:creationId xmlns:a16="http://schemas.microsoft.com/office/drawing/2014/main" id="{9CB6A387-15C5-C89D-81BB-75AD8E38C9D7}"/>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69876FF3-9B78-7B43-4255-1F5C70055EDB}"/>
              </a:ext>
            </a:extLst>
          </p:cNvPr>
          <p:cNvSpPr>
            <a:spLocks noGrp="1"/>
          </p:cNvSpPr>
          <p:nvPr>
            <p:ph type="sldNum" sz="quarter" idx="12"/>
          </p:nvPr>
        </p:nvSpPr>
        <p:spPr/>
        <p:txBody>
          <a:bodyPr/>
          <a:lstStyle/>
          <a:p>
            <a:fld id="{13DC69FE-8E80-403F-BA15-1D9A49BB53E9}" type="slidenum">
              <a:rPr lang="en-US" smtClean="0"/>
              <a:t>‹N›</a:t>
            </a:fld>
            <a:endParaRPr lang="en-US"/>
          </a:p>
        </p:txBody>
      </p:sp>
    </p:spTree>
    <p:extLst>
      <p:ext uri="{BB962C8B-B14F-4D97-AF65-F5344CB8AC3E}">
        <p14:creationId xmlns:p14="http://schemas.microsoft.com/office/powerpoint/2010/main" val="252992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E2A2FA4-B168-69F5-265D-1D03DDB3D34B}"/>
              </a:ext>
            </a:extLst>
          </p:cNvPr>
          <p:cNvSpPr>
            <a:spLocks noGrp="1"/>
          </p:cNvSpPr>
          <p:nvPr>
            <p:ph type="dt" sz="half" idx="10"/>
          </p:nvPr>
        </p:nvSpPr>
        <p:spPr/>
        <p:txBody>
          <a:bodyPr/>
          <a:lstStyle/>
          <a:p>
            <a:fld id="{93CC09AC-690B-42B5-9372-0A5A1589F5B7}" type="datetimeFigureOut">
              <a:rPr lang="en-US" smtClean="0"/>
              <a:t>11/22/2022</a:t>
            </a:fld>
            <a:endParaRPr lang="en-US"/>
          </a:p>
        </p:txBody>
      </p:sp>
      <p:sp>
        <p:nvSpPr>
          <p:cNvPr id="3" name="Segnaposto piè di pagina 2">
            <a:extLst>
              <a:ext uri="{FF2B5EF4-FFF2-40B4-BE49-F238E27FC236}">
                <a16:creationId xmlns:a16="http://schemas.microsoft.com/office/drawing/2014/main" id="{6227CF70-8A9B-F050-AAFE-7FD04909ADF1}"/>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0062628E-27AB-72F2-E2AD-1751E3303040}"/>
              </a:ext>
            </a:extLst>
          </p:cNvPr>
          <p:cNvSpPr>
            <a:spLocks noGrp="1"/>
          </p:cNvSpPr>
          <p:nvPr>
            <p:ph type="sldNum" sz="quarter" idx="12"/>
          </p:nvPr>
        </p:nvSpPr>
        <p:spPr/>
        <p:txBody>
          <a:bodyPr/>
          <a:lstStyle/>
          <a:p>
            <a:fld id="{13DC69FE-8E80-403F-BA15-1D9A49BB53E9}" type="slidenum">
              <a:rPr lang="en-US" smtClean="0"/>
              <a:t>‹N›</a:t>
            </a:fld>
            <a:endParaRPr lang="en-US"/>
          </a:p>
        </p:txBody>
      </p:sp>
    </p:spTree>
    <p:extLst>
      <p:ext uri="{BB962C8B-B14F-4D97-AF65-F5344CB8AC3E}">
        <p14:creationId xmlns:p14="http://schemas.microsoft.com/office/powerpoint/2010/main" val="518306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44C0A9-82E6-1289-67DD-772DF85B51F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72A39F42-5115-2A62-69D7-41A4ECCF22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41F06956-D309-F5E3-BF44-27EBC1455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8A6370C-0AB2-3D3E-B938-E492193CB977}"/>
              </a:ext>
            </a:extLst>
          </p:cNvPr>
          <p:cNvSpPr>
            <a:spLocks noGrp="1"/>
          </p:cNvSpPr>
          <p:nvPr>
            <p:ph type="dt" sz="half" idx="10"/>
          </p:nvPr>
        </p:nvSpPr>
        <p:spPr/>
        <p:txBody>
          <a:bodyPr/>
          <a:lstStyle/>
          <a:p>
            <a:fld id="{93CC09AC-690B-42B5-9372-0A5A1589F5B7}" type="datetimeFigureOut">
              <a:rPr lang="en-US" smtClean="0"/>
              <a:t>11/22/2022</a:t>
            </a:fld>
            <a:endParaRPr lang="en-US"/>
          </a:p>
        </p:txBody>
      </p:sp>
      <p:sp>
        <p:nvSpPr>
          <p:cNvPr id="6" name="Segnaposto piè di pagina 5">
            <a:extLst>
              <a:ext uri="{FF2B5EF4-FFF2-40B4-BE49-F238E27FC236}">
                <a16:creationId xmlns:a16="http://schemas.microsoft.com/office/drawing/2014/main" id="{F46F0B65-43F0-2E8A-8F1D-2FF78561368A}"/>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DF86084B-741F-4808-3F51-22226611C64B}"/>
              </a:ext>
            </a:extLst>
          </p:cNvPr>
          <p:cNvSpPr>
            <a:spLocks noGrp="1"/>
          </p:cNvSpPr>
          <p:nvPr>
            <p:ph type="sldNum" sz="quarter" idx="12"/>
          </p:nvPr>
        </p:nvSpPr>
        <p:spPr/>
        <p:txBody>
          <a:bodyPr/>
          <a:lstStyle/>
          <a:p>
            <a:fld id="{13DC69FE-8E80-403F-BA15-1D9A49BB53E9}" type="slidenum">
              <a:rPr lang="en-US" smtClean="0"/>
              <a:t>‹N›</a:t>
            </a:fld>
            <a:endParaRPr lang="en-US"/>
          </a:p>
        </p:txBody>
      </p:sp>
    </p:spTree>
    <p:extLst>
      <p:ext uri="{BB962C8B-B14F-4D97-AF65-F5344CB8AC3E}">
        <p14:creationId xmlns:p14="http://schemas.microsoft.com/office/powerpoint/2010/main" val="1677681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5D48E3-0C91-05C8-383B-125D3C13220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70FF46FA-6C3E-6E67-7CCD-7E22796F4E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a:extLst>
              <a:ext uri="{FF2B5EF4-FFF2-40B4-BE49-F238E27FC236}">
                <a16:creationId xmlns:a16="http://schemas.microsoft.com/office/drawing/2014/main" id="{A64807AB-3D4A-6999-F7C5-178F2C8FB9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C17F452-E31C-C727-E582-677D01BB09CD}"/>
              </a:ext>
            </a:extLst>
          </p:cNvPr>
          <p:cNvSpPr>
            <a:spLocks noGrp="1"/>
          </p:cNvSpPr>
          <p:nvPr>
            <p:ph type="dt" sz="half" idx="10"/>
          </p:nvPr>
        </p:nvSpPr>
        <p:spPr/>
        <p:txBody>
          <a:bodyPr/>
          <a:lstStyle/>
          <a:p>
            <a:fld id="{93CC09AC-690B-42B5-9372-0A5A1589F5B7}" type="datetimeFigureOut">
              <a:rPr lang="en-US" smtClean="0"/>
              <a:t>11/22/2022</a:t>
            </a:fld>
            <a:endParaRPr lang="en-US"/>
          </a:p>
        </p:txBody>
      </p:sp>
      <p:sp>
        <p:nvSpPr>
          <p:cNvPr id="6" name="Segnaposto piè di pagina 5">
            <a:extLst>
              <a:ext uri="{FF2B5EF4-FFF2-40B4-BE49-F238E27FC236}">
                <a16:creationId xmlns:a16="http://schemas.microsoft.com/office/drawing/2014/main" id="{5F172993-F168-AB6C-2829-60C0DE3B8153}"/>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460CE887-312F-B4AF-EE75-E76EE3DD1C0E}"/>
              </a:ext>
            </a:extLst>
          </p:cNvPr>
          <p:cNvSpPr>
            <a:spLocks noGrp="1"/>
          </p:cNvSpPr>
          <p:nvPr>
            <p:ph type="sldNum" sz="quarter" idx="12"/>
          </p:nvPr>
        </p:nvSpPr>
        <p:spPr/>
        <p:txBody>
          <a:bodyPr/>
          <a:lstStyle/>
          <a:p>
            <a:fld id="{13DC69FE-8E80-403F-BA15-1D9A49BB53E9}" type="slidenum">
              <a:rPr lang="en-US" smtClean="0"/>
              <a:t>‹N›</a:t>
            </a:fld>
            <a:endParaRPr lang="en-US"/>
          </a:p>
        </p:txBody>
      </p:sp>
    </p:spTree>
    <p:extLst>
      <p:ext uri="{BB962C8B-B14F-4D97-AF65-F5344CB8AC3E}">
        <p14:creationId xmlns:p14="http://schemas.microsoft.com/office/powerpoint/2010/main" val="163600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8C04C3C-FED7-9F6C-EFBB-4B18EF446C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BF1A6ECE-DBE8-FEE2-28E2-5819A2CC41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DB2D24F6-DB8C-084B-A148-3B2C9319D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C09AC-690B-42B5-9372-0A5A1589F5B7}" type="datetimeFigureOut">
              <a:rPr lang="en-US" smtClean="0"/>
              <a:t>11/22/2022</a:t>
            </a:fld>
            <a:endParaRPr lang="en-US"/>
          </a:p>
        </p:txBody>
      </p:sp>
      <p:sp>
        <p:nvSpPr>
          <p:cNvPr id="5" name="Segnaposto piè di pagina 4">
            <a:extLst>
              <a:ext uri="{FF2B5EF4-FFF2-40B4-BE49-F238E27FC236}">
                <a16:creationId xmlns:a16="http://schemas.microsoft.com/office/drawing/2014/main" id="{3947944F-8E75-C68D-AE30-FF9DA8CF54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EE881EB8-A2DF-F8B4-7318-E7D3CF6202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C69FE-8E80-403F-BA15-1D9A49BB53E9}" type="slidenum">
              <a:rPr lang="en-US" smtClean="0"/>
              <a:t>‹N›</a:t>
            </a:fld>
            <a:endParaRPr lang="en-US"/>
          </a:p>
        </p:txBody>
      </p:sp>
    </p:spTree>
    <p:extLst>
      <p:ext uri="{BB962C8B-B14F-4D97-AF65-F5344CB8AC3E}">
        <p14:creationId xmlns:p14="http://schemas.microsoft.com/office/powerpoint/2010/main" val="1645974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x.doi.org/10.2139/ssrn.2612050" TargetMode="External"/><Relationship Id="rId2" Type="http://schemas.openxmlformats.org/officeDocument/2006/relationships/hyperlink" Target="https://ssrn.com/abstract=2612050" TargetMode="External"/><Relationship Id="rId1" Type="http://schemas.openxmlformats.org/officeDocument/2006/relationships/slideLayout" Target="../slideLayouts/slideLayout2.xml"/><Relationship Id="rId5" Type="http://schemas.openxmlformats.org/officeDocument/2006/relationships/hyperlink" Target="https://socialeurope.eu/a-noble-award-for-a-popular-misconception" TargetMode="External"/><Relationship Id="rId4" Type="http://schemas.openxmlformats.org/officeDocument/2006/relationships/hyperlink" Target="https://www.nobelprize.org/prizes/economic-sciences/2022/press-relea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ondediplo.com/2005/02/12nobe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nobelprize.org/prizes/economic-sciences/2022/press-releas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3BD868-6C53-A9B0-158D-AEBE5ED79496}"/>
              </a:ext>
            </a:extLst>
          </p:cNvPr>
          <p:cNvSpPr>
            <a:spLocks noGrp="1"/>
          </p:cNvSpPr>
          <p:nvPr>
            <p:ph type="title"/>
          </p:nvPr>
        </p:nvSpPr>
        <p:spPr>
          <a:xfrm>
            <a:off x="838199" y="365126"/>
            <a:ext cx="10524893" cy="1162592"/>
          </a:xfrm>
        </p:spPr>
        <p:txBody>
          <a:bodyPr>
            <a:normAutofit fontScale="90000"/>
          </a:bodyPr>
          <a:lstStyle/>
          <a:p>
            <a:pPr algn="ctr"/>
            <a:r>
              <a:rPr lang="en-US" sz="4000" b="1" dirty="0"/>
              <a:t>A bank plenty of half truths: ignorance, bad faith or what?</a:t>
            </a:r>
            <a:endParaRPr lang="en-US" sz="4000" dirty="0"/>
          </a:p>
        </p:txBody>
      </p:sp>
      <p:sp>
        <p:nvSpPr>
          <p:cNvPr id="3" name="Segnaposto contenuto 2">
            <a:extLst>
              <a:ext uri="{FF2B5EF4-FFF2-40B4-BE49-F238E27FC236}">
                <a16:creationId xmlns:a16="http://schemas.microsoft.com/office/drawing/2014/main" id="{7B7AFB09-F953-265E-95FC-59551C66A0A8}"/>
              </a:ext>
            </a:extLst>
          </p:cNvPr>
          <p:cNvSpPr>
            <a:spLocks noGrp="1"/>
          </p:cNvSpPr>
          <p:nvPr>
            <p:ph sz="half" idx="1"/>
          </p:nvPr>
        </p:nvSpPr>
        <p:spPr/>
        <p:txBody>
          <a:bodyPr/>
          <a:lstStyle/>
          <a:p>
            <a:pPr marL="0" indent="0" algn="ctr">
              <a:buNone/>
            </a:pPr>
            <a:endParaRPr lang="en-US" dirty="0"/>
          </a:p>
          <a:p>
            <a:pPr marL="0" indent="0" algn="ctr">
              <a:buNone/>
            </a:pPr>
            <a:endParaRPr lang="en-US" dirty="0"/>
          </a:p>
          <a:p>
            <a:pPr marL="0" indent="0" algn="ctr">
              <a:buNone/>
            </a:pPr>
            <a:r>
              <a:rPr lang="en-US" dirty="0"/>
              <a:t>Sergio Cesaratto</a:t>
            </a:r>
          </a:p>
          <a:p>
            <a:pPr marL="0" indent="0" algn="ctr">
              <a:buNone/>
            </a:pPr>
            <a:r>
              <a:rPr lang="en-US" dirty="0"/>
              <a:t>DEPS</a:t>
            </a:r>
          </a:p>
          <a:p>
            <a:pPr marL="0" indent="0" algn="ctr">
              <a:buNone/>
            </a:pPr>
            <a:r>
              <a:rPr lang="en-US" dirty="0"/>
              <a:t>Cesaratto@unisi.it </a:t>
            </a:r>
          </a:p>
          <a:p>
            <a:endParaRPr lang="en-US" dirty="0"/>
          </a:p>
        </p:txBody>
      </p:sp>
      <p:pic>
        <p:nvPicPr>
          <p:cNvPr id="5" name="Segnaposto contenuto 4" descr="Immagine che contiene testo, quotidiano&#10;&#10;Descrizione generata automaticamente">
            <a:extLst>
              <a:ext uri="{FF2B5EF4-FFF2-40B4-BE49-F238E27FC236}">
                <a16:creationId xmlns:a16="http://schemas.microsoft.com/office/drawing/2014/main" id="{01CCA12C-5AFC-C39A-B026-979F721CCB1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16275" y="1527718"/>
            <a:ext cx="3722349" cy="5265705"/>
          </a:xfrm>
          <a:prstGeom prst="rect">
            <a:avLst/>
          </a:prstGeom>
        </p:spPr>
      </p:pic>
    </p:spTree>
    <p:extLst>
      <p:ext uri="{BB962C8B-B14F-4D97-AF65-F5344CB8AC3E}">
        <p14:creationId xmlns:p14="http://schemas.microsoft.com/office/powerpoint/2010/main" val="4202133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EC9B88-70BC-BC1D-5DD6-30B877A2A7D6}"/>
              </a:ext>
            </a:extLst>
          </p:cNvPr>
          <p:cNvSpPr>
            <a:spLocks noGrp="1"/>
          </p:cNvSpPr>
          <p:nvPr>
            <p:ph type="title"/>
          </p:nvPr>
        </p:nvSpPr>
        <p:spPr>
          <a:xfrm>
            <a:off x="838199" y="365125"/>
            <a:ext cx="10123449" cy="805753"/>
          </a:xfrm>
        </p:spPr>
        <p:txBody>
          <a:bodyPr>
            <a:normAutofit/>
          </a:bodyPr>
          <a:lstStyle/>
          <a:p>
            <a:pPr algn="ctr"/>
            <a:r>
              <a:rPr lang="en-US" sz="2400" b="1" dirty="0">
                <a:latin typeface="+mn-lt"/>
              </a:rPr>
              <a:t>The </a:t>
            </a:r>
            <a:r>
              <a:rPr lang="en-GB" sz="2400" b="1" dirty="0" err="1">
                <a:latin typeface="+mn-lt"/>
              </a:rPr>
              <a:t>Sveriges</a:t>
            </a:r>
            <a:r>
              <a:rPr lang="en-GB" sz="2400" b="1" dirty="0">
                <a:latin typeface="+mn-lt"/>
              </a:rPr>
              <a:t> </a:t>
            </a:r>
            <a:r>
              <a:rPr lang="en-GB" sz="2400" b="1" dirty="0" err="1">
                <a:latin typeface="+mn-lt"/>
              </a:rPr>
              <a:t>Riksbank’s</a:t>
            </a:r>
            <a:r>
              <a:rPr lang="en-GB" sz="2400" b="1" dirty="0">
                <a:latin typeface="+mn-lt"/>
              </a:rPr>
              <a:t> motivations to award these “Nobel” prices rise o</a:t>
            </a:r>
            <a:r>
              <a:rPr lang="en-US" sz="2400" b="1" dirty="0" err="1">
                <a:latin typeface="+mn-lt"/>
              </a:rPr>
              <a:t>ther</a:t>
            </a:r>
            <a:r>
              <a:rPr lang="en-US" sz="2400" b="1" dirty="0">
                <a:latin typeface="+mn-lt"/>
              </a:rPr>
              <a:t> perplexities</a:t>
            </a:r>
          </a:p>
        </p:txBody>
      </p:sp>
      <p:sp>
        <p:nvSpPr>
          <p:cNvPr id="3" name="Segnaposto contenuto 2">
            <a:extLst>
              <a:ext uri="{FF2B5EF4-FFF2-40B4-BE49-F238E27FC236}">
                <a16:creationId xmlns:a16="http://schemas.microsoft.com/office/drawing/2014/main" id="{A5FB4618-4B57-2F33-3819-7BEA3C5F6B5D}"/>
              </a:ext>
            </a:extLst>
          </p:cNvPr>
          <p:cNvSpPr>
            <a:spLocks noGrp="1"/>
          </p:cNvSpPr>
          <p:nvPr>
            <p:ph idx="1"/>
          </p:nvPr>
        </p:nvSpPr>
        <p:spPr>
          <a:xfrm>
            <a:off x="838199" y="1477454"/>
            <a:ext cx="10515601" cy="5006085"/>
          </a:xfrm>
        </p:spPr>
        <p:txBody>
          <a:bodyPr>
            <a:normAutofit/>
          </a:bodyPr>
          <a:lstStyle/>
          <a:p>
            <a:r>
              <a:rPr lang="en-GB" sz="2400" b="0" i="0" u="none" strike="noStrike" baseline="0" dirty="0">
                <a:solidFill>
                  <a:srgbClr val="000000"/>
                </a:solidFill>
                <a:latin typeface="Indigo Antiqua Pro Text"/>
              </a:rPr>
              <a:t>Bernanke: “A </a:t>
            </a:r>
            <a:r>
              <a:rPr lang="en-GB" sz="2400" b="1" i="0" u="none" strike="noStrike" baseline="0" dirty="0">
                <a:solidFill>
                  <a:srgbClr val="000000"/>
                </a:solidFill>
                <a:latin typeface="Indigo Antiqua Pro Text"/>
              </a:rPr>
              <a:t>rumour </a:t>
            </a:r>
            <a:r>
              <a:rPr lang="en-GB" sz="2400" b="1" dirty="0">
                <a:solidFill>
                  <a:srgbClr val="000000"/>
                </a:solidFill>
                <a:latin typeface="Indigo Antiqua Pro Text"/>
              </a:rPr>
              <a:t>[</a:t>
            </a:r>
            <a:r>
              <a:rPr lang="en-GB" sz="2400" b="1" i="0" u="none" strike="noStrike" baseline="0" dirty="0">
                <a:solidFill>
                  <a:srgbClr val="000000"/>
                </a:solidFill>
                <a:latin typeface="Indigo Antiqua Pro Text"/>
              </a:rPr>
              <a:t>sic] </a:t>
            </a:r>
            <a:r>
              <a:rPr lang="en-GB" sz="2400" b="0" i="0" u="none" strike="noStrike" baseline="0" dirty="0">
                <a:solidFill>
                  <a:srgbClr val="000000"/>
                </a:solidFill>
                <a:latin typeface="Indigo Antiqua Pro Text"/>
              </a:rPr>
              <a:t>may start, saying that more savers than the bank can cope with are about to withdraw their money. Regardless of whether this rumour is true, it can send depositors rushing to the bank to withdraw their money in case the bank goes bankrupt. A bank run ensues.” What a poor theory of financial crises!</a:t>
            </a:r>
          </a:p>
          <a:p>
            <a:r>
              <a:rPr lang="en-GB" sz="2400" b="0" i="0" u="none" strike="noStrike" baseline="0" dirty="0">
                <a:solidFill>
                  <a:srgbClr val="000000"/>
                </a:solidFill>
                <a:latin typeface="Indigo Antiqua Pro Text"/>
              </a:rPr>
              <a:t>Diamond: </a:t>
            </a:r>
            <a:r>
              <a:rPr lang="en-GB" sz="2400" dirty="0">
                <a:solidFill>
                  <a:srgbClr val="000000"/>
                </a:solidFill>
                <a:latin typeface="Indigo Antiqua Pro Text"/>
              </a:rPr>
              <a:t>“</a:t>
            </a:r>
            <a:r>
              <a:rPr lang="en-GB" sz="2400" b="0" i="0" u="none" strike="noStrike" baseline="0" dirty="0">
                <a:solidFill>
                  <a:srgbClr val="000000"/>
                </a:solidFill>
                <a:latin typeface="Indigo Antiqua Pro Text"/>
              </a:rPr>
              <a:t>the risk that a major bank will collapse due to this is small, as long as the bank manages its lending activities in a responsible manner. This is because a bank grants loans to a large number of borrowers. Even if a few borrowers default on their loans</a:t>
            </a:r>
            <a:r>
              <a:rPr lang="en-GB" sz="2400" b="1" i="0" u="none" strike="noStrike" baseline="0" dirty="0">
                <a:solidFill>
                  <a:srgbClr val="000000"/>
                </a:solidFill>
                <a:latin typeface="Indigo Antiqua Pro Text"/>
              </a:rPr>
              <a:t>, the losses across all loans will be small and predictable</a:t>
            </a:r>
            <a:r>
              <a:rPr lang="en-GB" sz="2400" b="0" i="0" u="none" strike="noStrike" baseline="0" dirty="0">
                <a:solidFill>
                  <a:srgbClr val="000000"/>
                </a:solidFill>
                <a:latin typeface="Indigo Antiqua Pro Text"/>
              </a:rPr>
              <a:t>”. </a:t>
            </a:r>
            <a:r>
              <a:rPr lang="en-GB" sz="2400" b="0" i="0" u="none" strike="noStrike" baseline="0" dirty="0" err="1">
                <a:solidFill>
                  <a:srgbClr val="000000"/>
                </a:solidFill>
                <a:latin typeface="Indigo Antiqua Pro Text"/>
              </a:rPr>
              <a:t>Mmmmm</a:t>
            </a:r>
            <a:r>
              <a:rPr lang="en-GB" sz="2400" b="0" i="0" u="none" strike="noStrike" baseline="0" dirty="0">
                <a:solidFill>
                  <a:srgbClr val="000000"/>
                </a:solidFill>
                <a:latin typeface="Indigo Antiqua Pro Text"/>
              </a:rPr>
              <a:t>, it sounds the theory that backed securitization of mortgages and caused the 2008 financial crisis in the US!</a:t>
            </a:r>
          </a:p>
          <a:p>
            <a:endParaRPr lang="en-US" dirty="0"/>
          </a:p>
        </p:txBody>
      </p:sp>
    </p:spTree>
    <p:extLst>
      <p:ext uri="{BB962C8B-B14F-4D97-AF65-F5344CB8AC3E}">
        <p14:creationId xmlns:p14="http://schemas.microsoft.com/office/powerpoint/2010/main" val="2379567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A6EAA7-22C3-6908-FAB6-6EE32678A327}"/>
              </a:ext>
            </a:extLst>
          </p:cNvPr>
          <p:cNvSpPr>
            <a:spLocks noGrp="1"/>
          </p:cNvSpPr>
          <p:nvPr>
            <p:ph type="title"/>
          </p:nvPr>
        </p:nvSpPr>
        <p:spPr>
          <a:xfrm>
            <a:off x="838200" y="365125"/>
            <a:ext cx="10413380" cy="526973"/>
          </a:xfrm>
        </p:spPr>
        <p:txBody>
          <a:bodyPr>
            <a:normAutofit/>
          </a:bodyPr>
          <a:lstStyle/>
          <a:p>
            <a:pPr algn="ctr"/>
            <a:r>
              <a:rPr lang="en-US" sz="2800" b="1" dirty="0"/>
              <a:t>I’m too busy with the next model, no time for nuances</a:t>
            </a:r>
          </a:p>
        </p:txBody>
      </p:sp>
      <p:sp>
        <p:nvSpPr>
          <p:cNvPr id="3" name="Segnaposto contenuto 2">
            <a:extLst>
              <a:ext uri="{FF2B5EF4-FFF2-40B4-BE49-F238E27FC236}">
                <a16:creationId xmlns:a16="http://schemas.microsoft.com/office/drawing/2014/main" id="{80BBED27-B7C2-222E-7807-5ED8F6C57821}"/>
              </a:ext>
            </a:extLst>
          </p:cNvPr>
          <p:cNvSpPr>
            <a:spLocks noGrp="1"/>
          </p:cNvSpPr>
          <p:nvPr>
            <p:ph idx="1"/>
          </p:nvPr>
        </p:nvSpPr>
        <p:spPr>
          <a:xfrm>
            <a:off x="838200" y="892098"/>
            <a:ext cx="10515600" cy="5507890"/>
          </a:xfrm>
        </p:spPr>
        <p:txBody>
          <a:bodyPr/>
          <a:lstStyle/>
          <a:p>
            <a:r>
              <a:rPr lang="en-US" sz="2400" dirty="0"/>
              <a:t>What I am afraid of is that for most mainstream economists (or those borderline but prudently in the safer side) these are all theoretical nuances; instead, if taken seriously, they would change your mind and are not annoying nuances</a:t>
            </a:r>
          </a:p>
          <a:p>
            <a:r>
              <a:rPr lang="en-US" sz="2400" dirty="0"/>
              <a:t>Secondly I am worried that wrong theories are still taught in university courses. The monetary multiplier is a fake (ask </a:t>
            </a:r>
            <a:r>
              <a:rPr lang="en-US" sz="2400" dirty="0" err="1"/>
              <a:t>Bindseil</a:t>
            </a:r>
            <a:r>
              <a:rPr lang="en-US" sz="2400" dirty="0"/>
              <a:t>). Another workhorse of mainstream monetary policy (Pool 1970) is a fake (ask </a:t>
            </a:r>
            <a:r>
              <a:rPr lang="en-US" sz="2400" dirty="0" err="1"/>
              <a:t>Bindseil</a:t>
            </a:r>
            <a:r>
              <a:rPr lang="en-US" sz="2400" dirty="0"/>
              <a:t>, not Blanchard who believes in it). The question is that monetary policy can be rigorously explained only starting from the endogeneity of money (ask Claudio </a:t>
            </a:r>
            <a:r>
              <a:rPr lang="en-US" sz="2400" dirty="0" err="1"/>
              <a:t>Borio</a:t>
            </a:r>
            <a:r>
              <a:rPr lang="en-US" sz="2400" dirty="0"/>
              <a:t> at BIS). </a:t>
            </a:r>
          </a:p>
          <a:p>
            <a:r>
              <a:rPr lang="en-US" dirty="0"/>
              <a:t>Thanks!</a:t>
            </a:r>
          </a:p>
          <a:p>
            <a:r>
              <a:rPr lang="en-US" dirty="0"/>
              <a:t>PS slides available in my web page</a:t>
            </a:r>
          </a:p>
          <a:p>
            <a:pPr marL="0" indent="0">
              <a:buNone/>
            </a:pPr>
            <a:r>
              <a:rPr lang="en-US" dirty="0"/>
              <a:t>“</a:t>
            </a:r>
            <a:r>
              <a:rPr lang="en-US" dirty="0" err="1"/>
              <a:t>materiali</a:t>
            </a:r>
            <a:r>
              <a:rPr lang="en-US"/>
              <a:t>”</a:t>
            </a:r>
            <a:endParaRPr lang="en-US" dirty="0"/>
          </a:p>
        </p:txBody>
      </p:sp>
      <p:pic>
        <p:nvPicPr>
          <p:cNvPr id="5" name="Immagine 4" descr="Economics Council Cartoons and Comics - funny pictures from CartoonStock">
            <a:extLst>
              <a:ext uri="{FF2B5EF4-FFF2-40B4-BE49-F238E27FC236}">
                <a16:creationId xmlns:a16="http://schemas.microsoft.com/office/drawing/2014/main" id="{6D626F55-7636-4888-D407-23669EE3A0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15010" y="3710763"/>
            <a:ext cx="4230231" cy="3018834"/>
          </a:xfrm>
          <a:prstGeom prst="rect">
            <a:avLst/>
          </a:prstGeom>
          <a:noFill/>
          <a:ln>
            <a:noFill/>
          </a:ln>
        </p:spPr>
      </p:pic>
    </p:spTree>
    <p:extLst>
      <p:ext uri="{BB962C8B-B14F-4D97-AF65-F5344CB8AC3E}">
        <p14:creationId xmlns:p14="http://schemas.microsoft.com/office/powerpoint/2010/main" val="424556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D0CFF9-670A-8FA0-9F69-DF493C4C5B12}"/>
              </a:ext>
            </a:extLst>
          </p:cNvPr>
          <p:cNvSpPr>
            <a:spLocks noGrp="1"/>
          </p:cNvSpPr>
          <p:nvPr>
            <p:ph type="title"/>
          </p:nvPr>
        </p:nvSpPr>
        <p:spPr>
          <a:xfrm>
            <a:off x="838200" y="365125"/>
            <a:ext cx="10156902" cy="582729"/>
          </a:xfrm>
        </p:spPr>
        <p:txBody>
          <a:bodyPr>
            <a:normAutofit/>
          </a:bodyPr>
          <a:lstStyle/>
          <a:p>
            <a:pPr algn="ctr"/>
            <a:r>
              <a:rPr lang="en-US" sz="2000" b="1" dirty="0"/>
              <a:t>References</a:t>
            </a:r>
          </a:p>
        </p:txBody>
      </p:sp>
      <p:sp>
        <p:nvSpPr>
          <p:cNvPr id="3" name="Segnaposto contenuto 2">
            <a:extLst>
              <a:ext uri="{FF2B5EF4-FFF2-40B4-BE49-F238E27FC236}">
                <a16:creationId xmlns:a16="http://schemas.microsoft.com/office/drawing/2014/main" id="{418E3EEB-6C44-3140-25A9-94EB5E3DF3B7}"/>
              </a:ext>
            </a:extLst>
          </p:cNvPr>
          <p:cNvSpPr>
            <a:spLocks noGrp="1"/>
          </p:cNvSpPr>
          <p:nvPr>
            <p:ph idx="1"/>
          </p:nvPr>
        </p:nvSpPr>
        <p:spPr>
          <a:xfrm>
            <a:off x="838200" y="947854"/>
            <a:ext cx="10515600" cy="5229109"/>
          </a:xfrm>
        </p:spPr>
        <p:txBody>
          <a:bodyPr>
            <a:normAutofit/>
          </a:bodyPr>
          <a:lstStyle/>
          <a:p>
            <a:r>
              <a:rPr lang="en-GB" sz="2000" dirty="0" err="1"/>
              <a:t>Jakab</a:t>
            </a:r>
            <a:r>
              <a:rPr lang="en-GB" sz="2000" dirty="0"/>
              <a:t>, Zoltan and </a:t>
            </a:r>
            <a:r>
              <a:rPr lang="en-GB" sz="2000" dirty="0" err="1"/>
              <a:t>Kumhof</a:t>
            </a:r>
            <a:r>
              <a:rPr lang="en-GB" sz="2000" dirty="0"/>
              <a:t>, Michael, Banks are Not Intermediaries of Loanable Funds – And Why This Matters (May 29, 2015). Bank of England Working Paper No. 529, Available at SSRN: </a:t>
            </a:r>
            <a:r>
              <a:rPr lang="en-GB" sz="2000" dirty="0">
                <a:hlinkClick r:id="rId2"/>
              </a:rPr>
              <a:t>https://ssrn.com/abstract=2612050</a:t>
            </a:r>
            <a:r>
              <a:rPr lang="en-GB" sz="2000" dirty="0"/>
              <a:t> or </a:t>
            </a:r>
            <a:r>
              <a:rPr lang="en-GB" sz="2000" dirty="0">
                <a:hlinkClick r:id="rId3"/>
              </a:rPr>
              <a:t>http://dx.doi.org/10.2139/ssrn.2612050 </a:t>
            </a:r>
            <a:endParaRPr lang="en-GB" sz="2000" dirty="0"/>
          </a:p>
          <a:p>
            <a:r>
              <a:rPr lang="en-GB" sz="2000" b="0" i="0" u="none" strike="noStrike" baseline="0" dirty="0">
                <a:solidFill>
                  <a:srgbClr val="000000"/>
                </a:solidFill>
                <a:hlinkClick r:id="rId4"/>
              </a:rPr>
              <a:t>https://www.nobelprize.org/prizes/economic-sciences/2022/press-release/</a:t>
            </a:r>
            <a:endParaRPr lang="en-GB" sz="2000" dirty="0"/>
          </a:p>
          <a:p>
            <a:r>
              <a:rPr lang="en-US" sz="2000" dirty="0"/>
              <a:t>Peter </a:t>
            </a:r>
            <a:r>
              <a:rPr lang="en-US" sz="2000" dirty="0" err="1"/>
              <a:t>Bofinger</a:t>
            </a:r>
            <a:r>
              <a:rPr lang="en-US" sz="2000" dirty="0"/>
              <a:t> </a:t>
            </a:r>
            <a:r>
              <a:rPr lang="en-US" sz="2000" dirty="0">
                <a:hlinkClick r:id="rId5"/>
              </a:rPr>
              <a:t>https://socialeurope.eu/a-noble-award-for-a-popular-misconception</a:t>
            </a:r>
            <a:endParaRPr lang="en-US" sz="2000" dirty="0"/>
          </a:p>
          <a:p>
            <a:r>
              <a:rPr lang="it-IT" sz="2000" dirty="0"/>
              <a:t>Cesaratto, S. (2021) </a:t>
            </a:r>
            <a:r>
              <a:rPr lang="it-IT" sz="2000" i="1" dirty="0"/>
              <a:t>Sei lezioni sulla moneta- La politica monetaria com’è e come viene raccontata</a:t>
            </a:r>
            <a:r>
              <a:rPr lang="it-IT" sz="2000" dirty="0"/>
              <a:t>, </a:t>
            </a:r>
            <a:r>
              <a:rPr lang="it-IT" sz="2000" dirty="0" err="1"/>
              <a:t>Diarkos</a:t>
            </a:r>
            <a:r>
              <a:rPr lang="it-IT" sz="2000" dirty="0"/>
              <a:t>, Reggio Emilia [full of </a:t>
            </a:r>
            <a:r>
              <a:rPr lang="it-IT" sz="2000" dirty="0" err="1"/>
              <a:t>references</a:t>
            </a:r>
            <a:r>
              <a:rPr lang="it-IT" sz="2000" dirty="0"/>
              <a:t> to Ulrich </a:t>
            </a:r>
            <a:r>
              <a:rPr lang="it-IT" sz="2000" dirty="0" err="1"/>
              <a:t>Bindseil</a:t>
            </a:r>
            <a:r>
              <a:rPr lang="it-IT" sz="2000" dirty="0"/>
              <a:t> and Claudio Borio and </a:t>
            </a:r>
            <a:r>
              <a:rPr lang="it-IT" sz="2000" dirty="0" err="1"/>
              <a:t>many</a:t>
            </a:r>
            <a:r>
              <a:rPr lang="it-IT" sz="2000" dirty="0"/>
              <a:t> </a:t>
            </a:r>
            <a:r>
              <a:rPr lang="it-IT" sz="2000" dirty="0" err="1"/>
              <a:t>other</a:t>
            </a:r>
            <a:r>
              <a:rPr lang="it-IT" sz="2000" dirty="0"/>
              <a:t> </a:t>
            </a:r>
            <a:r>
              <a:rPr lang="it-IT" sz="2000" dirty="0" err="1"/>
              <a:t>serious</a:t>
            </a:r>
            <a:r>
              <a:rPr lang="it-IT" sz="2000" dirty="0"/>
              <a:t> mainstreams]</a:t>
            </a:r>
            <a:endParaRPr lang="en-US" sz="2000" dirty="0"/>
          </a:p>
        </p:txBody>
      </p:sp>
    </p:spTree>
    <p:extLst>
      <p:ext uri="{BB962C8B-B14F-4D97-AF65-F5344CB8AC3E}">
        <p14:creationId xmlns:p14="http://schemas.microsoft.com/office/powerpoint/2010/main" val="228857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98BE30-B2F5-D1F8-518F-0F9EEFF3B63D}"/>
              </a:ext>
            </a:extLst>
          </p:cNvPr>
          <p:cNvSpPr>
            <a:spLocks noGrp="1"/>
          </p:cNvSpPr>
          <p:nvPr>
            <p:ph type="title"/>
          </p:nvPr>
        </p:nvSpPr>
        <p:spPr>
          <a:xfrm>
            <a:off x="838200" y="398579"/>
            <a:ext cx="10424532" cy="917266"/>
          </a:xfrm>
        </p:spPr>
        <p:txBody>
          <a:bodyPr>
            <a:normAutofit/>
          </a:bodyPr>
          <a:lstStyle/>
          <a:p>
            <a:pPr algn="ctr"/>
            <a:r>
              <a:rPr lang="en-US" sz="2800" b="1" dirty="0"/>
              <a:t>First of all, let us call things by their proper name</a:t>
            </a:r>
          </a:p>
        </p:txBody>
      </p:sp>
      <p:sp>
        <p:nvSpPr>
          <p:cNvPr id="3" name="Segnaposto contenuto 2">
            <a:extLst>
              <a:ext uri="{FF2B5EF4-FFF2-40B4-BE49-F238E27FC236}">
                <a16:creationId xmlns:a16="http://schemas.microsoft.com/office/drawing/2014/main" id="{A7FC24D9-03C9-5E9A-0A72-F09D467F4113}"/>
              </a:ext>
            </a:extLst>
          </p:cNvPr>
          <p:cNvSpPr>
            <a:spLocks noGrp="1"/>
          </p:cNvSpPr>
          <p:nvPr>
            <p:ph idx="1"/>
          </p:nvPr>
        </p:nvSpPr>
        <p:spPr/>
        <p:txBody>
          <a:bodyPr/>
          <a:lstStyle/>
          <a:p>
            <a:r>
              <a:rPr lang="en-GB" sz="2400" dirty="0"/>
              <a:t>The </a:t>
            </a:r>
            <a:r>
              <a:rPr lang="en-GB" sz="2400" dirty="0" err="1"/>
              <a:t>Sveriges</a:t>
            </a:r>
            <a:r>
              <a:rPr lang="en-GB" sz="2400" dirty="0"/>
              <a:t> </a:t>
            </a:r>
            <a:r>
              <a:rPr lang="en-GB" sz="2400" dirty="0" err="1"/>
              <a:t>Riksbank</a:t>
            </a:r>
            <a:r>
              <a:rPr lang="en-GB" sz="2400" dirty="0"/>
              <a:t> Prize in Economic Sciences in Memory of Alfred Nobel</a:t>
            </a:r>
          </a:p>
          <a:p>
            <a:r>
              <a:rPr lang="en-GB" sz="2400" i="1" dirty="0">
                <a:effectLst/>
              </a:rPr>
              <a:t>The ‘Nobel prize’ that isn’t </a:t>
            </a:r>
            <a:r>
              <a:rPr lang="en-GB" sz="2400" dirty="0">
                <a:effectLst/>
                <a:hlinkClick r:id="rId2"/>
              </a:rPr>
              <a:t>https://mondediplo.com/2005/02/12nobel</a:t>
            </a:r>
            <a:endParaRPr lang="en-GB" sz="2400" dirty="0">
              <a:effectLst/>
            </a:endParaRPr>
          </a:p>
          <a:p>
            <a:endParaRPr lang="en-GB" sz="2400" dirty="0">
              <a:effectLst/>
            </a:endParaRPr>
          </a:p>
          <a:p>
            <a:endParaRPr lang="en-GB" b="1" dirty="0"/>
          </a:p>
          <a:p>
            <a:endParaRPr lang="en-US" dirty="0"/>
          </a:p>
        </p:txBody>
      </p:sp>
      <p:pic>
        <p:nvPicPr>
          <p:cNvPr id="5" name="Immagine 4">
            <a:extLst>
              <a:ext uri="{FF2B5EF4-FFF2-40B4-BE49-F238E27FC236}">
                <a16:creationId xmlns:a16="http://schemas.microsoft.com/office/drawing/2014/main" id="{1B077408-6D1A-FC1E-7ACB-C17DA58ADB5B}"/>
              </a:ext>
            </a:extLst>
          </p:cNvPr>
          <p:cNvPicPr>
            <a:picLocks noChangeAspect="1"/>
          </p:cNvPicPr>
          <p:nvPr/>
        </p:nvPicPr>
        <p:blipFill>
          <a:blip r:embed="rId3"/>
          <a:stretch>
            <a:fillRect/>
          </a:stretch>
        </p:blipFill>
        <p:spPr>
          <a:xfrm>
            <a:off x="4424362" y="3105149"/>
            <a:ext cx="3749822" cy="3354271"/>
          </a:xfrm>
          <a:prstGeom prst="rect">
            <a:avLst/>
          </a:prstGeom>
        </p:spPr>
      </p:pic>
    </p:spTree>
    <p:extLst>
      <p:ext uri="{BB962C8B-B14F-4D97-AF65-F5344CB8AC3E}">
        <p14:creationId xmlns:p14="http://schemas.microsoft.com/office/powerpoint/2010/main" val="3996650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32C37-DEF6-6387-BD34-13A0C1F167FF}"/>
              </a:ext>
            </a:extLst>
          </p:cNvPr>
          <p:cNvSpPr>
            <a:spLocks noGrp="1"/>
          </p:cNvSpPr>
          <p:nvPr>
            <p:ph type="title"/>
          </p:nvPr>
        </p:nvSpPr>
        <p:spPr>
          <a:xfrm>
            <a:off x="947854" y="365126"/>
            <a:ext cx="10405946" cy="627334"/>
          </a:xfrm>
        </p:spPr>
        <p:txBody>
          <a:bodyPr>
            <a:normAutofit/>
          </a:bodyPr>
          <a:lstStyle/>
          <a:p>
            <a:br>
              <a:rPr lang="en-US" sz="1800" b="0" i="0" u="none" strike="noStrike" baseline="0" dirty="0">
                <a:solidFill>
                  <a:srgbClr val="000000"/>
                </a:solidFill>
                <a:latin typeface="DINPro-Medium"/>
              </a:rPr>
            </a:br>
            <a:r>
              <a:rPr lang="en-GB" sz="1800" b="0" i="0" u="none" strike="noStrike" baseline="0" dirty="0">
                <a:solidFill>
                  <a:srgbClr val="000000"/>
                </a:solidFill>
                <a:latin typeface="DINPro-Medium"/>
              </a:rPr>
              <a:t> From </a:t>
            </a:r>
            <a:r>
              <a:rPr lang="en-GB" sz="1800" b="0" i="0" u="none" strike="noStrike" baseline="0" dirty="0">
                <a:solidFill>
                  <a:srgbClr val="000000"/>
                </a:solidFill>
                <a:latin typeface="DINPro-Medium"/>
                <a:hlinkClick r:id="rId2"/>
              </a:rPr>
              <a:t>https://www.nobelprize.org/prizes/economic-sciences/2022/press-release/</a:t>
            </a:r>
            <a:endParaRPr lang="en-US" dirty="0"/>
          </a:p>
        </p:txBody>
      </p:sp>
      <p:sp>
        <p:nvSpPr>
          <p:cNvPr id="3" name="Segnaposto contenuto 2">
            <a:extLst>
              <a:ext uri="{FF2B5EF4-FFF2-40B4-BE49-F238E27FC236}">
                <a16:creationId xmlns:a16="http://schemas.microsoft.com/office/drawing/2014/main" id="{9E112B67-DBAF-73D2-D841-AE052BBB3C7D}"/>
              </a:ext>
            </a:extLst>
          </p:cNvPr>
          <p:cNvSpPr>
            <a:spLocks noGrp="1"/>
          </p:cNvSpPr>
          <p:nvPr>
            <p:ph idx="1"/>
          </p:nvPr>
        </p:nvSpPr>
        <p:spPr>
          <a:xfrm>
            <a:off x="814039" y="1137424"/>
            <a:ext cx="10539761" cy="5039539"/>
          </a:xfrm>
        </p:spPr>
        <p:txBody>
          <a:bodyPr>
            <a:normAutofit/>
          </a:bodyPr>
          <a:lstStyle/>
          <a:p>
            <a:pPr algn="l"/>
            <a:endParaRPr lang="en-US" sz="1800" b="0" i="0" u="none" strike="noStrike" baseline="0" dirty="0">
              <a:solidFill>
                <a:srgbClr val="000000"/>
              </a:solidFill>
              <a:latin typeface="Indigo Antiqua Pro Text"/>
            </a:endParaRPr>
          </a:p>
          <a:p>
            <a:r>
              <a:rPr lang="en-GB" sz="2000" b="1" i="0" u="none" strike="noStrike" baseline="0" dirty="0">
                <a:solidFill>
                  <a:srgbClr val="000000"/>
                </a:solidFill>
                <a:latin typeface="Indigo Antiqua Pro Text"/>
              </a:rPr>
              <a:t>“Bernanke</a:t>
            </a:r>
            <a:r>
              <a:rPr lang="en-GB" sz="2000" b="0" i="0" u="none" strike="noStrike" baseline="0" dirty="0">
                <a:solidFill>
                  <a:srgbClr val="000000"/>
                </a:solidFill>
                <a:latin typeface="Indigo Antiqua Pro Text"/>
              </a:rPr>
              <a:t> showed that its main cause [of the GFC] was the decline in the banking system’s ability to channel savings into </a:t>
            </a:r>
            <a:r>
              <a:rPr lang="en-US" sz="2000" b="0" i="0" u="none" strike="noStrike" baseline="0" dirty="0">
                <a:solidFill>
                  <a:srgbClr val="000000"/>
                </a:solidFill>
                <a:latin typeface="Indigo Antiqua Pro Text"/>
              </a:rPr>
              <a:t>productive investments”. </a:t>
            </a:r>
          </a:p>
          <a:p>
            <a:r>
              <a:rPr lang="en-GB" sz="2000" b="0" i="0" u="none" strike="noStrike" baseline="0" dirty="0">
                <a:solidFill>
                  <a:srgbClr val="000000"/>
                </a:solidFill>
                <a:latin typeface="Indigo Antiqua Pro Text"/>
              </a:rPr>
              <a:t>“To understand why a banking crisis can have such enormous consequences for society, we need to know what banks actually do</a:t>
            </a:r>
            <a:r>
              <a:rPr lang="en-GB" sz="2000" b="1" i="0" u="none" strike="noStrike" baseline="0" dirty="0">
                <a:solidFill>
                  <a:srgbClr val="000000"/>
                </a:solidFill>
                <a:latin typeface="Indigo Antiqua Pro Text"/>
              </a:rPr>
              <a:t>: they receive money from people</a:t>
            </a:r>
            <a:r>
              <a:rPr lang="en-GB" sz="2000" b="0" i="0" u="none" strike="noStrike" baseline="0" dirty="0">
                <a:solidFill>
                  <a:srgbClr val="000000"/>
                </a:solidFill>
                <a:latin typeface="Indigo Antiqua Pro Text"/>
              </a:rPr>
              <a:t> making deposits and channel it to borrowers” </a:t>
            </a:r>
          </a:p>
          <a:p>
            <a:r>
              <a:rPr lang="en-GB" sz="2000" dirty="0">
                <a:solidFill>
                  <a:srgbClr val="000000"/>
                </a:solidFill>
                <a:latin typeface="Indigo Antiqua Pro Text"/>
              </a:rPr>
              <a:t>“</a:t>
            </a:r>
            <a:r>
              <a:rPr lang="en-GB" sz="2000" b="1" i="0" u="none" strike="noStrike" baseline="0" dirty="0">
                <a:solidFill>
                  <a:srgbClr val="000000"/>
                </a:solidFill>
                <a:latin typeface="Indigo Antiqua Pro Text"/>
              </a:rPr>
              <a:t>Diamond and </a:t>
            </a:r>
            <a:r>
              <a:rPr lang="en-GB" sz="2000" b="1" i="0" u="none" strike="noStrike" baseline="0" dirty="0" err="1">
                <a:solidFill>
                  <a:srgbClr val="000000"/>
                </a:solidFill>
                <a:latin typeface="Indigo Antiqua Pro Text"/>
              </a:rPr>
              <a:t>Dybvig</a:t>
            </a:r>
            <a:r>
              <a:rPr lang="en-GB" sz="2000" b="1" i="0" u="none" strike="noStrike" baseline="0" dirty="0">
                <a:solidFill>
                  <a:srgbClr val="000000"/>
                </a:solidFill>
                <a:latin typeface="Indigo Antiqua Pro Text"/>
              </a:rPr>
              <a:t> </a:t>
            </a:r>
            <a:r>
              <a:rPr lang="en-GB" sz="2000" b="0" i="0" u="none" strike="noStrike" baseline="0" dirty="0">
                <a:solidFill>
                  <a:srgbClr val="000000"/>
                </a:solidFill>
                <a:latin typeface="Indigo Antiqua Pro Text"/>
              </a:rPr>
              <a:t>developed theoretical models that explain why banks exist”</a:t>
            </a:r>
          </a:p>
          <a:p>
            <a:r>
              <a:rPr lang="en-US" sz="2000" b="1" i="0" u="none" strike="noStrike" baseline="0" dirty="0">
                <a:solidFill>
                  <a:srgbClr val="000000"/>
                </a:solidFill>
                <a:latin typeface="DINPro-Medium"/>
              </a:rPr>
              <a:t>“Banks create money” </a:t>
            </a:r>
            <a:r>
              <a:rPr lang="en-US" sz="2000" b="1" i="0" u="none" strike="noStrike" baseline="0" dirty="0">
                <a:solidFill>
                  <a:srgbClr val="FF0000"/>
                </a:solidFill>
                <a:latin typeface="DINPro-Medium"/>
              </a:rPr>
              <a:t>WOW! But, which is the right proposition?</a:t>
            </a:r>
            <a:endParaRPr lang="en-US" sz="2000" b="1" i="0" u="none" strike="noStrike" baseline="0" dirty="0">
              <a:solidFill>
                <a:srgbClr val="000000"/>
              </a:solidFill>
              <a:latin typeface="DINPro-Medium"/>
            </a:endParaRPr>
          </a:p>
        </p:txBody>
      </p:sp>
      <p:pic>
        <p:nvPicPr>
          <p:cNvPr id="6" name="Segnaposto contenuto 3">
            <a:extLst>
              <a:ext uri="{FF2B5EF4-FFF2-40B4-BE49-F238E27FC236}">
                <a16:creationId xmlns:a16="http://schemas.microsoft.com/office/drawing/2014/main" id="{8AB117DA-1CBF-CCE6-D737-351D0B77016E}"/>
              </a:ext>
            </a:extLst>
          </p:cNvPr>
          <p:cNvPicPr>
            <a:picLocks noChangeAspect="1"/>
          </p:cNvPicPr>
          <p:nvPr/>
        </p:nvPicPr>
        <p:blipFill>
          <a:blip r:embed="rId3"/>
          <a:stretch>
            <a:fillRect/>
          </a:stretch>
        </p:blipFill>
        <p:spPr>
          <a:xfrm>
            <a:off x="9484577" y="2946051"/>
            <a:ext cx="2005013" cy="2673351"/>
          </a:xfrm>
          <a:prstGeom prst="rect">
            <a:avLst/>
          </a:prstGeom>
        </p:spPr>
      </p:pic>
      <p:cxnSp>
        <p:nvCxnSpPr>
          <p:cNvPr id="8" name="Connettore 2 7">
            <a:extLst>
              <a:ext uri="{FF2B5EF4-FFF2-40B4-BE49-F238E27FC236}">
                <a16:creationId xmlns:a16="http://schemas.microsoft.com/office/drawing/2014/main" id="{C29DA7EF-184D-A783-7305-8004DC2944EB}"/>
              </a:ext>
            </a:extLst>
          </p:cNvPr>
          <p:cNvCxnSpPr/>
          <p:nvPr/>
        </p:nvCxnSpPr>
        <p:spPr>
          <a:xfrm flipV="1">
            <a:off x="2419815" y="2776654"/>
            <a:ext cx="2832409" cy="75828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229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D362A-945A-F859-F4F2-28D10B6B6172}"/>
              </a:ext>
            </a:extLst>
          </p:cNvPr>
          <p:cNvSpPr>
            <a:spLocks noGrp="1"/>
          </p:cNvSpPr>
          <p:nvPr>
            <p:ph type="title"/>
          </p:nvPr>
        </p:nvSpPr>
        <p:spPr>
          <a:xfrm>
            <a:off x="838200" y="365126"/>
            <a:ext cx="10515600" cy="950718"/>
          </a:xfrm>
        </p:spPr>
        <p:txBody>
          <a:bodyPr>
            <a:normAutofit/>
          </a:bodyPr>
          <a:lstStyle/>
          <a:p>
            <a:pPr algn="ctr"/>
            <a:r>
              <a:rPr lang="en-US" sz="2400" b="1" dirty="0"/>
              <a:t>In one state of mind the </a:t>
            </a:r>
            <a:r>
              <a:rPr lang="en-GB" sz="2400" dirty="0" err="1">
                <a:latin typeface="+mn-lt"/>
              </a:rPr>
              <a:t>Sveriges</a:t>
            </a:r>
            <a:r>
              <a:rPr lang="en-GB" sz="2400" dirty="0">
                <a:latin typeface="+mn-lt"/>
              </a:rPr>
              <a:t> </a:t>
            </a:r>
            <a:r>
              <a:rPr lang="en-GB" sz="2400" dirty="0" err="1">
                <a:latin typeface="+mn-lt"/>
              </a:rPr>
              <a:t>Riksbank</a:t>
            </a:r>
            <a:r>
              <a:rPr lang="en-GB" sz="2400" dirty="0">
                <a:latin typeface="+mn-lt"/>
              </a:rPr>
              <a:t> somehow admits that banks create bank money (deposits) when granting loans, but in a confused way.</a:t>
            </a:r>
            <a:r>
              <a:rPr lang="en-US" sz="2400" b="1" dirty="0"/>
              <a:t> </a:t>
            </a:r>
          </a:p>
        </p:txBody>
      </p:sp>
      <p:sp>
        <p:nvSpPr>
          <p:cNvPr id="3" name="Segnaposto contenuto 2">
            <a:extLst>
              <a:ext uri="{FF2B5EF4-FFF2-40B4-BE49-F238E27FC236}">
                <a16:creationId xmlns:a16="http://schemas.microsoft.com/office/drawing/2014/main" id="{59D7AD78-827E-2A46-35E8-E92B8B04FC01}"/>
              </a:ext>
            </a:extLst>
          </p:cNvPr>
          <p:cNvSpPr>
            <a:spLocks noGrp="1"/>
          </p:cNvSpPr>
          <p:nvPr>
            <p:ph idx="1"/>
          </p:nvPr>
        </p:nvSpPr>
        <p:spPr>
          <a:xfrm>
            <a:off x="838200" y="1435394"/>
            <a:ext cx="10515600" cy="4741569"/>
          </a:xfrm>
        </p:spPr>
        <p:txBody>
          <a:bodyPr>
            <a:normAutofit lnSpcReduction="10000"/>
          </a:bodyPr>
          <a:lstStyle/>
          <a:p>
            <a:r>
              <a:rPr lang="en-GB" sz="2200" b="0" i="0" u="none" strike="noStrike" baseline="0" dirty="0">
                <a:solidFill>
                  <a:srgbClr val="000000"/>
                </a:solidFill>
                <a:latin typeface="Indigo Antiqua Pro Text"/>
              </a:rPr>
              <a:t>“Diamond and </a:t>
            </a:r>
            <a:r>
              <a:rPr lang="en-GB" sz="2200" b="0" i="0" u="none" strike="noStrike" baseline="0" dirty="0" err="1">
                <a:solidFill>
                  <a:srgbClr val="000000"/>
                </a:solidFill>
                <a:latin typeface="Indigo Antiqua Pro Text"/>
              </a:rPr>
              <a:t>Dybvig</a:t>
            </a:r>
            <a:r>
              <a:rPr lang="en-GB" sz="2200" b="0" i="0" u="none" strike="noStrike" baseline="0" dirty="0">
                <a:solidFill>
                  <a:srgbClr val="000000"/>
                </a:solidFill>
                <a:latin typeface="Indigo Antiqua Pro Text"/>
              </a:rPr>
              <a:t> show that this process is </a:t>
            </a:r>
            <a:r>
              <a:rPr lang="en-GB" sz="2200" b="1" i="0" u="none" strike="noStrike" baseline="0" dirty="0">
                <a:solidFill>
                  <a:srgbClr val="000000"/>
                </a:solidFill>
                <a:latin typeface="Indigo Antiqua Pro Text"/>
              </a:rPr>
              <a:t>how banks create liquidity</a:t>
            </a:r>
            <a:r>
              <a:rPr lang="en-GB" sz="2200" b="0" i="0" u="none" strike="noStrike" baseline="0" dirty="0">
                <a:solidFill>
                  <a:srgbClr val="000000"/>
                </a:solidFill>
                <a:latin typeface="Indigo Antiqua Pro Text"/>
              </a:rPr>
              <a:t>. The money in the depositors’ accounts is a liability for the bank, while the bank’s assets consist of loans to long-term projects. The bank’s assets have a long maturity, because it promises borrowers that they will not need to pay back their loans early. On the other hand, the bank’s liabilities have a short maturity; depositors can access their money whenever they want. </a:t>
            </a:r>
            <a:r>
              <a:rPr lang="en-GB" sz="2200" b="1" i="0" u="none" strike="noStrike" baseline="0" dirty="0">
                <a:solidFill>
                  <a:srgbClr val="000000"/>
                </a:solidFill>
                <a:latin typeface="Indigo Antiqua Pro Text"/>
              </a:rPr>
              <a:t>The bank is an intermediary that transforms assets with long maturity into bank accounts with short maturity</a:t>
            </a:r>
            <a:r>
              <a:rPr lang="en-GB" sz="2200" b="0" i="0" u="none" strike="noStrike" baseline="0" dirty="0">
                <a:solidFill>
                  <a:srgbClr val="000000"/>
                </a:solidFill>
                <a:latin typeface="Indigo Antiqua Pro Text"/>
              </a:rPr>
              <a:t>. This is usually called maturity transformation.”</a:t>
            </a:r>
          </a:p>
          <a:p>
            <a:r>
              <a:rPr lang="en-GB" sz="2200" dirty="0">
                <a:solidFill>
                  <a:srgbClr val="000000"/>
                </a:solidFill>
                <a:latin typeface="Indigo Antiqua Pro Text"/>
              </a:rPr>
              <a:t>Note the ambiguity: when banks create a deposit, the </a:t>
            </a:r>
            <a:r>
              <a:rPr lang="en-GB" sz="2200" b="1" dirty="0">
                <a:solidFill>
                  <a:srgbClr val="000000"/>
                </a:solidFill>
                <a:latin typeface="Indigo Antiqua Pro Text"/>
              </a:rPr>
              <a:t>deposit holder and loan holder are the same person:</a:t>
            </a:r>
            <a:r>
              <a:rPr lang="en-GB" sz="2200" dirty="0">
                <a:solidFill>
                  <a:srgbClr val="000000"/>
                </a:solidFill>
                <a:latin typeface="Indigo Antiqua Pro Text"/>
              </a:rPr>
              <a:t> the bank is intermediating anything,</a:t>
            </a:r>
          </a:p>
          <a:p>
            <a:r>
              <a:rPr lang="en-GB" sz="2200" b="1" dirty="0">
                <a:solidFill>
                  <a:srgbClr val="000000"/>
                </a:solidFill>
                <a:latin typeface="Indigo Antiqua Pro Text"/>
              </a:rPr>
              <a:t>Only ex post</a:t>
            </a:r>
            <a:r>
              <a:rPr lang="en-GB" sz="2200" dirty="0">
                <a:solidFill>
                  <a:srgbClr val="000000"/>
                </a:solidFill>
                <a:latin typeface="Indigo Antiqua Pro Text"/>
              </a:rPr>
              <a:t>, when the borrower has spent the deposit and, through the Keynesian multiplier, investment has generate new savings, one can say that the deposit consist of saving and that the bank is intermediating saving and transforming maturity. </a:t>
            </a:r>
          </a:p>
          <a:p>
            <a:r>
              <a:rPr lang="en-GB" sz="2200" b="0" i="0" u="none" strike="noStrike" baseline="0" dirty="0">
                <a:solidFill>
                  <a:srgbClr val="000000"/>
                </a:solidFill>
                <a:latin typeface="Indigo Antiqua Pro Text"/>
              </a:rPr>
              <a:t>A nuance? You decide.</a:t>
            </a:r>
          </a:p>
          <a:p>
            <a:r>
              <a:rPr lang="en-GB" sz="2200" dirty="0">
                <a:solidFill>
                  <a:srgbClr val="000000"/>
                </a:solidFill>
                <a:latin typeface="Indigo Antiqua Pro Text"/>
              </a:rPr>
              <a:t>It is strange that the great </a:t>
            </a:r>
            <a:r>
              <a:rPr lang="en-GB" sz="2200" b="1" dirty="0">
                <a:solidFill>
                  <a:srgbClr val="000000"/>
                </a:solidFill>
                <a:latin typeface="Indigo Antiqua Pro Text"/>
              </a:rPr>
              <a:t>Swedish</a:t>
            </a:r>
            <a:r>
              <a:rPr lang="en-GB" sz="2200" dirty="0">
                <a:solidFill>
                  <a:srgbClr val="000000"/>
                </a:solidFill>
                <a:latin typeface="Indigo Antiqua Pro Text"/>
              </a:rPr>
              <a:t> marginalists Wicksell and Ohlin well understood this!</a:t>
            </a:r>
            <a:endParaRPr lang="en-GB" sz="2200" b="0" i="0" u="none" strike="noStrike" baseline="0" dirty="0">
              <a:solidFill>
                <a:srgbClr val="000000"/>
              </a:solidFill>
              <a:latin typeface="Indigo Antiqua Pro Text"/>
            </a:endParaRPr>
          </a:p>
        </p:txBody>
      </p:sp>
    </p:spTree>
    <p:extLst>
      <p:ext uri="{BB962C8B-B14F-4D97-AF65-F5344CB8AC3E}">
        <p14:creationId xmlns:p14="http://schemas.microsoft.com/office/powerpoint/2010/main" val="3137116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B15319-4432-B4E3-7403-7D41BAF9DACA}"/>
              </a:ext>
            </a:extLst>
          </p:cNvPr>
          <p:cNvSpPr>
            <a:spLocks noGrp="1"/>
          </p:cNvSpPr>
          <p:nvPr>
            <p:ph type="title"/>
          </p:nvPr>
        </p:nvSpPr>
        <p:spPr>
          <a:xfrm>
            <a:off x="838199" y="365125"/>
            <a:ext cx="10230293" cy="1070270"/>
          </a:xfrm>
        </p:spPr>
        <p:txBody>
          <a:bodyPr>
            <a:normAutofit fontScale="90000"/>
          </a:bodyPr>
          <a:lstStyle/>
          <a:p>
            <a:pPr algn="ctr"/>
            <a:r>
              <a:rPr lang="en-US" sz="2800" b="1" dirty="0"/>
              <a:t>In another state of mind the </a:t>
            </a:r>
            <a:r>
              <a:rPr lang="en-GB" sz="2800" dirty="0" err="1">
                <a:latin typeface="+mn-lt"/>
              </a:rPr>
              <a:t>Sveriges</a:t>
            </a:r>
            <a:r>
              <a:rPr lang="en-GB" sz="2800" dirty="0">
                <a:latin typeface="+mn-lt"/>
              </a:rPr>
              <a:t> </a:t>
            </a:r>
            <a:r>
              <a:rPr lang="en-GB" sz="2800" dirty="0" err="1">
                <a:latin typeface="+mn-lt"/>
              </a:rPr>
              <a:t>Riksbank</a:t>
            </a:r>
            <a:r>
              <a:rPr lang="en-GB" sz="2800" dirty="0">
                <a:latin typeface="+mn-lt"/>
              </a:rPr>
              <a:t> maintains that banks generates money creating deposits in favour of savers and then lend: but which assets savers bring to the bank?</a:t>
            </a:r>
            <a:endParaRPr lang="en-US" sz="2800" b="1" dirty="0"/>
          </a:p>
        </p:txBody>
      </p:sp>
      <p:sp>
        <p:nvSpPr>
          <p:cNvPr id="3" name="Segnaposto contenuto 2">
            <a:extLst>
              <a:ext uri="{FF2B5EF4-FFF2-40B4-BE49-F238E27FC236}">
                <a16:creationId xmlns:a16="http://schemas.microsoft.com/office/drawing/2014/main" id="{80A73925-3B43-AC86-E8AF-FCFB2F5B2183}"/>
              </a:ext>
            </a:extLst>
          </p:cNvPr>
          <p:cNvSpPr>
            <a:spLocks noGrp="1"/>
          </p:cNvSpPr>
          <p:nvPr>
            <p:ph idx="1"/>
          </p:nvPr>
        </p:nvSpPr>
        <p:spPr>
          <a:xfrm>
            <a:off x="838200" y="1520456"/>
            <a:ext cx="10515600" cy="4656507"/>
          </a:xfrm>
        </p:spPr>
        <p:txBody>
          <a:bodyPr>
            <a:normAutofit/>
          </a:bodyPr>
          <a:lstStyle/>
          <a:p>
            <a:r>
              <a:rPr lang="en-GB" sz="2400" dirty="0">
                <a:latin typeface="+mn-lt"/>
              </a:rPr>
              <a:t>“</a:t>
            </a:r>
            <a:r>
              <a:rPr lang="en-GB" sz="2400" dirty="0">
                <a:effectLst/>
                <a:latin typeface="+mn-lt"/>
                <a:ea typeface="Times New Roman" panose="02020603050405020304" pitchFamily="18" charset="0"/>
              </a:rPr>
              <a:t>we need to know what banks actually do: they receive money from people making deposits and channel it to borrowers”.</a:t>
            </a:r>
            <a:endParaRPr lang="en-US" sz="2400" dirty="0"/>
          </a:p>
          <a:p>
            <a:r>
              <a:rPr lang="en-US" sz="2400" dirty="0"/>
              <a:t>Deposits in the first instance are </a:t>
            </a:r>
            <a:r>
              <a:rPr lang="en-US" sz="2400" b="1" dirty="0"/>
              <a:t>not </a:t>
            </a:r>
            <a:r>
              <a:rPr lang="en-US" sz="2400" dirty="0"/>
              <a:t>created “out of thin air” in </a:t>
            </a:r>
            <a:r>
              <a:rPr lang="en-US" sz="2400" dirty="0" err="1"/>
              <a:t>favour</a:t>
            </a:r>
            <a:r>
              <a:rPr lang="en-US" sz="2400" dirty="0"/>
              <a:t> of savers, but of borrowers that use them for payments. </a:t>
            </a:r>
          </a:p>
          <a:p>
            <a:r>
              <a:rPr lang="en-US" sz="2400" b="1" dirty="0"/>
              <a:t>How could banks create deposits in </a:t>
            </a:r>
            <a:r>
              <a:rPr lang="en-US" sz="2400" b="1" dirty="0" err="1"/>
              <a:t>favour</a:t>
            </a:r>
            <a:r>
              <a:rPr lang="en-US" sz="2400" b="1" dirty="0"/>
              <a:t> of savers? In exchange of what? There are only two hypotheses: savers deposit corn (after all neoclassical economics works only in a only-corn-world), or deposit deposits. But then savers must already have deposits (and how have they been created?) The two hypotheses in the next two slides.</a:t>
            </a:r>
            <a:endParaRPr lang="en-US" sz="2400" dirty="0"/>
          </a:p>
          <a:p>
            <a:endParaRPr lang="en-US" sz="2800" b="1" dirty="0"/>
          </a:p>
        </p:txBody>
      </p:sp>
    </p:spTree>
    <p:extLst>
      <p:ext uri="{BB962C8B-B14F-4D97-AF65-F5344CB8AC3E}">
        <p14:creationId xmlns:p14="http://schemas.microsoft.com/office/powerpoint/2010/main" val="325833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5897CCA-486C-491C-B4C1-5E5C95A82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BBE395A-1344-B77A-3F3A-E8258080F98C}"/>
              </a:ext>
            </a:extLst>
          </p:cNvPr>
          <p:cNvSpPr>
            <a:spLocks noGrp="1"/>
          </p:cNvSpPr>
          <p:nvPr>
            <p:ph type="title"/>
          </p:nvPr>
        </p:nvSpPr>
        <p:spPr>
          <a:xfrm>
            <a:off x="831988" y="385473"/>
            <a:ext cx="4810530" cy="2926439"/>
          </a:xfrm>
        </p:spPr>
        <p:txBody>
          <a:bodyPr vert="horz" lIns="91440" tIns="45720" rIns="91440" bIns="45720" rtlCol="0" anchor="ctr">
            <a:normAutofit/>
          </a:bodyPr>
          <a:lstStyle/>
          <a:p>
            <a:r>
              <a:rPr lang="en-US" sz="2400" b="1" dirty="0"/>
              <a:t>Jakob &amp; </a:t>
            </a:r>
            <a:r>
              <a:rPr lang="en-US" sz="2400" b="1" dirty="0" err="1"/>
              <a:t>Kumhof</a:t>
            </a:r>
            <a:r>
              <a:rPr lang="en-US" sz="2400" b="1" dirty="0"/>
              <a:t> (WP BoE 2015) make fun of the traditional view of banks as intermediaries of saving, what would work only in a gravel economy</a:t>
            </a:r>
          </a:p>
        </p:txBody>
      </p:sp>
      <p:sp>
        <p:nvSpPr>
          <p:cNvPr id="4" name="Segnaposto testo 3">
            <a:extLst>
              <a:ext uri="{FF2B5EF4-FFF2-40B4-BE49-F238E27FC236}">
                <a16:creationId xmlns:a16="http://schemas.microsoft.com/office/drawing/2014/main" id="{941282AD-6869-2CB5-6CA6-31776CD81174}"/>
              </a:ext>
            </a:extLst>
          </p:cNvPr>
          <p:cNvSpPr>
            <a:spLocks noGrp="1"/>
          </p:cNvSpPr>
          <p:nvPr>
            <p:ph type="body" sz="half" idx="2"/>
          </p:nvPr>
        </p:nvSpPr>
        <p:spPr>
          <a:xfrm>
            <a:off x="831987" y="2400472"/>
            <a:ext cx="168138" cy="271291"/>
          </a:xfrm>
        </p:spPr>
        <p:txBody>
          <a:bodyPr vert="horz" lIns="91440" tIns="45720" rIns="91440" bIns="45720" rtlCol="0">
            <a:normAutofit fontScale="70000" lnSpcReduction="20000"/>
          </a:bodyPr>
          <a:lstStyle/>
          <a:p>
            <a:endParaRPr lang="en-US" sz="2000" dirty="0"/>
          </a:p>
        </p:txBody>
      </p:sp>
      <p:pic>
        <p:nvPicPr>
          <p:cNvPr id="7" name="Segnaposto immagine 6">
            <a:extLst>
              <a:ext uri="{FF2B5EF4-FFF2-40B4-BE49-F238E27FC236}">
                <a16:creationId xmlns:a16="http://schemas.microsoft.com/office/drawing/2014/main" id="{348854C0-A446-C3AE-45ED-C36BCFA17023}"/>
              </a:ext>
            </a:extLst>
          </p:cNvPr>
          <p:cNvPicPr>
            <a:picLocks noGrp="1" noChangeAspect="1"/>
          </p:cNvPicPr>
          <p:nvPr>
            <p:ph type="pic" idx="1"/>
          </p:nvPr>
        </p:nvPicPr>
        <p:blipFill rotWithShape="1">
          <a:blip r:embed="rId2"/>
          <a:srcRect r="3415" b="2"/>
          <a:stretch/>
        </p:blipFill>
        <p:spPr>
          <a:xfrm>
            <a:off x="5578233" y="385473"/>
            <a:ext cx="4935950" cy="6144044"/>
          </a:xfrm>
          <a:prstGeom prst="rect">
            <a:avLst/>
          </a:prstGeom>
          <a:effectLst/>
        </p:spPr>
      </p:pic>
    </p:spTree>
    <p:extLst>
      <p:ext uri="{BB962C8B-B14F-4D97-AF65-F5344CB8AC3E}">
        <p14:creationId xmlns:p14="http://schemas.microsoft.com/office/powerpoint/2010/main" val="3858039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29E1F4-E115-D078-FEB3-2F66C77573E1}"/>
              </a:ext>
            </a:extLst>
          </p:cNvPr>
          <p:cNvSpPr>
            <a:spLocks noGrp="1"/>
          </p:cNvSpPr>
          <p:nvPr>
            <p:ph type="title"/>
          </p:nvPr>
        </p:nvSpPr>
        <p:spPr>
          <a:xfrm>
            <a:off x="838200" y="365126"/>
            <a:ext cx="10480288" cy="1084534"/>
          </a:xfrm>
        </p:spPr>
        <p:txBody>
          <a:bodyPr>
            <a:normAutofit fontScale="90000"/>
          </a:bodyPr>
          <a:lstStyle/>
          <a:p>
            <a:r>
              <a:rPr lang="en-GB" sz="2000" dirty="0">
                <a:effectLst/>
                <a:latin typeface="+mn-lt"/>
                <a:ea typeface="Times New Roman" panose="02020603050405020304" pitchFamily="18" charset="0"/>
              </a:rPr>
              <a:t>The other hypothesis </a:t>
            </a:r>
            <a:r>
              <a:rPr lang="en-GB" sz="2000" dirty="0">
                <a:latin typeface="+mn-lt"/>
                <a:ea typeface="Times New Roman" panose="02020603050405020304" pitchFamily="18" charset="0"/>
              </a:rPr>
              <a:t>is that of the </a:t>
            </a:r>
            <a:r>
              <a:rPr lang="en-GB" sz="2000" dirty="0" err="1">
                <a:latin typeface="+mn-lt"/>
              </a:rPr>
              <a:t>Sveriges</a:t>
            </a:r>
            <a:r>
              <a:rPr lang="en-GB" sz="2000" dirty="0">
                <a:latin typeface="+mn-lt"/>
              </a:rPr>
              <a:t> </a:t>
            </a:r>
            <a:r>
              <a:rPr lang="en-GB" sz="2000" dirty="0" err="1">
                <a:latin typeface="+mn-lt"/>
              </a:rPr>
              <a:t>Riksbank</a:t>
            </a:r>
            <a:r>
              <a:rPr lang="en-GB" sz="2000" dirty="0">
                <a:latin typeface="+mn-lt"/>
              </a:rPr>
              <a:t> in which banks collect saving (deposits) and lend them “</a:t>
            </a:r>
            <a:r>
              <a:rPr lang="en-GB" sz="2000" dirty="0">
                <a:effectLst/>
                <a:latin typeface="+mn-lt"/>
                <a:ea typeface="Times New Roman" panose="02020603050405020304" pitchFamily="18" charset="0"/>
              </a:rPr>
              <a:t>we need to know what banks actually do: they receive money from people making deposits and channel it to borrowers”. But what savers deposit in the bank: banknotes? and how they got them. Deposits? But if bank A uses a new deposit to grant a loan, bank B has lost a deposit and reduced loans. </a:t>
            </a:r>
            <a:r>
              <a:rPr lang="en-GB" sz="2000" dirty="0">
                <a:latin typeface="+mn-lt"/>
                <a:ea typeface="Times New Roman" panose="02020603050405020304" pitchFamily="18" charset="0"/>
              </a:rPr>
              <a:t>This is</a:t>
            </a:r>
            <a:r>
              <a:rPr lang="en-GB" sz="2000" dirty="0">
                <a:effectLst/>
                <a:latin typeface="+mn-lt"/>
                <a:ea typeface="Times New Roman" panose="02020603050405020304" pitchFamily="18" charset="0"/>
              </a:rPr>
              <a:t> ridiculous!</a:t>
            </a:r>
            <a:endParaRPr lang="en-US" sz="2000" dirty="0">
              <a:latin typeface="+mn-lt"/>
            </a:endParaRPr>
          </a:p>
        </p:txBody>
      </p:sp>
      <p:pic>
        <p:nvPicPr>
          <p:cNvPr id="5" name="Picture 2">
            <a:extLst>
              <a:ext uri="{FF2B5EF4-FFF2-40B4-BE49-F238E27FC236}">
                <a16:creationId xmlns:a16="http://schemas.microsoft.com/office/drawing/2014/main" id="{BDA79A8E-67F2-200A-AF70-67D05FBBC0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3099" y="1371600"/>
            <a:ext cx="8769306" cy="512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741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37B7AC-FFB3-F5FD-E74D-7265E20E4B61}"/>
              </a:ext>
            </a:extLst>
          </p:cNvPr>
          <p:cNvSpPr>
            <a:spLocks noGrp="1"/>
          </p:cNvSpPr>
          <p:nvPr>
            <p:ph type="title"/>
          </p:nvPr>
        </p:nvSpPr>
        <p:spPr>
          <a:xfrm>
            <a:off x="838199" y="365125"/>
            <a:ext cx="10389781" cy="698131"/>
          </a:xfrm>
        </p:spPr>
        <p:txBody>
          <a:bodyPr>
            <a:noAutofit/>
          </a:bodyPr>
          <a:lstStyle/>
          <a:p>
            <a:pPr algn="ctr"/>
            <a:r>
              <a:rPr lang="en-GB" sz="2800" dirty="0">
                <a:latin typeface="+mn-lt"/>
              </a:rPr>
              <a:t>The </a:t>
            </a:r>
            <a:r>
              <a:rPr lang="en-GB" sz="2800" dirty="0" err="1">
                <a:latin typeface="+mn-lt"/>
              </a:rPr>
              <a:t>Sveriges</a:t>
            </a:r>
            <a:r>
              <a:rPr lang="en-GB" sz="2800" dirty="0">
                <a:latin typeface="+mn-lt"/>
              </a:rPr>
              <a:t> </a:t>
            </a:r>
            <a:r>
              <a:rPr lang="en-GB" sz="2800" dirty="0" err="1">
                <a:latin typeface="+mn-lt"/>
              </a:rPr>
              <a:t>Riksbank</a:t>
            </a:r>
            <a:r>
              <a:rPr lang="en-GB" sz="2800" dirty="0">
                <a:latin typeface="+mn-lt"/>
              </a:rPr>
              <a:t> is clearly in a confused state of mind (or in mala fide): a third state of mind</a:t>
            </a:r>
            <a:endParaRPr lang="en-US" sz="2800" b="1" dirty="0">
              <a:latin typeface="+mn-lt"/>
            </a:endParaRPr>
          </a:p>
        </p:txBody>
      </p:sp>
      <p:sp>
        <p:nvSpPr>
          <p:cNvPr id="3" name="Segnaposto contenuto 2">
            <a:extLst>
              <a:ext uri="{FF2B5EF4-FFF2-40B4-BE49-F238E27FC236}">
                <a16:creationId xmlns:a16="http://schemas.microsoft.com/office/drawing/2014/main" id="{9709511B-180B-357C-7BFA-FF6FF72DEE1C}"/>
              </a:ext>
            </a:extLst>
          </p:cNvPr>
          <p:cNvSpPr>
            <a:spLocks noGrp="1"/>
          </p:cNvSpPr>
          <p:nvPr>
            <p:ph idx="1"/>
          </p:nvPr>
        </p:nvSpPr>
        <p:spPr>
          <a:xfrm>
            <a:off x="838200" y="1226634"/>
            <a:ext cx="10536044" cy="4950329"/>
          </a:xfrm>
        </p:spPr>
        <p:txBody>
          <a:bodyPr>
            <a:normAutofit/>
          </a:bodyPr>
          <a:lstStyle/>
          <a:p>
            <a:pPr>
              <a:buFontTx/>
              <a:buChar char="-"/>
            </a:pPr>
            <a:r>
              <a:rPr lang="en-GB" sz="2400" b="0" i="0" u="none" strike="noStrike" baseline="0" dirty="0">
                <a:solidFill>
                  <a:srgbClr val="000000"/>
                </a:solidFill>
                <a:latin typeface="Indigo Antiqua Pro Text"/>
              </a:rPr>
              <a:t>“Savers can use their deposit accounts for direct payments. The bank has thus created money, </a:t>
            </a:r>
            <a:r>
              <a:rPr lang="en-GB" sz="2400" b="1" i="0" u="none" strike="noStrike" baseline="0" dirty="0">
                <a:solidFill>
                  <a:srgbClr val="000000"/>
                </a:solidFill>
                <a:latin typeface="Indigo Antiqua Pro Text"/>
              </a:rPr>
              <a:t>not from thin air </a:t>
            </a:r>
            <a:r>
              <a:rPr lang="en-GB" sz="2400" b="0" i="0" u="none" strike="noStrike" baseline="0" dirty="0">
                <a:solidFill>
                  <a:srgbClr val="000000"/>
                </a:solidFill>
                <a:latin typeface="Indigo Antiqua Pro Text"/>
              </a:rPr>
              <a:t>but from the long-term investment </a:t>
            </a:r>
            <a:r>
              <a:rPr lang="en-GB" sz="2400" b="1" i="0" u="none" strike="noStrike" baseline="0" dirty="0">
                <a:solidFill>
                  <a:srgbClr val="000000"/>
                </a:solidFill>
                <a:latin typeface="Indigo Antiqua Pro Text"/>
              </a:rPr>
              <a:t>projects</a:t>
            </a:r>
            <a:r>
              <a:rPr lang="en-GB" sz="2400" b="0" i="0" u="none" strike="noStrike" baseline="0" dirty="0">
                <a:solidFill>
                  <a:srgbClr val="000000"/>
                </a:solidFill>
                <a:latin typeface="Indigo Antiqua Pro Text"/>
              </a:rPr>
              <a:t> to which it has lent money. Banks are sometimes criticised for creating money, but here we see that this is precisely why they exist.”</a:t>
            </a:r>
            <a:endParaRPr lang="en-GB" sz="2400" dirty="0"/>
          </a:p>
          <a:p>
            <a:pPr>
              <a:buFontTx/>
              <a:buChar char="-"/>
            </a:pPr>
            <a:r>
              <a:rPr lang="en-GB" sz="2400" dirty="0"/>
              <a:t>In this further of its states of mind, t</a:t>
            </a:r>
            <a:r>
              <a:rPr lang="en-GB" sz="2400" dirty="0">
                <a:latin typeface="+mn-lt"/>
              </a:rPr>
              <a:t>he </a:t>
            </a:r>
            <a:r>
              <a:rPr lang="en-GB" sz="2400" dirty="0" err="1">
                <a:latin typeface="+mn-lt"/>
              </a:rPr>
              <a:t>Sveriges</a:t>
            </a:r>
            <a:r>
              <a:rPr lang="en-GB" sz="2400" dirty="0">
                <a:latin typeface="+mn-lt"/>
              </a:rPr>
              <a:t> </a:t>
            </a:r>
            <a:r>
              <a:rPr lang="en-GB" sz="2400" dirty="0" err="1">
                <a:latin typeface="+mn-lt"/>
              </a:rPr>
              <a:t>Riksbank</a:t>
            </a:r>
            <a:r>
              <a:rPr lang="en-US" sz="2400" dirty="0"/>
              <a:t> admits </a:t>
            </a:r>
            <a:r>
              <a:rPr lang="en-US" sz="2400" b="1" dirty="0"/>
              <a:t>that banks create deposits by generating loans (admitting part of the heterodox argument) </a:t>
            </a:r>
            <a:r>
              <a:rPr lang="en-US" sz="2400" dirty="0"/>
              <a:t>but not out of the thin air since they are backed by the investment they finance. But this investment is only a project (thin air). Credit also finance consumption (thin air) and speculative bubbles (thin air). Banks are dangerous and must be surveilled precisely because they can produce thin air out of thin air. </a:t>
            </a:r>
          </a:p>
          <a:p>
            <a:pPr>
              <a:buFontTx/>
              <a:buChar char="-"/>
            </a:pPr>
            <a:r>
              <a:rPr lang="en-US" sz="2400" dirty="0"/>
              <a:t>Supporters of the Chicago plan (100% reserves), like </a:t>
            </a:r>
            <a:r>
              <a:rPr lang="en-US" sz="2400" dirty="0" err="1"/>
              <a:t>Kumhof</a:t>
            </a:r>
            <a:r>
              <a:rPr lang="en-US" sz="2400" dirty="0"/>
              <a:t>, move in fact from the capacity of banks to create loans out of thin air.</a:t>
            </a:r>
          </a:p>
        </p:txBody>
      </p:sp>
    </p:spTree>
    <p:extLst>
      <p:ext uri="{BB962C8B-B14F-4D97-AF65-F5344CB8AC3E}">
        <p14:creationId xmlns:p14="http://schemas.microsoft.com/office/powerpoint/2010/main" val="2282417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B19FC4-90A8-4D6D-2706-706D5450B0E2}"/>
              </a:ext>
            </a:extLst>
          </p:cNvPr>
          <p:cNvSpPr>
            <a:spLocks noGrp="1"/>
          </p:cNvSpPr>
          <p:nvPr>
            <p:ph type="title"/>
          </p:nvPr>
        </p:nvSpPr>
        <p:spPr/>
        <p:txBody>
          <a:bodyPr>
            <a:normAutofit/>
          </a:bodyPr>
          <a:lstStyle/>
          <a:p>
            <a:r>
              <a:rPr lang="en-US" sz="2800" b="1" dirty="0">
                <a:latin typeface="+mn-lt"/>
              </a:rPr>
              <a:t>The endogeneity of money is a fact and it is thus shared by serious economists both mainstream and PK.</a:t>
            </a:r>
          </a:p>
        </p:txBody>
      </p:sp>
      <p:sp>
        <p:nvSpPr>
          <p:cNvPr id="3" name="Segnaposto contenuto 2">
            <a:extLst>
              <a:ext uri="{FF2B5EF4-FFF2-40B4-BE49-F238E27FC236}">
                <a16:creationId xmlns:a16="http://schemas.microsoft.com/office/drawing/2014/main" id="{B3520EC7-874E-BBDB-C0B7-15A7E7F9F313}"/>
              </a:ext>
            </a:extLst>
          </p:cNvPr>
          <p:cNvSpPr>
            <a:spLocks noGrp="1"/>
          </p:cNvSpPr>
          <p:nvPr>
            <p:ph idx="1"/>
          </p:nvPr>
        </p:nvSpPr>
        <p:spPr/>
        <p:txBody>
          <a:bodyPr>
            <a:normAutofit lnSpcReduction="10000"/>
          </a:bodyPr>
          <a:lstStyle/>
          <a:p>
            <a:pPr>
              <a:buFontTx/>
              <a:buChar char="-"/>
            </a:pPr>
            <a:r>
              <a:rPr lang="en-GB" sz="2800" dirty="0">
                <a:latin typeface="+mn-lt"/>
              </a:rPr>
              <a:t>Other mainstream economists at the </a:t>
            </a:r>
            <a:r>
              <a:rPr lang="en-GB" sz="2800" dirty="0" err="1">
                <a:latin typeface="+mn-lt"/>
              </a:rPr>
              <a:t>BoI</a:t>
            </a:r>
            <a:r>
              <a:rPr lang="en-GB" sz="2800" dirty="0">
                <a:latin typeface="+mn-lt"/>
              </a:rPr>
              <a:t>, BoE, Bundesbank, BIS etc. are less ambiguous on the role of banks and endorse endogenous money theory. Ulrich </a:t>
            </a:r>
            <a:r>
              <a:rPr lang="en-GB" sz="2800" dirty="0" err="1">
                <a:latin typeface="+mn-lt"/>
              </a:rPr>
              <a:t>Bindseil</a:t>
            </a:r>
            <a:r>
              <a:rPr lang="en-GB" sz="2800" dirty="0">
                <a:latin typeface="+mn-lt"/>
              </a:rPr>
              <a:t> acknowledges the path breaking role of PK economists in this regard.</a:t>
            </a:r>
          </a:p>
          <a:p>
            <a:pPr>
              <a:buFontTx/>
              <a:buChar char="-"/>
            </a:pPr>
            <a:r>
              <a:rPr lang="en-GB" sz="2800" dirty="0"/>
              <a:t>Indeed the differentia </a:t>
            </a:r>
            <a:r>
              <a:rPr lang="en-GB" sz="2800" dirty="0" err="1"/>
              <a:t>specifica</a:t>
            </a:r>
            <a:r>
              <a:rPr lang="en-GB" sz="2800" dirty="0"/>
              <a:t> between serious mainstream and PK economists does not regard the role of banks and the endogeneity of money, but the natural interest rate. In neoclassical theory banks lend out of thin air, but they should do it at the </a:t>
            </a:r>
            <a:r>
              <a:rPr lang="en-GB" sz="2800" b="1" dirty="0"/>
              <a:t>natural interest rate</a:t>
            </a:r>
            <a:r>
              <a:rPr lang="en-GB" sz="2800" dirty="0"/>
              <a:t>, so it is as if they were </a:t>
            </a:r>
            <a:r>
              <a:rPr lang="en-GB" sz="2800" i="1" dirty="0"/>
              <a:t>virtually</a:t>
            </a:r>
            <a:r>
              <a:rPr lang="en-GB" sz="2800" dirty="0"/>
              <a:t> lending full-employment savings. </a:t>
            </a:r>
          </a:p>
          <a:p>
            <a:pPr>
              <a:buFontTx/>
              <a:buChar char="-"/>
            </a:pPr>
            <a:r>
              <a:rPr lang="en-GB" sz="2800" dirty="0"/>
              <a:t>For PK economists the natural interest rate is a fake, especially after the Cambridge controversy on the theory of capital. </a:t>
            </a:r>
            <a:endParaRPr lang="en-US" sz="2800" dirty="0"/>
          </a:p>
          <a:p>
            <a:endParaRPr lang="en-US" dirty="0"/>
          </a:p>
        </p:txBody>
      </p:sp>
    </p:spTree>
    <p:extLst>
      <p:ext uri="{BB962C8B-B14F-4D97-AF65-F5344CB8AC3E}">
        <p14:creationId xmlns:p14="http://schemas.microsoft.com/office/powerpoint/2010/main" val="240256776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TotalTime>
  <Words>1444</Words>
  <Application>Microsoft Office PowerPoint</Application>
  <PresentationFormat>Widescreen</PresentationFormat>
  <Paragraphs>50</Paragraphs>
  <Slides>12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Arial</vt:lpstr>
      <vt:lpstr>Calibri</vt:lpstr>
      <vt:lpstr>Calibri Light</vt:lpstr>
      <vt:lpstr>DINPro-Medium</vt:lpstr>
      <vt:lpstr>Indigo Antiqua Pro Text</vt:lpstr>
      <vt:lpstr>Tema di Office</vt:lpstr>
      <vt:lpstr>A bank plenty of half truths: ignorance, bad faith or what?</vt:lpstr>
      <vt:lpstr>First of all, let us call things by their proper name</vt:lpstr>
      <vt:lpstr>  From https://www.nobelprize.org/prizes/economic-sciences/2022/press-release/</vt:lpstr>
      <vt:lpstr>In one state of mind the Sveriges Riksbank somehow admits that banks create bank money (deposits) when granting loans, but in a confused way. </vt:lpstr>
      <vt:lpstr>In another state of mind the Sveriges Riksbank maintains that banks generates money creating deposits in favour of savers and then lend: but which assets savers bring to the bank?</vt:lpstr>
      <vt:lpstr>Jakob &amp; Kumhof (WP BoE 2015) make fun of the traditional view of banks as intermediaries of saving, what would work only in a gravel economy</vt:lpstr>
      <vt:lpstr>The other hypothesis is that of the Sveriges Riksbank in which banks collect saving (deposits) and lend them “we need to know what banks actually do: they receive money from people making deposits and channel it to borrowers”. But what savers deposit in the bank: banknotes? and how they got them. Deposits? But if bank A uses a new deposit to grant a loan, bank B has lost a deposit and reduced loans. This is ridiculous!</vt:lpstr>
      <vt:lpstr>The Sveriges Riksbank is clearly in a confused state of mind (or in mala fide): a third state of mind</vt:lpstr>
      <vt:lpstr>The endogeneity of money is a fact and it is thus shared by serious economists both mainstream and PK.</vt:lpstr>
      <vt:lpstr>The Sveriges Riksbank’s motivations to award these “Nobel” prices rise other perplexities</vt:lpstr>
      <vt:lpstr>I’m too busy with the next model, no time for nuances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 cesaratto</dc:creator>
  <cp:lastModifiedBy>sergio cesaratto</cp:lastModifiedBy>
  <cp:revision>33</cp:revision>
  <dcterms:created xsi:type="dcterms:W3CDTF">2022-11-19T07:39:25Z</dcterms:created>
  <dcterms:modified xsi:type="dcterms:W3CDTF">2022-11-22T16:20:54Z</dcterms:modified>
</cp:coreProperties>
</file>