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8" r:id="rId7"/>
    <p:sldId id="269" r:id="rId8"/>
    <p:sldId id="261" r:id="rId9"/>
    <p:sldId id="263" r:id="rId10"/>
    <p:sldId id="270" r:id="rId11"/>
    <p:sldId id="264" r:id="rId12"/>
    <p:sldId id="265" r:id="rId13"/>
    <p:sldId id="266" r:id="rId14"/>
    <p:sldId id="273" r:id="rId15"/>
    <p:sldId id="271" r:id="rId16"/>
    <p:sldId id="272"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0" autoAdjust="0"/>
    <p:restoredTop sz="94660"/>
  </p:normalViewPr>
  <p:slideViewPr>
    <p:cSldViewPr snapToGrid="0">
      <p:cViewPr varScale="1">
        <p:scale>
          <a:sx n="82" d="100"/>
          <a:sy n="82" d="100"/>
        </p:scale>
        <p:origin x="22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GB"/>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fld id="{4EA93C99-8214-415D-A288-DF83EDBF90BD}" type="datetimeFigureOut">
              <a:rPr lang="en-GB" smtClean="0"/>
              <a:t>20/09/2024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39F85125-F98A-4F10-B6E8-E3D179137FE1}" type="slidenum">
              <a:rPr lang="en-GB" smtClean="0"/>
              <a:t>‹N›</a:t>
            </a:fld>
            <a:endParaRPr lang="en-GB"/>
          </a:p>
        </p:txBody>
      </p:sp>
    </p:spTree>
    <p:extLst>
      <p:ext uri="{BB962C8B-B14F-4D97-AF65-F5344CB8AC3E}">
        <p14:creationId xmlns:p14="http://schemas.microsoft.com/office/powerpoint/2010/main" val="300991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4EA93C99-8214-415D-A288-DF83EDBF90BD}" type="datetimeFigureOut">
              <a:rPr lang="en-GB" smtClean="0"/>
              <a:t>20/09/2024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39F85125-F98A-4F10-B6E8-E3D179137FE1}" type="slidenum">
              <a:rPr lang="en-GB" smtClean="0"/>
              <a:t>‹N›</a:t>
            </a:fld>
            <a:endParaRPr lang="en-GB"/>
          </a:p>
        </p:txBody>
      </p:sp>
    </p:spTree>
    <p:extLst>
      <p:ext uri="{BB962C8B-B14F-4D97-AF65-F5344CB8AC3E}">
        <p14:creationId xmlns:p14="http://schemas.microsoft.com/office/powerpoint/2010/main" val="3745023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4EA93C99-8214-415D-A288-DF83EDBF90BD}" type="datetimeFigureOut">
              <a:rPr lang="en-GB" smtClean="0"/>
              <a:t>20/09/2024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39F85125-F98A-4F10-B6E8-E3D179137FE1}" type="slidenum">
              <a:rPr lang="en-GB" smtClean="0"/>
              <a:t>‹N›</a:t>
            </a:fld>
            <a:endParaRPr lang="en-GB"/>
          </a:p>
        </p:txBody>
      </p:sp>
    </p:spTree>
    <p:extLst>
      <p:ext uri="{BB962C8B-B14F-4D97-AF65-F5344CB8AC3E}">
        <p14:creationId xmlns:p14="http://schemas.microsoft.com/office/powerpoint/2010/main" val="3259417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4EA93C99-8214-415D-A288-DF83EDBF90BD}" type="datetimeFigureOut">
              <a:rPr lang="en-GB" smtClean="0"/>
              <a:t>20/09/2024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39F85125-F98A-4F10-B6E8-E3D179137FE1}" type="slidenum">
              <a:rPr lang="en-GB" smtClean="0"/>
              <a:t>‹N›</a:t>
            </a:fld>
            <a:endParaRPr lang="en-GB"/>
          </a:p>
        </p:txBody>
      </p:sp>
    </p:spTree>
    <p:extLst>
      <p:ext uri="{BB962C8B-B14F-4D97-AF65-F5344CB8AC3E}">
        <p14:creationId xmlns:p14="http://schemas.microsoft.com/office/powerpoint/2010/main" val="4159482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EA93C99-8214-415D-A288-DF83EDBF90BD}" type="datetimeFigureOut">
              <a:rPr lang="en-GB" smtClean="0"/>
              <a:t>20/09/2024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39F85125-F98A-4F10-B6E8-E3D179137FE1}" type="slidenum">
              <a:rPr lang="en-GB" smtClean="0"/>
              <a:t>‹N›</a:t>
            </a:fld>
            <a:endParaRPr lang="en-GB"/>
          </a:p>
        </p:txBody>
      </p:sp>
    </p:spTree>
    <p:extLst>
      <p:ext uri="{BB962C8B-B14F-4D97-AF65-F5344CB8AC3E}">
        <p14:creationId xmlns:p14="http://schemas.microsoft.com/office/powerpoint/2010/main" val="1362930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p:cNvSpPr>
            <a:spLocks noGrp="1"/>
          </p:cNvSpPr>
          <p:nvPr>
            <p:ph type="dt" sz="half" idx="10"/>
          </p:nvPr>
        </p:nvSpPr>
        <p:spPr/>
        <p:txBody>
          <a:bodyPr/>
          <a:lstStyle/>
          <a:p>
            <a:fld id="{4EA93C99-8214-415D-A288-DF83EDBF90BD}" type="datetimeFigureOut">
              <a:rPr lang="en-GB" smtClean="0"/>
              <a:t>20/09/2024</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39F85125-F98A-4F10-B6E8-E3D179137FE1}" type="slidenum">
              <a:rPr lang="en-GB" smtClean="0"/>
              <a:t>‹N›</a:t>
            </a:fld>
            <a:endParaRPr lang="en-GB"/>
          </a:p>
        </p:txBody>
      </p:sp>
    </p:spTree>
    <p:extLst>
      <p:ext uri="{BB962C8B-B14F-4D97-AF65-F5344CB8AC3E}">
        <p14:creationId xmlns:p14="http://schemas.microsoft.com/office/powerpoint/2010/main" val="2570051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p:cNvSpPr>
            <a:spLocks noGrp="1"/>
          </p:cNvSpPr>
          <p:nvPr>
            <p:ph type="dt" sz="half" idx="10"/>
          </p:nvPr>
        </p:nvSpPr>
        <p:spPr/>
        <p:txBody>
          <a:bodyPr/>
          <a:lstStyle/>
          <a:p>
            <a:fld id="{4EA93C99-8214-415D-A288-DF83EDBF90BD}" type="datetimeFigureOut">
              <a:rPr lang="en-GB" smtClean="0"/>
              <a:t>20/09/2024</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39F85125-F98A-4F10-B6E8-E3D179137FE1}" type="slidenum">
              <a:rPr lang="en-GB" smtClean="0"/>
              <a:t>‹N›</a:t>
            </a:fld>
            <a:endParaRPr lang="en-GB"/>
          </a:p>
        </p:txBody>
      </p:sp>
    </p:spTree>
    <p:extLst>
      <p:ext uri="{BB962C8B-B14F-4D97-AF65-F5344CB8AC3E}">
        <p14:creationId xmlns:p14="http://schemas.microsoft.com/office/powerpoint/2010/main" val="1949518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data 2"/>
          <p:cNvSpPr>
            <a:spLocks noGrp="1"/>
          </p:cNvSpPr>
          <p:nvPr>
            <p:ph type="dt" sz="half" idx="10"/>
          </p:nvPr>
        </p:nvSpPr>
        <p:spPr/>
        <p:txBody>
          <a:bodyPr/>
          <a:lstStyle/>
          <a:p>
            <a:fld id="{4EA93C99-8214-415D-A288-DF83EDBF90BD}" type="datetimeFigureOut">
              <a:rPr lang="en-GB" smtClean="0"/>
              <a:t>20/09/2024</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39F85125-F98A-4F10-B6E8-E3D179137FE1}" type="slidenum">
              <a:rPr lang="en-GB" smtClean="0"/>
              <a:t>‹N›</a:t>
            </a:fld>
            <a:endParaRPr lang="en-GB"/>
          </a:p>
        </p:txBody>
      </p:sp>
    </p:spTree>
    <p:extLst>
      <p:ext uri="{BB962C8B-B14F-4D97-AF65-F5344CB8AC3E}">
        <p14:creationId xmlns:p14="http://schemas.microsoft.com/office/powerpoint/2010/main" val="573836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EA93C99-8214-415D-A288-DF83EDBF90BD}" type="datetimeFigureOut">
              <a:rPr lang="en-GB" smtClean="0"/>
              <a:t>20/09/2024</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39F85125-F98A-4F10-B6E8-E3D179137FE1}" type="slidenum">
              <a:rPr lang="en-GB" smtClean="0"/>
              <a:t>‹N›</a:t>
            </a:fld>
            <a:endParaRPr lang="en-GB"/>
          </a:p>
        </p:txBody>
      </p:sp>
    </p:spTree>
    <p:extLst>
      <p:ext uri="{BB962C8B-B14F-4D97-AF65-F5344CB8AC3E}">
        <p14:creationId xmlns:p14="http://schemas.microsoft.com/office/powerpoint/2010/main" val="2153872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EA93C99-8214-415D-A288-DF83EDBF90BD}" type="datetimeFigureOut">
              <a:rPr lang="en-GB" smtClean="0"/>
              <a:t>20/09/2024</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39F85125-F98A-4F10-B6E8-E3D179137FE1}" type="slidenum">
              <a:rPr lang="en-GB" smtClean="0"/>
              <a:t>‹N›</a:t>
            </a:fld>
            <a:endParaRPr lang="en-GB"/>
          </a:p>
        </p:txBody>
      </p:sp>
    </p:spTree>
    <p:extLst>
      <p:ext uri="{BB962C8B-B14F-4D97-AF65-F5344CB8AC3E}">
        <p14:creationId xmlns:p14="http://schemas.microsoft.com/office/powerpoint/2010/main" val="2814262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EA93C99-8214-415D-A288-DF83EDBF90BD}" type="datetimeFigureOut">
              <a:rPr lang="en-GB" smtClean="0"/>
              <a:t>20/09/2024</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39F85125-F98A-4F10-B6E8-E3D179137FE1}" type="slidenum">
              <a:rPr lang="en-GB" smtClean="0"/>
              <a:t>‹N›</a:t>
            </a:fld>
            <a:endParaRPr lang="en-GB"/>
          </a:p>
        </p:txBody>
      </p:sp>
    </p:spTree>
    <p:extLst>
      <p:ext uri="{BB962C8B-B14F-4D97-AF65-F5344CB8AC3E}">
        <p14:creationId xmlns:p14="http://schemas.microsoft.com/office/powerpoint/2010/main" val="3272714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GB"/>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93C99-8214-415D-A288-DF83EDBF90BD}" type="datetimeFigureOut">
              <a:rPr lang="en-GB" smtClean="0"/>
              <a:t>20/09/2024</a:t>
            </a:fld>
            <a:endParaRPr lang="en-GB"/>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85125-F98A-4F10-B6E8-E3D179137FE1}" type="slidenum">
              <a:rPr lang="en-GB" smtClean="0"/>
              <a:t>‹N›</a:t>
            </a:fld>
            <a:endParaRPr lang="en-GB"/>
          </a:p>
        </p:txBody>
      </p:sp>
    </p:spTree>
    <p:extLst>
      <p:ext uri="{BB962C8B-B14F-4D97-AF65-F5344CB8AC3E}">
        <p14:creationId xmlns:p14="http://schemas.microsoft.com/office/powerpoint/2010/main" val="214093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unctad.org/publication/trade-and-development-report-202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4"/>
            <a:ext cx="8972939" cy="1844772"/>
          </a:xfrm>
        </p:spPr>
        <p:txBody>
          <a:bodyPr>
            <a:noAutofit/>
          </a:bodyPr>
          <a:lstStyle/>
          <a:p>
            <a:r>
              <a:rPr lang="it-IT" sz="3200" dirty="0"/>
              <a:t>G&amp;</a:t>
            </a:r>
            <a:r>
              <a:rPr lang="it-IT" sz="3200"/>
              <a:t>D 2024-25</a:t>
            </a:r>
            <a:br>
              <a:rPr lang="it-IT" sz="3200" dirty="0"/>
            </a:br>
            <a:r>
              <a:rPr lang="it-IT" sz="3200" b="1" dirty="0" err="1"/>
              <a:t>Introductory</a:t>
            </a:r>
            <a:r>
              <a:rPr lang="it-IT" sz="3200" b="1" dirty="0"/>
              <a:t> </a:t>
            </a:r>
            <a:r>
              <a:rPr lang="it-IT" sz="3200" b="1" dirty="0" err="1"/>
              <a:t>lecture</a:t>
            </a:r>
            <a:r>
              <a:rPr lang="it-IT" sz="3200" b="1" dirty="0"/>
              <a:t> </a:t>
            </a:r>
            <a:br>
              <a:rPr lang="it-IT" sz="3200" b="1" dirty="0"/>
            </a:br>
            <a:r>
              <a:rPr lang="it-IT" sz="3200" b="1" dirty="0"/>
              <a:t>A long </a:t>
            </a:r>
            <a:r>
              <a:rPr lang="it-IT" sz="3200" b="1" dirty="0" err="1"/>
              <a:t>run</a:t>
            </a:r>
            <a:r>
              <a:rPr lang="it-IT" sz="3200" b="1" dirty="0"/>
              <a:t> </a:t>
            </a:r>
            <a:r>
              <a:rPr lang="it-IT" sz="3200" b="1" dirty="0" err="1"/>
              <a:t>overview</a:t>
            </a:r>
            <a:r>
              <a:rPr lang="it-IT" sz="3200" b="1" dirty="0"/>
              <a:t> over </a:t>
            </a:r>
            <a:r>
              <a:rPr lang="it-IT" sz="3200" b="1" dirty="0" err="1"/>
              <a:t>economic</a:t>
            </a:r>
            <a:r>
              <a:rPr lang="it-IT" sz="3200" b="1" dirty="0"/>
              <a:t> </a:t>
            </a:r>
            <a:r>
              <a:rPr lang="it-IT" sz="3200" b="1" dirty="0" err="1"/>
              <a:t>growth</a:t>
            </a:r>
            <a:r>
              <a:rPr lang="it-IT" sz="3200" b="1" dirty="0"/>
              <a:t>. Some </a:t>
            </a:r>
            <a:r>
              <a:rPr lang="it-IT" sz="3200" b="1" dirty="0" err="1"/>
              <a:t>topics</a:t>
            </a:r>
            <a:endParaRPr lang="en-GB" sz="3200" b="1" dirty="0"/>
          </a:p>
        </p:txBody>
      </p:sp>
      <p:sp>
        <p:nvSpPr>
          <p:cNvPr id="3" name="Sottotitolo 2"/>
          <p:cNvSpPr>
            <a:spLocks noGrp="1"/>
          </p:cNvSpPr>
          <p:nvPr>
            <p:ph type="subTitle" idx="1"/>
          </p:nvPr>
        </p:nvSpPr>
        <p:spPr/>
        <p:txBody>
          <a:bodyPr/>
          <a:lstStyle/>
          <a:p>
            <a:endParaRPr lang="it-IT" dirty="0"/>
          </a:p>
          <a:p>
            <a:r>
              <a:rPr lang="it-IT" sz="2800" dirty="0"/>
              <a:t>Cesaratto@unisi.it</a:t>
            </a:r>
            <a:endParaRPr lang="en-GB" sz="2800" dirty="0"/>
          </a:p>
        </p:txBody>
      </p:sp>
    </p:spTree>
    <p:extLst>
      <p:ext uri="{BB962C8B-B14F-4D97-AF65-F5344CB8AC3E}">
        <p14:creationId xmlns:p14="http://schemas.microsoft.com/office/powerpoint/2010/main" val="3006155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E17B38-B20E-DCD4-59DC-5ADCC2853874}"/>
              </a:ext>
            </a:extLst>
          </p:cNvPr>
          <p:cNvSpPr>
            <a:spLocks noGrp="1"/>
          </p:cNvSpPr>
          <p:nvPr>
            <p:ph type="title"/>
          </p:nvPr>
        </p:nvSpPr>
        <p:spPr>
          <a:xfrm>
            <a:off x="838200" y="365125"/>
            <a:ext cx="10386527" cy="642581"/>
          </a:xfrm>
        </p:spPr>
        <p:txBody>
          <a:bodyPr>
            <a:normAutofit/>
          </a:bodyPr>
          <a:lstStyle/>
          <a:p>
            <a:pPr algn="ctr"/>
            <a:r>
              <a:rPr lang="en-GB" sz="2800" b="1" dirty="0"/>
              <a:t>Topic: growth in ancient economies</a:t>
            </a:r>
          </a:p>
        </p:txBody>
      </p:sp>
      <p:sp>
        <p:nvSpPr>
          <p:cNvPr id="3" name="Segnaposto contenuto 2">
            <a:extLst>
              <a:ext uri="{FF2B5EF4-FFF2-40B4-BE49-F238E27FC236}">
                <a16:creationId xmlns:a16="http://schemas.microsoft.com/office/drawing/2014/main" id="{A663F4B3-9A05-C8A3-FF0D-66746677B20D}"/>
              </a:ext>
            </a:extLst>
          </p:cNvPr>
          <p:cNvSpPr>
            <a:spLocks noGrp="1"/>
          </p:cNvSpPr>
          <p:nvPr>
            <p:ph idx="1"/>
          </p:nvPr>
        </p:nvSpPr>
        <p:spPr>
          <a:xfrm>
            <a:off x="838200" y="1007706"/>
            <a:ext cx="10515600" cy="5169257"/>
          </a:xfrm>
        </p:spPr>
        <p:txBody>
          <a:bodyPr>
            <a:normAutofit lnSpcReduction="10000"/>
          </a:bodyPr>
          <a:lstStyle/>
          <a:p>
            <a:r>
              <a:rPr lang="en-GB" sz="2400" dirty="0"/>
              <a:t>Malthusian Hypothesis apart, in the 1970s and 1980s the view of Moses Finlay (Cambridge) was dominant in economic history: the ancient societies (</a:t>
            </a:r>
            <a:r>
              <a:rPr lang="en-GB" sz="2400" dirty="0" err="1"/>
              <a:t>Rgreek</a:t>
            </a:r>
            <a:r>
              <a:rPr lang="en-GB" sz="2400" dirty="0"/>
              <a:t> and Roman in particular) were qualitatively different from modern economies. </a:t>
            </a:r>
          </a:p>
          <a:p>
            <a:r>
              <a:rPr lang="en-GB" sz="2400" dirty="0"/>
              <a:t>Small élites lived out of a surplus produced by the population majority which lived at a subsistence level. The élites were disinterested of economic growth (but rather concerned with politics, war, art etc).</a:t>
            </a:r>
          </a:p>
          <a:p>
            <a:r>
              <a:rPr lang="en-GB" sz="2400" dirty="0"/>
              <a:t>The surplus was also used for conspicuous, ostensive consumption to gain the admiration of the population (this include tombs etc.); or partially redistributed through festivals (this is a general point appliable even to modern societies: Theodore Veblen or Old Institutional Economics) </a:t>
            </a:r>
            <a:r>
              <a:rPr lang="en-GB" sz="2400" dirty="0">
                <a:sym typeface="Wingdings" panose="05000000000000000000" pitchFamily="2" charset="2"/>
              </a:rPr>
              <a:t>Vanity Fair.</a:t>
            </a:r>
          </a:p>
          <a:p>
            <a:r>
              <a:rPr lang="en-GB" sz="2400" dirty="0">
                <a:sym typeface="Wingdings" panose="05000000000000000000" pitchFamily="2" charset="2"/>
              </a:rPr>
              <a:t>New Institutional Economics (Douglass North) now dominant in economic history argues that there was growth in Classic Greece and in Rome due to good institutions favourable to commerce and individual initiative (this is a general point made by NIE: institutions matter to favour growth; Acemoglu and Robinson 2012 call </a:t>
            </a:r>
            <a:r>
              <a:rPr lang="en-GB" sz="2400" i="1" dirty="0">
                <a:sym typeface="Wingdings" panose="05000000000000000000" pitchFamily="2" charset="2"/>
              </a:rPr>
              <a:t>extractive</a:t>
            </a:r>
            <a:r>
              <a:rPr lang="en-GB" sz="2400" dirty="0">
                <a:sym typeface="Wingdings" panose="05000000000000000000" pitchFamily="2" charset="2"/>
              </a:rPr>
              <a:t> those institution that exploit the population and </a:t>
            </a:r>
            <a:r>
              <a:rPr lang="en-GB" sz="2400" i="1" dirty="0">
                <a:sym typeface="Wingdings" panose="05000000000000000000" pitchFamily="2" charset="2"/>
              </a:rPr>
              <a:t>inclusive</a:t>
            </a:r>
            <a:r>
              <a:rPr lang="en-GB" sz="2400" dirty="0">
                <a:sym typeface="Wingdings" panose="05000000000000000000" pitchFamily="2" charset="2"/>
              </a:rPr>
              <a:t> those that favour individual initiative. NIE is a branch of neoclassical economics.</a:t>
            </a:r>
            <a:endParaRPr lang="en-GB" sz="2400" dirty="0"/>
          </a:p>
        </p:txBody>
      </p:sp>
    </p:spTree>
    <p:extLst>
      <p:ext uri="{BB962C8B-B14F-4D97-AF65-F5344CB8AC3E}">
        <p14:creationId xmlns:p14="http://schemas.microsoft.com/office/powerpoint/2010/main" val="1144153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474509" cy="847855"/>
          </a:xfrm>
        </p:spPr>
        <p:txBody>
          <a:bodyPr>
            <a:normAutofit/>
          </a:bodyPr>
          <a:lstStyle/>
          <a:p>
            <a:pPr algn="ctr"/>
            <a:r>
              <a:rPr lang="it-IT" sz="2800" b="1" dirty="0"/>
              <a:t>More </a:t>
            </a:r>
            <a:r>
              <a:rPr lang="it-IT" sz="2800" b="1" dirty="0" err="1"/>
              <a:t>recent</a:t>
            </a:r>
            <a:r>
              <a:rPr lang="it-IT" sz="2800" b="1" dirty="0"/>
              <a:t> times(from </a:t>
            </a:r>
            <a:r>
              <a:rPr lang="it-IT" sz="2800" b="1" dirty="0" err="1"/>
              <a:t>Meddison</a:t>
            </a:r>
            <a:r>
              <a:rPr lang="it-IT" sz="2800" b="1" dirty="0"/>
              <a:t>)</a:t>
            </a:r>
            <a:endParaRPr lang="en-GB" sz="2800" b="1" dirty="0"/>
          </a:p>
        </p:txBody>
      </p:sp>
      <p:pic>
        <p:nvPicPr>
          <p:cNvPr id="4" name="Segnaposto contenuto 3"/>
          <p:cNvPicPr>
            <a:picLocks noGrp="1" noChangeAspect="1"/>
          </p:cNvPicPr>
          <p:nvPr>
            <p:ph idx="1"/>
          </p:nvPr>
        </p:nvPicPr>
        <p:blipFill>
          <a:blip r:embed="rId2"/>
          <a:stretch>
            <a:fillRect/>
          </a:stretch>
        </p:blipFill>
        <p:spPr>
          <a:xfrm>
            <a:off x="486359" y="1857375"/>
            <a:ext cx="10826350" cy="3943394"/>
          </a:xfrm>
          <a:prstGeom prst="rect">
            <a:avLst/>
          </a:prstGeom>
        </p:spPr>
      </p:pic>
    </p:spTree>
    <p:extLst>
      <p:ext uri="{BB962C8B-B14F-4D97-AF65-F5344CB8AC3E}">
        <p14:creationId xmlns:p14="http://schemas.microsoft.com/office/powerpoint/2010/main" val="4001946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GB" sz="2800" b="1" dirty="0"/>
              <a:t>The evolution of world geopolitics</a:t>
            </a:r>
          </a:p>
        </p:txBody>
      </p:sp>
      <p:pic>
        <p:nvPicPr>
          <p:cNvPr id="4" name="Segnaposto contenuto 3"/>
          <p:cNvPicPr>
            <a:picLocks noGrp="1" noChangeAspect="1"/>
          </p:cNvPicPr>
          <p:nvPr>
            <p:ph idx="1"/>
          </p:nvPr>
        </p:nvPicPr>
        <p:blipFill>
          <a:blip r:embed="rId2"/>
          <a:stretch>
            <a:fillRect/>
          </a:stretch>
        </p:blipFill>
        <p:spPr>
          <a:xfrm>
            <a:off x="1005033" y="2452255"/>
            <a:ext cx="10518218" cy="3200400"/>
          </a:xfrm>
          <a:prstGeom prst="rect">
            <a:avLst/>
          </a:prstGeom>
        </p:spPr>
      </p:pic>
    </p:spTree>
    <p:extLst>
      <p:ext uri="{BB962C8B-B14F-4D97-AF65-F5344CB8AC3E}">
        <p14:creationId xmlns:p14="http://schemas.microsoft.com/office/powerpoint/2010/main" val="3784974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80654" y="365125"/>
            <a:ext cx="10273145" cy="757093"/>
          </a:xfrm>
        </p:spPr>
        <p:txBody>
          <a:bodyPr>
            <a:normAutofit/>
          </a:bodyPr>
          <a:lstStyle/>
          <a:p>
            <a:pPr algn="ctr"/>
            <a:r>
              <a:rPr lang="it-IT" sz="2400" b="1" dirty="0"/>
              <a:t>The golden age (</a:t>
            </a:r>
            <a:r>
              <a:rPr lang="it-IT" sz="2400" b="1" dirty="0" err="1"/>
              <a:t>Keynesian</a:t>
            </a:r>
            <a:r>
              <a:rPr lang="it-IT" sz="2400" b="1" dirty="0"/>
              <a:t> era) and the </a:t>
            </a:r>
            <a:r>
              <a:rPr lang="it-IT" sz="2400" b="1" dirty="0" err="1"/>
              <a:t>neoliberal</a:t>
            </a:r>
            <a:r>
              <a:rPr lang="it-IT" sz="2400" b="1" dirty="0"/>
              <a:t> </a:t>
            </a:r>
            <a:r>
              <a:rPr lang="it-IT" sz="2400" b="1" dirty="0" err="1"/>
              <a:t>order</a:t>
            </a:r>
            <a:endParaRPr lang="en-GB" sz="2400" b="1" dirty="0"/>
          </a:p>
        </p:txBody>
      </p:sp>
      <p:pic>
        <p:nvPicPr>
          <p:cNvPr id="4" name="Segnaposto contenuto 3"/>
          <p:cNvPicPr>
            <a:picLocks noGrp="1" noChangeAspect="1"/>
          </p:cNvPicPr>
          <p:nvPr>
            <p:ph idx="1"/>
          </p:nvPr>
        </p:nvPicPr>
        <p:blipFill>
          <a:blip r:embed="rId2"/>
          <a:stretch>
            <a:fillRect/>
          </a:stretch>
        </p:blipFill>
        <p:spPr>
          <a:xfrm>
            <a:off x="2057676" y="992620"/>
            <a:ext cx="7794033" cy="5500255"/>
          </a:xfrm>
          <a:prstGeom prst="rect">
            <a:avLst/>
          </a:prstGeom>
        </p:spPr>
      </p:pic>
    </p:spTree>
    <p:extLst>
      <p:ext uri="{BB962C8B-B14F-4D97-AF65-F5344CB8AC3E}">
        <p14:creationId xmlns:p14="http://schemas.microsoft.com/office/powerpoint/2010/main" val="1984375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C52680-FB3E-5303-913D-37AB41AD820F}"/>
              </a:ext>
            </a:extLst>
          </p:cNvPr>
          <p:cNvSpPr>
            <a:spLocks noGrp="1"/>
          </p:cNvSpPr>
          <p:nvPr>
            <p:ph type="title"/>
          </p:nvPr>
        </p:nvSpPr>
        <p:spPr>
          <a:xfrm>
            <a:off x="838200" y="365126"/>
            <a:ext cx="10515600" cy="801202"/>
          </a:xfrm>
        </p:spPr>
        <p:txBody>
          <a:bodyPr>
            <a:normAutofit/>
          </a:bodyPr>
          <a:lstStyle/>
          <a:p>
            <a:pPr algn="ctr"/>
            <a:r>
              <a:rPr lang="en-GB" sz="2800" b="1" dirty="0"/>
              <a:t>Three other phases</a:t>
            </a:r>
          </a:p>
        </p:txBody>
      </p:sp>
      <p:sp>
        <p:nvSpPr>
          <p:cNvPr id="3" name="Segnaposto contenuto 2">
            <a:extLst>
              <a:ext uri="{FF2B5EF4-FFF2-40B4-BE49-F238E27FC236}">
                <a16:creationId xmlns:a16="http://schemas.microsoft.com/office/drawing/2014/main" id="{5B7D43BF-2F99-F714-5514-73353B477358}"/>
              </a:ext>
            </a:extLst>
          </p:cNvPr>
          <p:cNvSpPr>
            <a:spLocks noGrp="1"/>
          </p:cNvSpPr>
          <p:nvPr>
            <p:ph idx="1"/>
          </p:nvPr>
        </p:nvSpPr>
        <p:spPr/>
        <p:txBody>
          <a:bodyPr>
            <a:normAutofit/>
          </a:bodyPr>
          <a:lstStyle/>
          <a:p>
            <a:r>
              <a:rPr lang="en-GB" sz="2400" dirty="0"/>
              <a:t>Great moderation &amp; globalization (1990s until the Second Great Financial Crisis 2008)</a:t>
            </a:r>
          </a:p>
          <a:p>
            <a:r>
              <a:rPr lang="en-GB" sz="2400" dirty="0"/>
              <a:t>2008-2020 GFC + Pandemic</a:t>
            </a:r>
          </a:p>
          <a:p>
            <a:r>
              <a:rPr lang="en-GB" sz="2400" dirty="0"/>
              <a:t>2021 recovery</a:t>
            </a:r>
          </a:p>
          <a:p>
            <a:r>
              <a:rPr lang="en-GB" sz="2400" dirty="0"/>
              <a:t>After 2022: geopolitical tensions, de-globalization.</a:t>
            </a:r>
          </a:p>
          <a:p>
            <a:r>
              <a:rPr lang="en-GB" sz="2400" dirty="0"/>
              <a:t>An uncertain future (particularly for the EU)</a:t>
            </a:r>
          </a:p>
        </p:txBody>
      </p:sp>
    </p:spTree>
    <p:extLst>
      <p:ext uri="{BB962C8B-B14F-4D97-AF65-F5344CB8AC3E}">
        <p14:creationId xmlns:p14="http://schemas.microsoft.com/office/powerpoint/2010/main" val="2658870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5C8FE9E-F8D5-B691-CC63-091ADD6FD35A}"/>
              </a:ext>
            </a:extLst>
          </p:cNvPr>
          <p:cNvPicPr>
            <a:picLocks noChangeAspect="1"/>
          </p:cNvPicPr>
          <p:nvPr/>
        </p:nvPicPr>
        <p:blipFill>
          <a:blip r:embed="rId2"/>
          <a:stretch>
            <a:fillRect/>
          </a:stretch>
        </p:blipFill>
        <p:spPr>
          <a:xfrm>
            <a:off x="3172653" y="306696"/>
            <a:ext cx="5598814" cy="6337829"/>
          </a:xfrm>
          <a:prstGeom prst="rect">
            <a:avLst/>
          </a:prstGeom>
        </p:spPr>
      </p:pic>
    </p:spTree>
    <p:extLst>
      <p:ext uri="{BB962C8B-B14F-4D97-AF65-F5344CB8AC3E}">
        <p14:creationId xmlns:p14="http://schemas.microsoft.com/office/powerpoint/2010/main" val="1968913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schermata, Carattere, linea&#10;&#10;Descrizione generata automaticamente">
            <a:extLst>
              <a:ext uri="{FF2B5EF4-FFF2-40B4-BE49-F238E27FC236}">
                <a16:creationId xmlns:a16="http://schemas.microsoft.com/office/drawing/2014/main" id="{CCA3AA9F-7356-ECB7-4581-D39384808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620" y="567210"/>
            <a:ext cx="6005292" cy="6290789"/>
          </a:xfrm>
          <a:prstGeom prst="rect">
            <a:avLst/>
          </a:prstGeom>
        </p:spPr>
      </p:pic>
    </p:spTree>
    <p:extLst>
      <p:ext uri="{BB962C8B-B14F-4D97-AF65-F5344CB8AC3E}">
        <p14:creationId xmlns:p14="http://schemas.microsoft.com/office/powerpoint/2010/main" val="3193086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9E9FDA-105A-32B8-85B6-B6347FFF9B4A}"/>
              </a:ext>
            </a:extLst>
          </p:cNvPr>
          <p:cNvSpPr>
            <a:spLocks noGrp="1"/>
          </p:cNvSpPr>
          <p:nvPr>
            <p:ph type="title"/>
          </p:nvPr>
        </p:nvSpPr>
        <p:spPr/>
        <p:txBody>
          <a:bodyPr>
            <a:normAutofit/>
          </a:bodyPr>
          <a:lstStyle/>
          <a:p>
            <a:pPr algn="ctr"/>
            <a:r>
              <a:rPr lang="en-GB" sz="2800" b="1" dirty="0"/>
              <a:t>References (intended for </a:t>
            </a:r>
            <a:r>
              <a:rPr lang="en-GB" sz="2800" b="1" dirty="0" err="1"/>
              <a:t>for</a:t>
            </a:r>
            <a:r>
              <a:rPr lang="en-GB" sz="2800" b="1" dirty="0"/>
              <a:t> those who wish to pursue a topic)</a:t>
            </a:r>
          </a:p>
        </p:txBody>
      </p:sp>
      <p:sp>
        <p:nvSpPr>
          <p:cNvPr id="3" name="Segnaposto contenuto 2">
            <a:extLst>
              <a:ext uri="{FF2B5EF4-FFF2-40B4-BE49-F238E27FC236}">
                <a16:creationId xmlns:a16="http://schemas.microsoft.com/office/drawing/2014/main" id="{A1B7BC6F-D9F6-1E7A-33FE-385AAA92B10F}"/>
              </a:ext>
            </a:extLst>
          </p:cNvPr>
          <p:cNvSpPr>
            <a:spLocks noGrp="1"/>
          </p:cNvSpPr>
          <p:nvPr>
            <p:ph idx="1"/>
          </p:nvPr>
        </p:nvSpPr>
        <p:spPr>
          <a:xfrm>
            <a:off x="838200" y="1334278"/>
            <a:ext cx="10515600" cy="4842685"/>
          </a:xfrm>
        </p:spPr>
        <p:txBody>
          <a:bodyPr>
            <a:normAutofit/>
          </a:bodyPr>
          <a:lstStyle/>
          <a:p>
            <a:r>
              <a:rPr lang="en-GB" sz="2000" dirty="0"/>
              <a:t>S. Cesaratto, </a:t>
            </a:r>
            <a:r>
              <a:rPr lang="en-GB" sz="2000" i="1" dirty="0"/>
              <a:t>Heterodox Challenges </a:t>
            </a:r>
            <a:r>
              <a:rPr lang="en-GB" sz="2000" dirty="0"/>
              <a:t>pp. 13-17 (mandatory)</a:t>
            </a:r>
          </a:p>
          <a:p>
            <a:r>
              <a:rPr lang="en-GB" sz="2000" dirty="0" err="1"/>
              <a:t>Svizzero</a:t>
            </a:r>
            <a:r>
              <a:rPr lang="en-GB" sz="2000" i="1" dirty="0"/>
              <a:t>, </a:t>
            </a:r>
            <a:r>
              <a:rPr lang="en-GB" sz="2000" dirty="0"/>
              <a:t>S. &amp; </a:t>
            </a:r>
            <a:r>
              <a:rPr lang="en-GB" sz="2000" dirty="0" err="1"/>
              <a:t>Tisdell</a:t>
            </a:r>
            <a:r>
              <a:rPr lang="en-GB" sz="2000" i="1" dirty="0"/>
              <a:t>,</a:t>
            </a:r>
            <a:r>
              <a:rPr lang="en-GB" sz="2000" dirty="0"/>
              <a:t> C., 2014. Theories about the Commencement of Agriculture in Prehistoric Societies: A Critical Evaluation, WP School of Economics, the University of Queensland, no. 68.</a:t>
            </a:r>
          </a:p>
          <a:p>
            <a:r>
              <a:rPr lang="en-GB" sz="2000" b="0" i="0" u="none" strike="noStrike" baseline="0" dirty="0" err="1">
                <a:solidFill>
                  <a:srgbClr val="000000"/>
                </a:solidFill>
                <a:latin typeface="Dante MT Pro"/>
              </a:rPr>
              <a:t>Sahlins</a:t>
            </a:r>
            <a:r>
              <a:rPr lang="en-GB" sz="2000" b="0" i="0" u="none" strike="noStrike" baseline="0" dirty="0">
                <a:solidFill>
                  <a:srgbClr val="000000"/>
                </a:solidFill>
                <a:latin typeface="Dante MT Pro"/>
              </a:rPr>
              <a:t> M. 1972, </a:t>
            </a:r>
            <a:r>
              <a:rPr lang="en-GB" sz="2000" b="0" i="1" u="none" strike="noStrike" baseline="0" dirty="0">
                <a:solidFill>
                  <a:srgbClr val="000000"/>
                </a:solidFill>
                <a:latin typeface="Dante MT Pro"/>
              </a:rPr>
              <a:t>Stone Age Economics</a:t>
            </a:r>
            <a:r>
              <a:rPr lang="en-GB" sz="2000" b="0" i="0" u="none" strike="noStrike" baseline="0" dirty="0">
                <a:solidFill>
                  <a:srgbClr val="000000"/>
                </a:solidFill>
                <a:latin typeface="Dante MT Pro"/>
              </a:rPr>
              <a:t>, Chicago: Aldine Publishing.</a:t>
            </a:r>
          </a:p>
          <a:p>
            <a:pPr algn="l"/>
            <a:r>
              <a:rPr lang="en-GB" sz="2000" b="0" i="0" u="none" strike="noStrike" baseline="0" dirty="0">
                <a:latin typeface="PlantinMTStd-Regular"/>
              </a:rPr>
              <a:t>Scott, J.C. (2017). </a:t>
            </a:r>
            <a:r>
              <a:rPr lang="en-GB" sz="2000" b="0" i="1" u="none" strike="noStrike" baseline="0" dirty="0">
                <a:latin typeface="PlantinMTStd-Italic"/>
              </a:rPr>
              <a:t>Against the </a:t>
            </a:r>
            <a:r>
              <a:rPr lang="en-GB" sz="2000" b="0" i="1" u="none" strike="noStrike" baseline="0" dirty="0" err="1">
                <a:latin typeface="PlantinMTStd-Italic"/>
              </a:rPr>
              <a:t>Grain:A</a:t>
            </a:r>
            <a:r>
              <a:rPr lang="en-GB" sz="2000" b="0" i="1" u="none" strike="noStrike" baseline="0" dirty="0">
                <a:latin typeface="PlantinMTStd-Italic"/>
              </a:rPr>
              <a:t> Deep History of the Earliest States</a:t>
            </a:r>
            <a:r>
              <a:rPr lang="en-GB" sz="2000" b="0" i="0" u="none" strike="noStrike" baseline="0" dirty="0">
                <a:latin typeface="PlantinMTStd-Regular"/>
              </a:rPr>
              <a:t>. Yale University Press, New Haven.</a:t>
            </a:r>
          </a:p>
          <a:p>
            <a:pPr algn="l"/>
            <a:r>
              <a:rPr lang="en-GB" sz="2000" b="0" i="0" u="none" strike="noStrike" baseline="0" dirty="0">
                <a:latin typeface="PlantinMTStd-Regular"/>
              </a:rPr>
              <a:t>Graeber, David and </a:t>
            </a:r>
            <a:r>
              <a:rPr lang="en-GB" sz="2000" b="0" i="0" u="none" strike="noStrike" baseline="0" dirty="0" err="1">
                <a:latin typeface="PlantinMTStd-Regular"/>
              </a:rPr>
              <a:t>Wengrow</a:t>
            </a:r>
            <a:r>
              <a:rPr lang="en-GB" sz="2000" b="0" i="0" u="none" strike="noStrike" baseline="0" dirty="0">
                <a:latin typeface="PlantinMTStd-Regular"/>
              </a:rPr>
              <a:t>, David 2021. </a:t>
            </a:r>
            <a:r>
              <a:rPr lang="en-GB" sz="2000" b="0" i="1" u="none" strike="noStrike" baseline="0" dirty="0">
                <a:latin typeface="PlantinMTStd-Regular"/>
              </a:rPr>
              <a:t>The Dawn of Everything. A New History of Humanity</a:t>
            </a:r>
            <a:r>
              <a:rPr lang="en-GB" sz="2000" b="0" i="0" u="none" strike="noStrike" baseline="0" dirty="0">
                <a:latin typeface="PlantinMTStd-Regular"/>
              </a:rPr>
              <a:t>. New York: Farrar, Straus and Giroux.</a:t>
            </a:r>
          </a:p>
          <a:p>
            <a:pPr algn="l"/>
            <a:r>
              <a:rPr lang="en-GB" sz="2000" b="0" i="0" u="none" strike="noStrike" baseline="0" dirty="0">
                <a:latin typeface="PlantinMTStd-Regular"/>
              </a:rPr>
              <a:t>Acemoglu D. and Robinson J.A. 2012, </a:t>
            </a:r>
            <a:r>
              <a:rPr lang="en-GB" sz="2000" b="0" i="1" u="none" strike="noStrike" baseline="0" dirty="0">
                <a:latin typeface="PlantinMTStd-Regular"/>
              </a:rPr>
              <a:t>Why Nations Fail: The Origins of Power, Prosperity and Poverty</a:t>
            </a:r>
            <a:r>
              <a:rPr lang="en-GB" sz="2000" b="0" i="0" u="none" strike="noStrike" baseline="0" dirty="0">
                <a:latin typeface="PlantinMTStd-Regular"/>
              </a:rPr>
              <a:t>, Profile, New York: Crown.</a:t>
            </a:r>
          </a:p>
          <a:p>
            <a:pPr algn="l"/>
            <a:r>
              <a:rPr lang="en-GB" sz="2000" b="0" i="0" u="none" strike="noStrike" baseline="0" dirty="0">
                <a:latin typeface="PlantinMTStd-Regular"/>
                <a:hlinkClick r:id="rId2"/>
              </a:rPr>
              <a:t>https://unctad.org/publication/trade-and-development-report-2023</a:t>
            </a:r>
            <a:endParaRPr lang="en-GB" sz="2000" b="0" i="0" u="none" strike="noStrike" baseline="0" dirty="0">
              <a:latin typeface="PlantinMTStd-Regular"/>
            </a:endParaRPr>
          </a:p>
          <a:p>
            <a:pPr marL="0" indent="0" algn="l">
              <a:buNone/>
            </a:pPr>
            <a:r>
              <a:rPr lang="en-GB" sz="2000" dirty="0">
                <a:latin typeface="PlantinMTStd-Regular"/>
              </a:rPr>
              <a:t>(2024 </a:t>
            </a:r>
            <a:r>
              <a:rPr lang="en-GB" sz="2000">
                <a:latin typeface="PlantinMTStd-Regular"/>
              </a:rPr>
              <a:t>edition forthcoming)</a:t>
            </a:r>
            <a:endParaRPr lang="en-GB" sz="2000" b="0" i="0" u="none" strike="noStrike" baseline="0" dirty="0">
              <a:latin typeface="PlantinMTStd-Regular"/>
            </a:endParaRPr>
          </a:p>
        </p:txBody>
      </p:sp>
    </p:spTree>
    <p:extLst>
      <p:ext uri="{BB962C8B-B14F-4D97-AF65-F5344CB8AC3E}">
        <p14:creationId xmlns:p14="http://schemas.microsoft.com/office/powerpoint/2010/main" val="3562566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a:extLst>
              <a:ext uri="{28A0092B-C50C-407E-A947-70E740481C1C}">
                <a14:useLocalDpi xmlns:a14="http://schemas.microsoft.com/office/drawing/2010/main" val="0"/>
              </a:ext>
            </a:extLst>
          </a:blip>
          <a:srcRect/>
          <a:stretch>
            <a:fillRect/>
          </a:stretch>
        </p:blipFill>
        <p:spPr bwMode="auto">
          <a:xfrm>
            <a:off x="3349188" y="401782"/>
            <a:ext cx="5250527" cy="6456218"/>
          </a:xfrm>
          <a:prstGeom prst="rect">
            <a:avLst/>
          </a:prstGeom>
          <a:noFill/>
          <a:ln>
            <a:noFill/>
          </a:ln>
        </p:spPr>
      </p:pic>
    </p:spTree>
    <p:extLst>
      <p:ext uri="{BB962C8B-B14F-4D97-AF65-F5344CB8AC3E}">
        <p14:creationId xmlns:p14="http://schemas.microsoft.com/office/powerpoint/2010/main" val="281284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a:extLst>
              <a:ext uri="{28A0092B-C50C-407E-A947-70E740481C1C}">
                <a14:useLocalDpi xmlns:a14="http://schemas.microsoft.com/office/drawing/2010/main" val="0"/>
              </a:ext>
            </a:extLst>
          </a:blip>
          <a:srcRect/>
          <a:stretch>
            <a:fillRect/>
          </a:stretch>
        </p:blipFill>
        <p:spPr bwMode="auto">
          <a:xfrm>
            <a:off x="3181783" y="158491"/>
            <a:ext cx="5255635" cy="6311581"/>
          </a:xfrm>
          <a:prstGeom prst="rect">
            <a:avLst/>
          </a:prstGeom>
          <a:noFill/>
          <a:ln>
            <a:noFill/>
          </a:ln>
        </p:spPr>
      </p:pic>
    </p:spTree>
    <p:extLst>
      <p:ext uri="{BB962C8B-B14F-4D97-AF65-F5344CB8AC3E}">
        <p14:creationId xmlns:p14="http://schemas.microsoft.com/office/powerpoint/2010/main" val="209672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386527" cy="866516"/>
          </a:xfrm>
        </p:spPr>
        <p:txBody>
          <a:bodyPr>
            <a:normAutofit/>
          </a:bodyPr>
          <a:lstStyle/>
          <a:p>
            <a:pPr algn="ctr"/>
            <a:r>
              <a:rPr lang="en-GB" sz="2800" b="1" dirty="0"/>
              <a:t>Topic: causes of the agricultural revolution (or neolithic evolution); where it took place?</a:t>
            </a:r>
          </a:p>
        </p:txBody>
      </p:sp>
      <p:sp>
        <p:nvSpPr>
          <p:cNvPr id="3" name="Segnaposto contenuto 2"/>
          <p:cNvSpPr>
            <a:spLocks noGrp="1"/>
          </p:cNvSpPr>
          <p:nvPr>
            <p:ph idx="1"/>
          </p:nvPr>
        </p:nvSpPr>
        <p:spPr>
          <a:xfrm>
            <a:off x="838200" y="1231642"/>
            <a:ext cx="10515600" cy="4945321"/>
          </a:xfrm>
        </p:spPr>
        <p:txBody>
          <a:bodyPr>
            <a:normAutofit/>
          </a:bodyPr>
          <a:lstStyle/>
          <a:p>
            <a:r>
              <a:rPr lang="it-IT" sz="2400" dirty="0" err="1"/>
              <a:t>Domestication</a:t>
            </a:r>
            <a:r>
              <a:rPr lang="it-IT" sz="2400" dirty="0"/>
              <a:t> of </a:t>
            </a:r>
            <a:r>
              <a:rPr lang="it-IT" sz="2400" dirty="0" err="1"/>
              <a:t>plants</a:t>
            </a:r>
            <a:r>
              <a:rPr lang="it-IT" sz="2400" dirty="0"/>
              <a:t> and </a:t>
            </a:r>
            <a:r>
              <a:rPr lang="it-IT" sz="2400" dirty="0" err="1"/>
              <a:t>animals</a:t>
            </a:r>
            <a:r>
              <a:rPr lang="it-IT" sz="2400" dirty="0"/>
              <a:t> 10 000 y BC</a:t>
            </a:r>
          </a:p>
          <a:p>
            <a:r>
              <a:rPr lang="en-GB" sz="2400" dirty="0"/>
              <a:t>Causes adoption agriculture (from </a:t>
            </a:r>
            <a:r>
              <a:rPr lang="it-IT" sz="2400" dirty="0"/>
              <a:t>Hunter-</a:t>
            </a:r>
            <a:r>
              <a:rPr lang="it-IT" sz="2400" dirty="0" err="1"/>
              <a:t>Gatherers</a:t>
            </a:r>
            <a:r>
              <a:rPr lang="it-IT" sz="2400" dirty="0"/>
              <a:t> </a:t>
            </a:r>
            <a:r>
              <a:rPr lang="it-IT" sz="2400" dirty="0" err="1"/>
              <a:t>nomadic</a:t>
            </a:r>
            <a:r>
              <a:rPr lang="it-IT" sz="2400" dirty="0"/>
              <a:t>  </a:t>
            </a:r>
            <a:r>
              <a:rPr lang="it-IT" sz="2400" dirty="0" err="1"/>
              <a:t>population</a:t>
            </a:r>
            <a:r>
              <a:rPr lang="it-IT" sz="2400" dirty="0"/>
              <a:t> to </a:t>
            </a:r>
            <a:r>
              <a:rPr lang="it-IT" sz="2400" dirty="0" err="1"/>
              <a:t>sedentary</a:t>
            </a:r>
            <a:r>
              <a:rPr lang="it-IT" sz="2400" dirty="0"/>
              <a:t> </a:t>
            </a:r>
            <a:r>
              <a:rPr lang="it-IT" sz="2400" dirty="0" err="1"/>
              <a:t>populations</a:t>
            </a:r>
            <a:r>
              <a:rPr lang="it-IT" sz="2400" dirty="0"/>
              <a:t>)</a:t>
            </a:r>
            <a:endParaRPr lang="en-GB" sz="2400" dirty="0"/>
          </a:p>
          <a:p>
            <a:r>
              <a:rPr lang="it-IT" sz="2400" dirty="0" err="1"/>
              <a:t>Climate</a:t>
            </a:r>
            <a:r>
              <a:rPr lang="it-IT" sz="2400" dirty="0"/>
              <a:t> </a:t>
            </a:r>
            <a:r>
              <a:rPr lang="it-IT" sz="2400" dirty="0" err="1"/>
              <a:t>change</a:t>
            </a:r>
            <a:r>
              <a:rPr lang="it-IT" sz="2400" dirty="0"/>
              <a:t>. Global </a:t>
            </a:r>
            <a:r>
              <a:rPr lang="it-IT" sz="2400" dirty="0" err="1"/>
              <a:t>warming</a:t>
            </a:r>
            <a:r>
              <a:rPr lang="it-IT" sz="2400" dirty="0"/>
              <a:t> (end of </a:t>
            </a:r>
            <a:r>
              <a:rPr lang="it-IT" sz="2400" dirty="0" err="1"/>
              <a:t>one</a:t>
            </a:r>
            <a:r>
              <a:rPr lang="it-IT" sz="2400" dirty="0"/>
              <a:t> small </a:t>
            </a:r>
            <a:r>
              <a:rPr lang="it-IT" sz="2400" dirty="0" err="1"/>
              <a:t>ice</a:t>
            </a:r>
            <a:r>
              <a:rPr lang="it-IT" sz="2400" dirty="0"/>
              <a:t> </a:t>
            </a:r>
            <a:r>
              <a:rPr lang="it-IT" sz="2400" dirty="0" err="1"/>
              <a:t>age</a:t>
            </a:r>
            <a:r>
              <a:rPr lang="it-IT" sz="2400" dirty="0"/>
              <a:t>). Shara </a:t>
            </a:r>
            <a:r>
              <a:rPr lang="it-IT" sz="2400" dirty="0" err="1"/>
              <a:t>became</a:t>
            </a:r>
            <a:r>
              <a:rPr lang="it-IT" sz="2400" dirty="0"/>
              <a:t> </a:t>
            </a:r>
            <a:r>
              <a:rPr lang="it-IT" sz="2400" dirty="0" err="1"/>
              <a:t>desert</a:t>
            </a:r>
            <a:r>
              <a:rPr lang="it-IT" sz="2400" dirty="0"/>
              <a:t>.  </a:t>
            </a:r>
          </a:p>
          <a:p>
            <a:r>
              <a:rPr lang="it-IT" sz="2400" dirty="0" err="1"/>
              <a:t>Population</a:t>
            </a:r>
            <a:r>
              <a:rPr lang="it-IT" sz="2400" dirty="0"/>
              <a:t> pressure: </a:t>
            </a:r>
            <a:r>
              <a:rPr lang="it-IT" sz="2400" dirty="0" err="1"/>
              <a:t>need</a:t>
            </a:r>
            <a:r>
              <a:rPr lang="it-IT" sz="2400" dirty="0"/>
              <a:t> for </a:t>
            </a:r>
            <a:r>
              <a:rPr lang="it-IT" sz="2400" dirty="0" err="1"/>
              <a:t>increased</a:t>
            </a:r>
            <a:r>
              <a:rPr lang="it-IT" sz="2400" dirty="0"/>
              <a:t> food supplies and </a:t>
            </a:r>
            <a:r>
              <a:rPr lang="it-IT" sz="2400" dirty="0" err="1"/>
              <a:t>depletion</a:t>
            </a:r>
            <a:r>
              <a:rPr lang="it-IT" sz="2400" dirty="0"/>
              <a:t> of </a:t>
            </a:r>
            <a:r>
              <a:rPr lang="it-IT" sz="2400" dirty="0" err="1"/>
              <a:t>natural</a:t>
            </a:r>
            <a:r>
              <a:rPr lang="it-IT" sz="2400" dirty="0"/>
              <a:t>, free </a:t>
            </a:r>
            <a:r>
              <a:rPr lang="it-IT" sz="2400" dirty="0" err="1"/>
              <a:t>resources</a:t>
            </a:r>
            <a:r>
              <a:rPr lang="it-IT" sz="2400" dirty="0"/>
              <a:t> (</a:t>
            </a:r>
            <a:r>
              <a:rPr lang="it-IT" sz="2400" dirty="0" err="1"/>
              <a:t>tragedy</a:t>
            </a:r>
            <a:r>
              <a:rPr lang="it-IT" sz="2400" dirty="0"/>
              <a:t> of </a:t>
            </a:r>
            <a:r>
              <a:rPr lang="it-IT" sz="2400" dirty="0" err="1"/>
              <a:t>commons</a:t>
            </a:r>
            <a:r>
              <a:rPr lang="it-IT" sz="2400" dirty="0"/>
              <a:t>: </a:t>
            </a:r>
            <a:r>
              <a:rPr lang="it-IT" sz="2400" dirty="0" err="1"/>
              <a:t>overexploitation</a:t>
            </a:r>
            <a:r>
              <a:rPr lang="it-IT" sz="2400" dirty="0"/>
              <a:t>). </a:t>
            </a:r>
            <a:r>
              <a:rPr lang="it-IT" sz="2400" dirty="0" err="1"/>
              <a:t>Criticism</a:t>
            </a:r>
            <a:r>
              <a:rPr lang="it-IT" sz="2400" dirty="0"/>
              <a:t>: HG </a:t>
            </a:r>
            <a:r>
              <a:rPr lang="it-IT" sz="2400" dirty="0" err="1"/>
              <a:t>could</a:t>
            </a:r>
            <a:r>
              <a:rPr lang="it-IT" sz="2400" dirty="0"/>
              <a:t> </a:t>
            </a:r>
            <a:r>
              <a:rPr lang="it-IT" sz="2400" dirty="0" err="1"/>
              <a:t>controll</a:t>
            </a:r>
            <a:r>
              <a:rPr lang="it-IT" sz="2400" dirty="0"/>
              <a:t> </a:t>
            </a:r>
            <a:r>
              <a:rPr lang="it-IT" sz="2400" dirty="0" err="1"/>
              <a:t>fertility</a:t>
            </a:r>
            <a:r>
              <a:rPr lang="it-IT" sz="2400" dirty="0"/>
              <a:t> (</a:t>
            </a:r>
            <a:r>
              <a:rPr lang="it-IT" sz="2400" dirty="0" err="1"/>
              <a:t>abortion</a:t>
            </a:r>
            <a:r>
              <a:rPr lang="it-IT" sz="2400" dirty="0"/>
              <a:t>, infanticide, </a:t>
            </a:r>
            <a:r>
              <a:rPr lang="it-IT" sz="2400" dirty="0" err="1"/>
              <a:t>delayed</a:t>
            </a:r>
            <a:r>
              <a:rPr lang="it-IT" sz="2400" dirty="0"/>
              <a:t> </a:t>
            </a:r>
            <a:r>
              <a:rPr lang="it-IT" sz="2400" dirty="0" err="1"/>
              <a:t>marriage</a:t>
            </a:r>
            <a:r>
              <a:rPr lang="it-IT" sz="2400" dirty="0"/>
              <a:t>…)</a:t>
            </a:r>
          </a:p>
          <a:p>
            <a:r>
              <a:rPr lang="it-IT" sz="2400" dirty="0" err="1"/>
              <a:t>Where</a:t>
            </a:r>
            <a:r>
              <a:rPr lang="it-IT" sz="2400" dirty="0"/>
              <a:t> the </a:t>
            </a:r>
            <a:r>
              <a:rPr lang="it-IT" sz="2400" dirty="0" err="1"/>
              <a:t>neolithic</a:t>
            </a:r>
            <a:r>
              <a:rPr lang="it-IT" sz="2400" dirty="0"/>
              <a:t> </a:t>
            </a:r>
            <a:r>
              <a:rPr lang="it-IT" sz="2400" dirty="0" err="1"/>
              <a:t>revolution</a:t>
            </a:r>
            <a:r>
              <a:rPr lang="it-IT" sz="2400" dirty="0"/>
              <a:t> </a:t>
            </a:r>
            <a:r>
              <a:rPr lang="it-IT" sz="2400" dirty="0" err="1"/>
              <a:t>took</a:t>
            </a:r>
            <a:r>
              <a:rPr lang="it-IT" sz="2400" dirty="0"/>
              <a:t> place?  Jared Diamond: </a:t>
            </a:r>
            <a:r>
              <a:rPr lang="it-IT" sz="2400" dirty="0" err="1"/>
              <a:t>geographical</a:t>
            </a:r>
            <a:r>
              <a:rPr lang="it-IT" sz="2400" dirty="0"/>
              <a:t>/</a:t>
            </a:r>
            <a:r>
              <a:rPr lang="it-IT" sz="2400" dirty="0" err="1"/>
              <a:t>material</a:t>
            </a:r>
            <a:r>
              <a:rPr lang="it-IT" sz="2400" dirty="0"/>
              <a:t> </a:t>
            </a:r>
            <a:r>
              <a:rPr lang="it-IT" sz="2400" dirty="0" err="1"/>
              <a:t>explanation</a:t>
            </a:r>
            <a:r>
              <a:rPr lang="it-IT" sz="2400" dirty="0"/>
              <a:t> (</a:t>
            </a:r>
            <a:r>
              <a:rPr lang="it-IT" sz="2400" dirty="0" err="1"/>
              <a:t>edible</a:t>
            </a:r>
            <a:r>
              <a:rPr lang="it-IT" sz="2400" dirty="0"/>
              <a:t> </a:t>
            </a:r>
            <a:r>
              <a:rPr lang="it-IT" sz="2400" dirty="0" err="1"/>
              <a:t>plants</a:t>
            </a:r>
            <a:r>
              <a:rPr lang="it-IT" sz="2400" dirty="0"/>
              <a:t>, </a:t>
            </a:r>
            <a:r>
              <a:rPr lang="it-IT" sz="2400" dirty="0" err="1"/>
              <a:t>domesticable</a:t>
            </a:r>
            <a:r>
              <a:rPr lang="it-IT" sz="2400" dirty="0"/>
              <a:t> </a:t>
            </a:r>
            <a:r>
              <a:rPr lang="it-IT" sz="2400" dirty="0" err="1"/>
              <a:t>plants</a:t>
            </a:r>
            <a:r>
              <a:rPr lang="it-IT" sz="2400" dirty="0"/>
              <a:t> and </a:t>
            </a:r>
            <a:r>
              <a:rPr lang="it-IT" sz="2400" dirty="0" err="1"/>
              <a:t>animals</a:t>
            </a:r>
            <a:r>
              <a:rPr lang="it-IT" sz="2400" dirty="0"/>
              <a:t>)</a:t>
            </a:r>
          </a:p>
          <a:p>
            <a:r>
              <a:rPr lang="it-IT" sz="2400" dirty="0" err="1"/>
              <a:t>Suggested</a:t>
            </a:r>
            <a:r>
              <a:rPr lang="it-IT" sz="2400" dirty="0"/>
              <a:t> reading: </a:t>
            </a:r>
            <a:r>
              <a:rPr lang="en-GB" sz="2400" dirty="0" err="1"/>
              <a:t>Svizzero</a:t>
            </a:r>
            <a:r>
              <a:rPr lang="en-GB" sz="2400" dirty="0"/>
              <a:t> &amp; </a:t>
            </a:r>
            <a:r>
              <a:rPr lang="en-GB" sz="2400" dirty="0" err="1"/>
              <a:t>Tisdell</a:t>
            </a:r>
            <a:endParaRPr lang="it-IT" sz="2400" dirty="0"/>
          </a:p>
          <a:p>
            <a:endParaRPr lang="it-IT" sz="2400" dirty="0"/>
          </a:p>
        </p:txBody>
      </p:sp>
    </p:spTree>
    <p:extLst>
      <p:ext uri="{BB962C8B-B14F-4D97-AF65-F5344CB8AC3E}">
        <p14:creationId xmlns:p14="http://schemas.microsoft.com/office/powerpoint/2010/main" val="2133669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100" b="1" dirty="0"/>
              <a:t>Topic: Standards of life </a:t>
            </a:r>
            <a:r>
              <a:rPr lang="it-IT" sz="3100" b="1" dirty="0" err="1"/>
              <a:t>before</a:t>
            </a:r>
            <a:r>
              <a:rPr lang="it-IT" sz="3100" b="1" dirty="0"/>
              <a:t> and after the </a:t>
            </a:r>
            <a:r>
              <a:rPr lang="it-IT" sz="3100" b="1" dirty="0" err="1"/>
              <a:t>neolithic</a:t>
            </a:r>
            <a:r>
              <a:rPr lang="it-IT" sz="3100" b="1" dirty="0"/>
              <a:t> </a:t>
            </a:r>
            <a:r>
              <a:rPr lang="it-IT" sz="3100" b="1" dirty="0" err="1"/>
              <a:t>revolution</a:t>
            </a:r>
            <a:br>
              <a:rPr lang="en-GB" sz="4400" dirty="0"/>
            </a:br>
            <a:endParaRPr lang="en-GB" dirty="0"/>
          </a:p>
        </p:txBody>
      </p:sp>
      <p:sp>
        <p:nvSpPr>
          <p:cNvPr id="3" name="Segnaposto contenuto 2"/>
          <p:cNvSpPr>
            <a:spLocks noGrp="1"/>
          </p:cNvSpPr>
          <p:nvPr>
            <p:ph idx="1"/>
          </p:nvPr>
        </p:nvSpPr>
        <p:spPr>
          <a:xfrm>
            <a:off x="838200" y="1119673"/>
            <a:ext cx="10515600" cy="5057290"/>
          </a:xfrm>
        </p:spPr>
        <p:txBody>
          <a:bodyPr>
            <a:normAutofit/>
          </a:bodyPr>
          <a:lstStyle/>
          <a:p>
            <a:r>
              <a:rPr lang="it-IT" sz="2400" dirty="0"/>
              <a:t>With the </a:t>
            </a:r>
            <a:r>
              <a:rPr lang="it-IT" sz="2400" dirty="0" err="1"/>
              <a:t>agricoltural</a:t>
            </a:r>
            <a:r>
              <a:rPr lang="it-IT" sz="2400" dirty="0"/>
              <a:t> </a:t>
            </a:r>
            <a:r>
              <a:rPr lang="it-IT" sz="2400" dirty="0" err="1"/>
              <a:t>revolution</a:t>
            </a:r>
            <a:r>
              <a:rPr lang="it-IT" sz="2400" dirty="0"/>
              <a:t>:</a:t>
            </a:r>
          </a:p>
          <a:p>
            <a:r>
              <a:rPr lang="it-IT" sz="2400" dirty="0" err="1"/>
              <a:t>Epidemies</a:t>
            </a:r>
            <a:r>
              <a:rPr lang="it-IT" sz="2400" dirty="0"/>
              <a:t> (from </a:t>
            </a:r>
            <a:r>
              <a:rPr lang="it-IT" sz="2400" dirty="0" err="1"/>
              <a:t>domestic</a:t>
            </a:r>
            <a:r>
              <a:rPr lang="it-IT" sz="2400" dirty="0"/>
              <a:t> </a:t>
            </a:r>
            <a:r>
              <a:rPr lang="it-IT" sz="2400" dirty="0" err="1"/>
              <a:t>animals</a:t>
            </a:r>
            <a:r>
              <a:rPr lang="it-IT" sz="2400" dirty="0"/>
              <a:t>)</a:t>
            </a:r>
          </a:p>
          <a:p>
            <a:r>
              <a:rPr lang="it-IT" sz="2400" dirty="0"/>
              <a:t>More </a:t>
            </a:r>
            <a:r>
              <a:rPr lang="it-IT" sz="2400" dirty="0" err="1"/>
              <a:t>effort</a:t>
            </a:r>
            <a:r>
              <a:rPr lang="it-IT" sz="2400" dirty="0"/>
              <a:t> for </a:t>
            </a:r>
            <a:r>
              <a:rPr lang="it-IT" sz="2400" dirty="0" err="1"/>
              <a:t>lower</a:t>
            </a:r>
            <a:r>
              <a:rPr lang="it-IT" sz="2400" dirty="0"/>
              <a:t> </a:t>
            </a:r>
            <a:r>
              <a:rPr lang="it-IT" sz="2400" dirty="0" err="1"/>
              <a:t>results</a:t>
            </a:r>
            <a:r>
              <a:rPr lang="it-IT" sz="2400" dirty="0"/>
              <a:t> in </a:t>
            </a:r>
            <a:r>
              <a:rPr lang="it-IT" sz="2400" dirty="0" err="1"/>
              <a:t>terms</a:t>
            </a:r>
            <a:r>
              <a:rPr lang="it-IT" sz="2400" dirty="0"/>
              <a:t> of </a:t>
            </a:r>
            <a:r>
              <a:rPr lang="it-IT" sz="2400" dirty="0" err="1"/>
              <a:t>diet</a:t>
            </a:r>
            <a:r>
              <a:rPr lang="it-IT" sz="2400" dirty="0"/>
              <a:t> (</a:t>
            </a:r>
            <a:r>
              <a:rPr lang="it-IT" sz="2400" dirty="0" err="1"/>
              <a:t>methaphor</a:t>
            </a:r>
            <a:r>
              <a:rPr lang="it-IT" sz="2400" dirty="0"/>
              <a:t> of the Paradise </a:t>
            </a:r>
            <a:r>
              <a:rPr lang="it-IT" sz="2400" dirty="0" err="1"/>
              <a:t>lost</a:t>
            </a:r>
            <a:r>
              <a:rPr lang="it-IT" sz="2400" dirty="0"/>
              <a:t>). Lower </a:t>
            </a:r>
            <a:r>
              <a:rPr lang="it-IT" sz="2400" dirty="0" err="1"/>
              <a:t>healt</a:t>
            </a:r>
            <a:r>
              <a:rPr lang="it-IT" sz="2400" dirty="0"/>
              <a:t> and </a:t>
            </a:r>
            <a:r>
              <a:rPr lang="it-IT" sz="2400" dirty="0" err="1"/>
              <a:t>physical</a:t>
            </a:r>
            <a:r>
              <a:rPr lang="it-IT" sz="2400" dirty="0"/>
              <a:t> </a:t>
            </a:r>
            <a:r>
              <a:rPr lang="it-IT" sz="2400" dirty="0" err="1"/>
              <a:t>strength</a:t>
            </a:r>
            <a:endParaRPr lang="it-IT" sz="2400" dirty="0"/>
          </a:p>
          <a:p>
            <a:r>
              <a:rPr lang="it-IT" sz="2400" dirty="0"/>
              <a:t>Cases of reversals to HG</a:t>
            </a:r>
          </a:p>
          <a:p>
            <a:r>
              <a:rPr lang="en-GB" sz="2400" dirty="0"/>
              <a:t>It seems that the early farmers were still egalitarian (household production)</a:t>
            </a:r>
          </a:p>
          <a:p>
            <a:r>
              <a:rPr lang="en-US" sz="2400" dirty="0">
                <a:sym typeface="Wingdings" panose="05000000000000000000" pitchFamily="2" charset="2"/>
              </a:rPr>
              <a:t>How HG or early rural populations preserved equality? And then, how stratification emerged? </a:t>
            </a:r>
            <a:endParaRPr lang="en-GB" sz="2400" dirty="0"/>
          </a:p>
          <a:p>
            <a:r>
              <a:rPr lang="en-GB" sz="2400" dirty="0"/>
              <a:t>Classical reading: </a:t>
            </a:r>
            <a:r>
              <a:rPr lang="en-GB" sz="2400" dirty="0" err="1"/>
              <a:t>Sahlins</a:t>
            </a:r>
            <a:r>
              <a:rPr lang="en-GB" sz="2400" dirty="0"/>
              <a:t> </a:t>
            </a:r>
          </a:p>
          <a:p>
            <a:endParaRPr lang="it-IT" sz="2400" dirty="0"/>
          </a:p>
        </p:txBody>
      </p:sp>
    </p:spTree>
    <p:extLst>
      <p:ext uri="{BB962C8B-B14F-4D97-AF65-F5344CB8AC3E}">
        <p14:creationId xmlns:p14="http://schemas.microsoft.com/office/powerpoint/2010/main" val="3252611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29C677-A918-FA5F-B3C5-5FA2D96F09DF}"/>
              </a:ext>
            </a:extLst>
          </p:cNvPr>
          <p:cNvSpPr>
            <a:spLocks noGrp="1"/>
          </p:cNvSpPr>
          <p:nvPr>
            <p:ph type="title"/>
          </p:nvPr>
        </p:nvSpPr>
        <p:spPr/>
        <p:txBody>
          <a:bodyPr/>
          <a:lstStyle/>
          <a:p>
            <a:r>
              <a:rPr lang="en-GB" dirty="0"/>
              <a:t>Expulsion from Paradise on earth and the adoption of agriculture</a:t>
            </a:r>
          </a:p>
        </p:txBody>
      </p:sp>
      <p:pic>
        <p:nvPicPr>
          <p:cNvPr id="5" name="Segnaposto contenuto 4" descr="Immagine che contiene Scultura in pietra, Intaglio, statua, bassorilievo&#10;&#10;Descrizione generata automaticamente">
            <a:extLst>
              <a:ext uri="{FF2B5EF4-FFF2-40B4-BE49-F238E27FC236}">
                <a16:creationId xmlns:a16="http://schemas.microsoft.com/office/drawing/2014/main" id="{AF4ACDD1-B96E-156C-4D08-9D4722BDAFE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2496" y="1825625"/>
            <a:ext cx="6527007" cy="4351338"/>
          </a:xfrm>
        </p:spPr>
      </p:pic>
    </p:spTree>
    <p:extLst>
      <p:ext uri="{BB962C8B-B14F-4D97-AF65-F5344CB8AC3E}">
        <p14:creationId xmlns:p14="http://schemas.microsoft.com/office/powerpoint/2010/main" val="1567800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63DDA3-9623-A8B9-9BC5-C57606A6B6A2}"/>
              </a:ext>
            </a:extLst>
          </p:cNvPr>
          <p:cNvSpPr>
            <a:spLocks noGrp="1"/>
          </p:cNvSpPr>
          <p:nvPr>
            <p:ph type="title"/>
          </p:nvPr>
        </p:nvSpPr>
        <p:spPr>
          <a:xfrm>
            <a:off x="838200" y="365125"/>
            <a:ext cx="10367865" cy="941161"/>
          </a:xfrm>
        </p:spPr>
        <p:txBody>
          <a:bodyPr>
            <a:normAutofit/>
          </a:bodyPr>
          <a:lstStyle/>
          <a:p>
            <a:pPr algn="ctr"/>
            <a:r>
              <a:rPr lang="en-GB" sz="2800" b="1" dirty="0"/>
              <a:t>Topic: the origins of inequality</a:t>
            </a:r>
          </a:p>
        </p:txBody>
      </p:sp>
      <p:sp>
        <p:nvSpPr>
          <p:cNvPr id="3" name="Segnaposto contenuto 2">
            <a:extLst>
              <a:ext uri="{FF2B5EF4-FFF2-40B4-BE49-F238E27FC236}">
                <a16:creationId xmlns:a16="http://schemas.microsoft.com/office/drawing/2014/main" id="{96834E6E-0D3B-AE3B-BBE5-DA828B3E149A}"/>
              </a:ext>
            </a:extLst>
          </p:cNvPr>
          <p:cNvSpPr>
            <a:spLocks noGrp="1"/>
          </p:cNvSpPr>
          <p:nvPr>
            <p:ph idx="1"/>
          </p:nvPr>
        </p:nvSpPr>
        <p:spPr>
          <a:xfrm>
            <a:off x="838200" y="1231642"/>
            <a:ext cx="10515600" cy="4945322"/>
          </a:xfrm>
        </p:spPr>
        <p:txBody>
          <a:bodyPr>
            <a:normAutofit fontScale="92500" lnSpcReduction="20000"/>
          </a:bodyPr>
          <a:lstStyle/>
          <a:p>
            <a:r>
              <a:rPr lang="en-GB" sz="2800" dirty="0"/>
              <a:t>So while at some point inequality emerged? Many theories</a:t>
            </a:r>
          </a:p>
          <a:p>
            <a:r>
              <a:rPr lang="it-IT" sz="2800" dirty="0" err="1">
                <a:sym typeface="Wingdings" panose="05000000000000000000" pitchFamily="2" charset="2"/>
              </a:rPr>
              <a:t>Economic</a:t>
            </a:r>
            <a:r>
              <a:rPr lang="it-IT" sz="2800" dirty="0">
                <a:sym typeface="Wingdings" panose="05000000000000000000" pitchFamily="2" charset="2"/>
              </a:rPr>
              <a:t> Surplus </a:t>
            </a:r>
            <a:r>
              <a:rPr lang="it-IT" sz="2800" b="1" i="1" dirty="0">
                <a:sym typeface="Wingdings" panose="05000000000000000000" pitchFamily="2" charset="2"/>
              </a:rPr>
              <a:t>Surplus = Social product – workers’ </a:t>
            </a:r>
            <a:r>
              <a:rPr lang="it-IT" sz="2800" b="1" i="1" dirty="0" err="1">
                <a:sym typeface="Wingdings" panose="05000000000000000000" pitchFamily="2" charset="2"/>
              </a:rPr>
              <a:t>subsistences</a:t>
            </a:r>
            <a:r>
              <a:rPr lang="it-IT" sz="2800" b="1" i="1" dirty="0">
                <a:sym typeface="Wingdings" panose="05000000000000000000" pitchFamily="2" charset="2"/>
              </a:rPr>
              <a:t> -  </a:t>
            </a:r>
            <a:r>
              <a:rPr lang="it-IT" sz="2800" b="1" i="1" dirty="0" err="1">
                <a:sym typeface="Wingdings" panose="05000000000000000000" pitchFamily="2" charset="2"/>
              </a:rPr>
              <a:t>replacements</a:t>
            </a:r>
            <a:endParaRPr lang="en-GB" sz="2800" dirty="0"/>
          </a:p>
          <a:p>
            <a:r>
              <a:rPr lang="en-GB" sz="2800" dirty="0"/>
              <a:t>Mechanistic explanation of the onset of inequality: potential surplus is appropriated by an élite that takes the political power</a:t>
            </a:r>
          </a:p>
          <a:p>
            <a:r>
              <a:rPr lang="en-GB" dirty="0"/>
              <a:t>More sophisticated theories</a:t>
            </a:r>
          </a:p>
          <a:p>
            <a:r>
              <a:rPr lang="en-GB" sz="2800" dirty="0"/>
              <a:t>Storage: Production of the basic commodity (corn/grain) involves storage, and this can be done communally; management is entrusted to persons (such as priests) of common trust; slowly they take control. Management implies accounting, hence invention of numbers, writing, forms of </a:t>
            </a:r>
            <a:r>
              <a:rPr lang="en-GB" sz="2800" dirty="0" err="1"/>
              <a:t>cupons</a:t>
            </a:r>
            <a:r>
              <a:rPr lang="en-GB" sz="2800" dirty="0"/>
              <a:t>. This gives rise to a distributive state centred on city nuclei (The palace--&gt; Palatial economy) --&gt; history more or less </a:t>
            </a:r>
            <a:r>
              <a:rPr lang="en-GB" sz="2800" dirty="0" err="1"/>
              <a:t>appplicable</a:t>
            </a:r>
            <a:r>
              <a:rPr lang="en-GB" sz="2800" dirty="0"/>
              <a:t> to Mesopotamia and later Mycenaean Greece. </a:t>
            </a:r>
          </a:p>
          <a:p>
            <a:r>
              <a:rPr lang="en-GB" dirty="0"/>
              <a:t>Suggested reading: Scott (2017), a much discussed book is </a:t>
            </a:r>
            <a:r>
              <a:rPr lang="en-GB" sz="2800" b="0" i="0" u="none" strike="noStrike" baseline="0" dirty="0">
                <a:latin typeface="PlantinMTStd-Regular"/>
              </a:rPr>
              <a:t>Graeber and </a:t>
            </a:r>
            <a:r>
              <a:rPr lang="en-GB" sz="2800" b="0" i="0" u="none" strike="noStrike" baseline="0" dirty="0" err="1">
                <a:latin typeface="PlantinMTStd-Regular"/>
              </a:rPr>
              <a:t>Wengrow</a:t>
            </a:r>
            <a:r>
              <a:rPr lang="en-GB" sz="2800" b="0" i="0" u="none" strike="noStrike" baseline="0" dirty="0">
                <a:latin typeface="PlantinMTStd-Regular"/>
              </a:rPr>
              <a:t> (2021)</a:t>
            </a:r>
            <a:endParaRPr lang="en-GB" sz="2800" dirty="0"/>
          </a:p>
          <a:p>
            <a:pPr marL="0" indent="0">
              <a:buNone/>
            </a:pPr>
            <a:endParaRPr lang="en-GB" sz="2800" dirty="0"/>
          </a:p>
          <a:p>
            <a:endParaRPr lang="en-GB" dirty="0"/>
          </a:p>
        </p:txBody>
      </p:sp>
    </p:spTree>
    <p:extLst>
      <p:ext uri="{BB962C8B-B14F-4D97-AF65-F5344CB8AC3E}">
        <p14:creationId xmlns:p14="http://schemas.microsoft.com/office/powerpoint/2010/main" val="1268270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386527" cy="763879"/>
          </a:xfrm>
        </p:spPr>
        <p:txBody>
          <a:bodyPr>
            <a:normAutofit/>
          </a:bodyPr>
          <a:lstStyle/>
          <a:p>
            <a:pPr algn="ctr"/>
            <a:r>
              <a:rPr lang="it-IT" sz="2800" b="1" dirty="0"/>
              <a:t>Topic: The urban </a:t>
            </a:r>
            <a:r>
              <a:rPr lang="it-IT" sz="2800" b="1" dirty="0" err="1"/>
              <a:t>revolution</a:t>
            </a:r>
            <a:r>
              <a:rPr lang="it-IT" sz="2800" b="1" dirty="0"/>
              <a:t> (V.G. </a:t>
            </a:r>
            <a:r>
              <a:rPr lang="it-IT" sz="2800" b="1" dirty="0" err="1"/>
              <a:t>Childe</a:t>
            </a:r>
            <a:r>
              <a:rPr lang="it-IT" sz="2800" b="1" dirty="0"/>
              <a:t>). Mesopotamia</a:t>
            </a:r>
            <a:endParaRPr lang="en-GB" sz="2800" b="1" dirty="0"/>
          </a:p>
        </p:txBody>
      </p:sp>
      <p:sp>
        <p:nvSpPr>
          <p:cNvPr id="3" name="Segnaposto contenuto 2"/>
          <p:cNvSpPr>
            <a:spLocks noGrp="1"/>
          </p:cNvSpPr>
          <p:nvPr>
            <p:ph idx="1"/>
          </p:nvPr>
        </p:nvSpPr>
        <p:spPr>
          <a:xfrm>
            <a:off x="967272" y="1203649"/>
            <a:ext cx="10386528" cy="4973314"/>
          </a:xfrm>
        </p:spPr>
        <p:txBody>
          <a:bodyPr>
            <a:normAutofit/>
          </a:bodyPr>
          <a:lstStyle/>
          <a:p>
            <a:r>
              <a:rPr lang="en-US" sz="2400" dirty="0"/>
              <a:t>Other or complementary hypothesis: 5000 BCE irrigation (collective effort</a:t>
            </a:r>
            <a:r>
              <a:rPr lang="en-US" sz="2400" dirty="0">
                <a:sym typeface="Wingdings" panose="05000000000000000000" pitchFamily="2" charset="2"/>
              </a:rPr>
              <a:t> implies a State, hydraulic hypothesis) (</a:t>
            </a:r>
            <a:r>
              <a:rPr lang="en-GB" sz="2400" dirty="0">
                <a:sym typeface="Wingdings" panose="05000000000000000000" pitchFamily="2" charset="2"/>
              </a:rPr>
              <a:t>does this remind you of a particular state in this regard?)</a:t>
            </a:r>
            <a:endParaRPr lang="en-US" sz="2400" dirty="0">
              <a:sym typeface="Wingdings" panose="05000000000000000000" pitchFamily="2" charset="2"/>
            </a:endParaRPr>
          </a:p>
          <a:p>
            <a:r>
              <a:rPr lang="en-US" sz="2400" dirty="0">
                <a:sym typeface="Wingdings" panose="05000000000000000000" pitchFamily="2" charset="2"/>
              </a:rPr>
              <a:t>4500 invention of the plough  some larger household with some accumulated wealth could invest in ox-driven plough (oxen are costly to rise and maintain)</a:t>
            </a:r>
          </a:p>
          <a:p>
            <a:r>
              <a:rPr lang="en-US" sz="2400" dirty="0">
                <a:sym typeface="Wingdings" panose="05000000000000000000" pitchFamily="2" charset="2"/>
              </a:rPr>
              <a:t>Economic Surplus </a:t>
            </a:r>
            <a:r>
              <a:rPr lang="en-US" sz="2400" b="1" i="1" dirty="0">
                <a:sym typeface="Wingdings" panose="05000000000000000000" pitchFamily="2" charset="2"/>
              </a:rPr>
              <a:t>Surplus = Social product – workers’ </a:t>
            </a:r>
            <a:r>
              <a:rPr lang="en-US" sz="2400" b="1" i="1" dirty="0" err="1">
                <a:sym typeface="Wingdings" panose="05000000000000000000" pitchFamily="2" charset="2"/>
              </a:rPr>
              <a:t>subsistences</a:t>
            </a:r>
            <a:r>
              <a:rPr lang="en-US" sz="2400" b="1" i="1" dirty="0">
                <a:sym typeface="Wingdings" panose="05000000000000000000" pitchFamily="2" charset="2"/>
              </a:rPr>
              <a:t> -  replacements </a:t>
            </a:r>
            <a:r>
              <a:rPr lang="en-US" sz="2400" dirty="0">
                <a:sym typeface="Wingdings" panose="05000000000000000000" pitchFamily="2" charset="2"/>
              </a:rPr>
              <a:t> towns and social stratification</a:t>
            </a:r>
          </a:p>
          <a:p>
            <a:r>
              <a:rPr lang="en-US" sz="2400" dirty="0">
                <a:sym typeface="Wingdings" panose="05000000000000000000" pitchFamily="2" charset="2"/>
              </a:rPr>
              <a:t>Tributary state. Relation town-country</a:t>
            </a:r>
          </a:p>
          <a:p>
            <a:r>
              <a:rPr lang="en-US" sz="2400" dirty="0">
                <a:sym typeface="Wingdings" panose="05000000000000000000" pitchFamily="2" charset="2"/>
              </a:rPr>
              <a:t>Also slavery (common especially in Greece and Rome) implies that that slaves are employed in activities producing a surplus (typically by Romans in the Italian Villas), or if used as servants, a surplus must be produced elsewhere.</a:t>
            </a:r>
            <a:endParaRPr lang="en-US" sz="2400" dirty="0"/>
          </a:p>
        </p:txBody>
      </p:sp>
    </p:spTree>
    <p:extLst>
      <p:ext uri="{BB962C8B-B14F-4D97-AF65-F5344CB8AC3E}">
        <p14:creationId xmlns:p14="http://schemas.microsoft.com/office/powerpoint/2010/main" val="3241723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sz="2400" b="1" dirty="0"/>
              <a:t>Maddison 0-1998. Low growth of GDP </a:t>
            </a:r>
            <a:r>
              <a:rPr lang="en-US" sz="2400" b="1" dirty="0" err="1"/>
              <a:t>percapita</a:t>
            </a:r>
            <a:r>
              <a:rPr lang="en-US" sz="2400" b="1" dirty="0"/>
              <a:t> and of population. Why? Topic: Malthusian trap: higher growth conducive to population growth and stagnating GDP per capita (GDP/POP). Only with the industrial revolution g(GDP) &gt; g(POP) </a:t>
            </a:r>
            <a:r>
              <a:rPr lang="en-US" sz="2400" b="1" dirty="0">
                <a:sym typeface="Wingdings" panose="05000000000000000000" pitchFamily="2" charset="2"/>
              </a:rPr>
              <a:t>g(</a:t>
            </a:r>
            <a:r>
              <a:rPr lang="en-US" sz="2400" b="1" dirty="0" err="1">
                <a:sym typeface="Wingdings" panose="05000000000000000000" pitchFamily="2" charset="2"/>
              </a:rPr>
              <a:t>GDPpc</a:t>
            </a:r>
            <a:r>
              <a:rPr lang="en-US" sz="2400" b="1" dirty="0">
                <a:sym typeface="Wingdings" panose="05000000000000000000" pitchFamily="2" charset="2"/>
              </a:rPr>
              <a:t>)&gt;0</a:t>
            </a:r>
            <a:endParaRPr lang="en-US" sz="2400" b="1" dirty="0"/>
          </a:p>
        </p:txBody>
      </p:sp>
      <p:pic>
        <p:nvPicPr>
          <p:cNvPr id="4" name="Segnaposto contenuto 3"/>
          <p:cNvPicPr>
            <a:picLocks noGrp="1" noChangeAspect="1"/>
          </p:cNvPicPr>
          <p:nvPr>
            <p:ph idx="1"/>
          </p:nvPr>
        </p:nvPicPr>
        <p:blipFill>
          <a:blip r:embed="rId2"/>
          <a:stretch>
            <a:fillRect/>
          </a:stretch>
        </p:blipFill>
        <p:spPr>
          <a:xfrm>
            <a:off x="384121" y="1690688"/>
            <a:ext cx="11423757" cy="4223098"/>
          </a:xfrm>
          <a:prstGeom prst="rect">
            <a:avLst/>
          </a:prstGeom>
        </p:spPr>
      </p:pic>
    </p:spTree>
    <p:extLst>
      <p:ext uri="{BB962C8B-B14F-4D97-AF65-F5344CB8AC3E}">
        <p14:creationId xmlns:p14="http://schemas.microsoft.com/office/powerpoint/2010/main" val="284388639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1040</Words>
  <Application>Microsoft Office PowerPoint</Application>
  <PresentationFormat>Widescreen</PresentationFormat>
  <Paragraphs>56</Paragraphs>
  <Slides>17</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17</vt:i4>
      </vt:variant>
    </vt:vector>
  </HeadingPairs>
  <TitlesOfParts>
    <vt:vector size="25" baseType="lpstr">
      <vt:lpstr>Arial</vt:lpstr>
      <vt:lpstr>Calibri</vt:lpstr>
      <vt:lpstr>Calibri Light</vt:lpstr>
      <vt:lpstr>Dante MT Pro</vt:lpstr>
      <vt:lpstr>PlantinMTStd-Italic</vt:lpstr>
      <vt:lpstr>PlantinMTStd-Regular</vt:lpstr>
      <vt:lpstr>Wingdings</vt:lpstr>
      <vt:lpstr>Tema di Office</vt:lpstr>
      <vt:lpstr>G&amp;D 2024-25 Introductory lecture  A long run overview over economic growth. Some topics</vt:lpstr>
      <vt:lpstr>Presentazione standard di PowerPoint</vt:lpstr>
      <vt:lpstr>Presentazione standard di PowerPoint</vt:lpstr>
      <vt:lpstr>Topic: causes of the agricultural revolution (or neolithic evolution); where it took place?</vt:lpstr>
      <vt:lpstr>Topic: Standards of life before and after the neolithic revolution </vt:lpstr>
      <vt:lpstr>Expulsion from Paradise on earth and the adoption of agriculture</vt:lpstr>
      <vt:lpstr>Topic: the origins of inequality</vt:lpstr>
      <vt:lpstr>Topic: The urban revolution (V.G. Childe). Mesopotamia</vt:lpstr>
      <vt:lpstr>Maddison 0-1998. Low growth of GDP percapita and of population. Why? Topic: Malthusian trap: higher growth conducive to population growth and stagnating GDP per capita (GDP/POP). Only with the industrial revolution g(GDP) &gt; g(POP) g(GDPpc)&gt;0</vt:lpstr>
      <vt:lpstr>Topic: growth in ancient economies</vt:lpstr>
      <vt:lpstr>More recent times(from Meddison)</vt:lpstr>
      <vt:lpstr>The evolution of world geopolitics</vt:lpstr>
      <vt:lpstr>The golden age (Keynesian era) and the neoliberal order</vt:lpstr>
      <vt:lpstr>Three other phases</vt:lpstr>
      <vt:lpstr>Presentazione standard di PowerPoint</vt:lpstr>
      <vt:lpstr>Presentazione standard di PowerPoint</vt:lpstr>
      <vt:lpstr>References (intended for for those who wish to pursue a topic)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Sergio Cesaratto</dc:creator>
  <cp:lastModifiedBy>sergio cesaratto</cp:lastModifiedBy>
  <cp:revision>23</cp:revision>
  <dcterms:created xsi:type="dcterms:W3CDTF">2022-09-28T10:25:55Z</dcterms:created>
  <dcterms:modified xsi:type="dcterms:W3CDTF">2024-09-20T09:56:58Z</dcterms:modified>
</cp:coreProperties>
</file>