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8"/>
  </p:handoutMasterIdLst>
  <p:sldIdLst>
    <p:sldId id="256" r:id="rId2"/>
    <p:sldId id="257" r:id="rId3"/>
    <p:sldId id="258" r:id="rId4"/>
    <p:sldId id="259" r:id="rId5"/>
    <p:sldId id="260" r:id="rId6"/>
    <p:sldId id="261" r:id="rId7"/>
    <p:sldId id="262" r:id="rId8"/>
    <p:sldId id="263" r:id="rId9"/>
    <p:sldId id="264" r:id="rId10"/>
    <p:sldId id="277" r:id="rId11"/>
    <p:sldId id="265" r:id="rId12"/>
    <p:sldId id="266" r:id="rId13"/>
    <p:sldId id="267" r:id="rId14"/>
    <p:sldId id="268" r:id="rId15"/>
    <p:sldId id="279" r:id="rId16"/>
    <p:sldId id="280" r:id="rId17"/>
    <p:sldId id="270" r:id="rId18"/>
    <p:sldId id="272" r:id="rId19"/>
    <p:sldId id="271" r:id="rId20"/>
    <p:sldId id="281" r:id="rId21"/>
    <p:sldId id="282" r:id="rId22"/>
    <p:sldId id="273" r:id="rId23"/>
    <p:sldId id="274" r:id="rId24"/>
    <p:sldId id="275" r:id="rId25"/>
    <p:sldId id="276" r:id="rId26"/>
    <p:sldId id="283" r:id="rId27"/>
  </p:sldIdLst>
  <p:sldSz cx="12192000" cy="6858000"/>
  <p:notesSz cx="6735763" cy="98663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1" d="100"/>
          <a:sy n="71" d="100"/>
        </p:scale>
        <p:origin x="78"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Foglio_di_lavoro_di_Microsoft_Excel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r>
              <a:rPr lang="it-IT"/>
              <a:t>BCE- CORRIDOIO TASSI UFFICIALI 2002-2008</a:t>
            </a:r>
          </a:p>
        </c:rich>
      </c:tx>
      <c:layout>
        <c:manualLayout>
          <c:xMode val="edge"/>
          <c:yMode val="edge"/>
          <c:x val="0.17276813427367221"/>
          <c:y val="0.66064043740892286"/>
        </c:manualLayout>
      </c:layout>
      <c:overlay val="0"/>
      <c:spPr>
        <a:noFill/>
        <a:ln>
          <a:noFill/>
        </a:ln>
        <a:effectLst/>
      </c:spPr>
      <c:txPr>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lotArea>
      <c:layout>
        <c:manualLayout>
          <c:layoutTarget val="inner"/>
          <c:xMode val="edge"/>
          <c:yMode val="edge"/>
          <c:x val="0.14586320141888459"/>
          <c:y val="0.15642954206991766"/>
          <c:w val="0.70048791905976759"/>
          <c:h val="0.67432612261941438"/>
        </c:manualLayout>
      </c:layout>
      <c:lineChart>
        <c:grouping val="standard"/>
        <c:varyColors val="0"/>
        <c:ser>
          <c:idx val="0"/>
          <c:order val="0"/>
          <c:tx>
            <c:strRef>
              <c:f>Foglio1!$E$12</c:f>
              <c:strCache>
                <c:ptCount val="1"/>
                <c:pt idx="0">
                  <c:v>MRO rate</c:v>
                </c:pt>
              </c:strCache>
            </c:strRef>
          </c:tx>
          <c:spPr>
            <a:ln w="22225" cap="rnd">
              <a:solidFill>
                <a:schemeClr val="accent1"/>
              </a:solidFill>
              <a:round/>
            </a:ln>
            <a:effectLst/>
          </c:spPr>
          <c:marker>
            <c:symbol val="none"/>
          </c:marker>
          <c:cat>
            <c:numRef>
              <c:f>Foglio1!$F$11:$AA$11</c:f>
              <c:numCache>
                <c:formatCode>General</c:formatCode>
                <c:ptCount val="22"/>
                <c:pt idx="0">
                  <c:v>2002</c:v>
                </c:pt>
                <c:pt idx="3">
                  <c:v>2003</c:v>
                </c:pt>
                <c:pt idx="6">
                  <c:v>2004</c:v>
                </c:pt>
                <c:pt idx="9">
                  <c:v>2005</c:v>
                </c:pt>
                <c:pt idx="12">
                  <c:v>2006</c:v>
                </c:pt>
                <c:pt idx="15">
                  <c:v>2007</c:v>
                </c:pt>
                <c:pt idx="18">
                  <c:v>2008</c:v>
                </c:pt>
              </c:numCache>
            </c:numRef>
          </c:cat>
          <c:val>
            <c:numRef>
              <c:f>Foglio1!$F$12:$AA$12</c:f>
              <c:numCache>
                <c:formatCode>General</c:formatCode>
                <c:ptCount val="22"/>
                <c:pt idx="0">
                  <c:v>3.3</c:v>
                </c:pt>
                <c:pt idx="1">
                  <c:v>3.3</c:v>
                </c:pt>
                <c:pt idx="2">
                  <c:v>3.2</c:v>
                </c:pt>
                <c:pt idx="3">
                  <c:v>2.8</c:v>
                </c:pt>
                <c:pt idx="4">
                  <c:v>2</c:v>
                </c:pt>
                <c:pt idx="5">
                  <c:v>2</c:v>
                </c:pt>
                <c:pt idx="6">
                  <c:v>2</c:v>
                </c:pt>
                <c:pt idx="7">
                  <c:v>2</c:v>
                </c:pt>
                <c:pt idx="8">
                  <c:v>2</c:v>
                </c:pt>
                <c:pt idx="9">
                  <c:v>2</c:v>
                </c:pt>
                <c:pt idx="10">
                  <c:v>2</c:v>
                </c:pt>
                <c:pt idx="11">
                  <c:v>2</c:v>
                </c:pt>
                <c:pt idx="12">
                  <c:v>2.2000000000000002</c:v>
                </c:pt>
                <c:pt idx="13">
                  <c:v>2.2999999999999998</c:v>
                </c:pt>
                <c:pt idx="14">
                  <c:v>2.5</c:v>
                </c:pt>
                <c:pt idx="15">
                  <c:v>3.3</c:v>
                </c:pt>
                <c:pt idx="16">
                  <c:v>4</c:v>
                </c:pt>
                <c:pt idx="17">
                  <c:v>4</c:v>
                </c:pt>
                <c:pt idx="18">
                  <c:v>4</c:v>
                </c:pt>
                <c:pt idx="19">
                  <c:v>4</c:v>
                </c:pt>
                <c:pt idx="20">
                  <c:v>4</c:v>
                </c:pt>
                <c:pt idx="21">
                  <c:v>4.3</c:v>
                </c:pt>
              </c:numCache>
            </c:numRef>
          </c:val>
          <c:smooth val="0"/>
          <c:extLst xmlns:c16r2="http://schemas.microsoft.com/office/drawing/2015/06/chart">
            <c:ext xmlns:c16="http://schemas.microsoft.com/office/drawing/2014/chart" uri="{C3380CC4-5D6E-409C-BE32-E72D297353CC}">
              <c16:uniqueId val="{00000000-409C-4B1A-B8C4-2DDC43BDF207}"/>
            </c:ext>
          </c:extLst>
        </c:ser>
        <c:ser>
          <c:idx val="1"/>
          <c:order val="1"/>
          <c:tx>
            <c:strRef>
              <c:f>Foglio1!$E$13</c:f>
              <c:strCache>
                <c:ptCount val="1"/>
                <c:pt idx="0">
                  <c:v>Deposit facility rate</c:v>
                </c:pt>
              </c:strCache>
            </c:strRef>
          </c:tx>
          <c:spPr>
            <a:ln w="22225" cap="rnd">
              <a:solidFill>
                <a:schemeClr val="accent2"/>
              </a:solidFill>
              <a:round/>
            </a:ln>
            <a:effectLst/>
          </c:spPr>
          <c:marker>
            <c:symbol val="none"/>
          </c:marker>
          <c:cat>
            <c:numRef>
              <c:f>Foglio1!$F$11:$AA$11</c:f>
              <c:numCache>
                <c:formatCode>General</c:formatCode>
                <c:ptCount val="22"/>
                <c:pt idx="0">
                  <c:v>2002</c:v>
                </c:pt>
                <c:pt idx="3">
                  <c:v>2003</c:v>
                </c:pt>
                <c:pt idx="6">
                  <c:v>2004</c:v>
                </c:pt>
                <c:pt idx="9">
                  <c:v>2005</c:v>
                </c:pt>
                <c:pt idx="12">
                  <c:v>2006</c:v>
                </c:pt>
                <c:pt idx="15">
                  <c:v>2007</c:v>
                </c:pt>
                <c:pt idx="18">
                  <c:v>2008</c:v>
                </c:pt>
              </c:numCache>
            </c:numRef>
          </c:cat>
          <c:val>
            <c:numRef>
              <c:f>Foglio1!$F$13:$AA$13</c:f>
              <c:numCache>
                <c:formatCode>General</c:formatCode>
                <c:ptCount val="22"/>
                <c:pt idx="0">
                  <c:v>2.2999999999999998</c:v>
                </c:pt>
                <c:pt idx="1">
                  <c:v>2.2999999999999998</c:v>
                </c:pt>
                <c:pt idx="2">
                  <c:v>2.2999999999999998</c:v>
                </c:pt>
                <c:pt idx="3">
                  <c:v>1.8</c:v>
                </c:pt>
                <c:pt idx="4">
                  <c:v>1</c:v>
                </c:pt>
                <c:pt idx="5">
                  <c:v>1</c:v>
                </c:pt>
                <c:pt idx="6">
                  <c:v>1</c:v>
                </c:pt>
                <c:pt idx="7">
                  <c:v>1</c:v>
                </c:pt>
                <c:pt idx="8">
                  <c:v>1</c:v>
                </c:pt>
                <c:pt idx="9">
                  <c:v>1</c:v>
                </c:pt>
                <c:pt idx="10">
                  <c:v>1</c:v>
                </c:pt>
                <c:pt idx="11">
                  <c:v>1</c:v>
                </c:pt>
                <c:pt idx="12">
                  <c:v>1.2</c:v>
                </c:pt>
                <c:pt idx="13">
                  <c:v>1.3</c:v>
                </c:pt>
                <c:pt idx="14">
                  <c:v>1.5</c:v>
                </c:pt>
                <c:pt idx="15">
                  <c:v>2.2999999999999998</c:v>
                </c:pt>
                <c:pt idx="16">
                  <c:v>3</c:v>
                </c:pt>
                <c:pt idx="17">
                  <c:v>3</c:v>
                </c:pt>
                <c:pt idx="18">
                  <c:v>3</c:v>
                </c:pt>
                <c:pt idx="19">
                  <c:v>3</c:v>
                </c:pt>
                <c:pt idx="20">
                  <c:v>3</c:v>
                </c:pt>
                <c:pt idx="21">
                  <c:v>3.3</c:v>
                </c:pt>
              </c:numCache>
            </c:numRef>
          </c:val>
          <c:smooth val="0"/>
          <c:extLst xmlns:c16r2="http://schemas.microsoft.com/office/drawing/2015/06/chart">
            <c:ext xmlns:c16="http://schemas.microsoft.com/office/drawing/2014/chart" uri="{C3380CC4-5D6E-409C-BE32-E72D297353CC}">
              <c16:uniqueId val="{00000001-409C-4B1A-B8C4-2DDC43BDF207}"/>
            </c:ext>
          </c:extLst>
        </c:ser>
        <c:ser>
          <c:idx val="2"/>
          <c:order val="2"/>
          <c:tx>
            <c:strRef>
              <c:f>Foglio1!$E$14</c:f>
              <c:strCache>
                <c:ptCount val="1"/>
                <c:pt idx="0">
                  <c:v>Marginal lending rate</c:v>
                </c:pt>
              </c:strCache>
            </c:strRef>
          </c:tx>
          <c:spPr>
            <a:ln w="22225" cap="rnd">
              <a:solidFill>
                <a:schemeClr val="accent3"/>
              </a:solidFill>
              <a:round/>
            </a:ln>
            <a:effectLst/>
          </c:spPr>
          <c:marker>
            <c:symbol val="none"/>
          </c:marker>
          <c:cat>
            <c:numRef>
              <c:f>Foglio1!$F$11:$AA$11</c:f>
              <c:numCache>
                <c:formatCode>General</c:formatCode>
                <c:ptCount val="22"/>
                <c:pt idx="0">
                  <c:v>2002</c:v>
                </c:pt>
                <c:pt idx="3">
                  <c:v>2003</c:v>
                </c:pt>
                <c:pt idx="6">
                  <c:v>2004</c:v>
                </c:pt>
                <c:pt idx="9">
                  <c:v>2005</c:v>
                </c:pt>
                <c:pt idx="12">
                  <c:v>2006</c:v>
                </c:pt>
                <c:pt idx="15">
                  <c:v>2007</c:v>
                </c:pt>
                <c:pt idx="18">
                  <c:v>2008</c:v>
                </c:pt>
              </c:numCache>
            </c:numRef>
          </c:cat>
          <c:val>
            <c:numRef>
              <c:f>Foglio1!$F$14:$AA$14</c:f>
              <c:numCache>
                <c:formatCode>General</c:formatCode>
                <c:ptCount val="22"/>
                <c:pt idx="0">
                  <c:v>4.3</c:v>
                </c:pt>
                <c:pt idx="1">
                  <c:v>4.3</c:v>
                </c:pt>
                <c:pt idx="2">
                  <c:v>4.3</c:v>
                </c:pt>
                <c:pt idx="3">
                  <c:v>3.8</c:v>
                </c:pt>
                <c:pt idx="4">
                  <c:v>3</c:v>
                </c:pt>
                <c:pt idx="5">
                  <c:v>3</c:v>
                </c:pt>
                <c:pt idx="6">
                  <c:v>3</c:v>
                </c:pt>
                <c:pt idx="7">
                  <c:v>3</c:v>
                </c:pt>
                <c:pt idx="8">
                  <c:v>3</c:v>
                </c:pt>
                <c:pt idx="9">
                  <c:v>3</c:v>
                </c:pt>
                <c:pt idx="10">
                  <c:v>3</c:v>
                </c:pt>
                <c:pt idx="11">
                  <c:v>3</c:v>
                </c:pt>
                <c:pt idx="12">
                  <c:v>3.2</c:v>
                </c:pt>
                <c:pt idx="13">
                  <c:v>3.3</c:v>
                </c:pt>
                <c:pt idx="14">
                  <c:v>3.5</c:v>
                </c:pt>
                <c:pt idx="15">
                  <c:v>4.3</c:v>
                </c:pt>
                <c:pt idx="16">
                  <c:v>5</c:v>
                </c:pt>
                <c:pt idx="17">
                  <c:v>5</c:v>
                </c:pt>
                <c:pt idx="18">
                  <c:v>5</c:v>
                </c:pt>
                <c:pt idx="19">
                  <c:v>5</c:v>
                </c:pt>
                <c:pt idx="20">
                  <c:v>5</c:v>
                </c:pt>
                <c:pt idx="21">
                  <c:v>5.3</c:v>
                </c:pt>
              </c:numCache>
            </c:numRef>
          </c:val>
          <c:smooth val="0"/>
          <c:extLst xmlns:c16r2="http://schemas.microsoft.com/office/drawing/2015/06/chart">
            <c:ext xmlns:c16="http://schemas.microsoft.com/office/drawing/2014/chart" uri="{C3380CC4-5D6E-409C-BE32-E72D297353CC}">
              <c16:uniqueId val="{00000002-409C-4B1A-B8C4-2DDC43BDF207}"/>
            </c:ext>
          </c:extLst>
        </c:ser>
        <c:ser>
          <c:idx val="3"/>
          <c:order val="3"/>
          <c:tx>
            <c:strRef>
              <c:f>Foglio1!$E$15</c:f>
              <c:strCache>
                <c:ptCount val="1"/>
                <c:pt idx="0">
                  <c:v>EONIA</c:v>
                </c:pt>
              </c:strCache>
            </c:strRef>
          </c:tx>
          <c:spPr>
            <a:ln w="22225" cap="rnd">
              <a:solidFill>
                <a:schemeClr val="accent4"/>
              </a:solidFill>
              <a:round/>
            </a:ln>
            <a:effectLst/>
          </c:spPr>
          <c:marker>
            <c:symbol val="none"/>
          </c:marker>
          <c:cat>
            <c:numRef>
              <c:f>Foglio1!$F$11:$AA$11</c:f>
              <c:numCache>
                <c:formatCode>General</c:formatCode>
                <c:ptCount val="22"/>
                <c:pt idx="0">
                  <c:v>2002</c:v>
                </c:pt>
                <c:pt idx="3">
                  <c:v>2003</c:v>
                </c:pt>
                <c:pt idx="6">
                  <c:v>2004</c:v>
                </c:pt>
                <c:pt idx="9">
                  <c:v>2005</c:v>
                </c:pt>
                <c:pt idx="12">
                  <c:v>2006</c:v>
                </c:pt>
                <c:pt idx="15">
                  <c:v>2007</c:v>
                </c:pt>
                <c:pt idx="18">
                  <c:v>2008</c:v>
                </c:pt>
              </c:numCache>
            </c:numRef>
          </c:cat>
          <c:val>
            <c:numRef>
              <c:f>Foglio1!$F$15:$AA$15</c:f>
              <c:numCache>
                <c:formatCode>General</c:formatCode>
                <c:ptCount val="22"/>
                <c:pt idx="0">
                  <c:v>3.4</c:v>
                </c:pt>
                <c:pt idx="1">
                  <c:v>3.38</c:v>
                </c:pt>
                <c:pt idx="2">
                  <c:v>3.27</c:v>
                </c:pt>
                <c:pt idx="3">
                  <c:v>2.85</c:v>
                </c:pt>
                <c:pt idx="4">
                  <c:v>2.0499999999999998</c:v>
                </c:pt>
                <c:pt idx="5">
                  <c:v>2.2000000000000002</c:v>
                </c:pt>
                <c:pt idx="6">
                  <c:v>2.0499999999999998</c:v>
                </c:pt>
                <c:pt idx="7">
                  <c:v>2.1</c:v>
                </c:pt>
                <c:pt idx="8">
                  <c:v>2.14</c:v>
                </c:pt>
                <c:pt idx="9">
                  <c:v>2.04</c:v>
                </c:pt>
                <c:pt idx="10">
                  <c:v>2.09</c:v>
                </c:pt>
                <c:pt idx="11">
                  <c:v>2.09</c:v>
                </c:pt>
                <c:pt idx="12">
                  <c:v>2.2000000000000002</c:v>
                </c:pt>
                <c:pt idx="13">
                  <c:v>2.35</c:v>
                </c:pt>
                <c:pt idx="14">
                  <c:v>2.56</c:v>
                </c:pt>
                <c:pt idx="15">
                  <c:v>3.48</c:v>
                </c:pt>
                <c:pt idx="16">
                  <c:v>4</c:v>
                </c:pt>
                <c:pt idx="17">
                  <c:v>4.2</c:v>
                </c:pt>
                <c:pt idx="18">
                  <c:v>3.8</c:v>
                </c:pt>
                <c:pt idx="19">
                  <c:v>4.1500000000000004</c:v>
                </c:pt>
                <c:pt idx="20">
                  <c:v>4.05</c:v>
                </c:pt>
                <c:pt idx="21">
                  <c:v>4.3499999999999996</c:v>
                </c:pt>
              </c:numCache>
            </c:numRef>
          </c:val>
          <c:smooth val="0"/>
          <c:extLst xmlns:c16r2="http://schemas.microsoft.com/office/drawing/2015/06/chart">
            <c:ext xmlns:c16="http://schemas.microsoft.com/office/drawing/2014/chart" uri="{C3380CC4-5D6E-409C-BE32-E72D297353CC}">
              <c16:uniqueId val="{00000003-409C-4B1A-B8C4-2DDC43BDF207}"/>
            </c:ext>
          </c:extLst>
        </c:ser>
        <c:dLbls>
          <c:showLegendKey val="0"/>
          <c:showVal val="0"/>
          <c:showCatName val="0"/>
          <c:showSerName val="0"/>
          <c:showPercent val="0"/>
          <c:showBubbleSize val="0"/>
        </c:dLbls>
        <c:smooth val="0"/>
        <c:axId val="5841184"/>
        <c:axId val="5842816"/>
      </c:lineChart>
      <c:catAx>
        <c:axId val="5841184"/>
        <c:scaling>
          <c:orientation val="minMax"/>
        </c:scaling>
        <c:delete val="0"/>
        <c:axPos val="b"/>
        <c:majorGridlines>
          <c:spPr>
            <a:ln w="9525" cap="flat" cmpd="sng" algn="ctr">
              <a:solidFill>
                <a:schemeClr val="dk1">
                  <a:lumMod val="15000"/>
                  <a:lumOff val="85000"/>
                  <a:alpha val="54000"/>
                </a:schemeClr>
              </a:solidFill>
              <a:round/>
            </a:ln>
            <a:effectLst/>
          </c:spPr>
        </c:majorGridlines>
        <c:minorGridlines>
          <c:spPr>
            <a:ln w="9525" cap="flat" cmpd="sng" algn="ctr">
              <a:solidFill>
                <a:schemeClr val="dk1">
                  <a:lumMod val="15000"/>
                  <a:lumOff val="85000"/>
                  <a:alpha val="51000"/>
                </a:schemeClr>
              </a:solidFill>
              <a:round/>
            </a:ln>
            <a:effectLst/>
          </c:spPr>
        </c:min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en-US"/>
          </a:p>
        </c:txPr>
        <c:crossAx val="5842816"/>
        <c:crosses val="autoZero"/>
        <c:auto val="1"/>
        <c:lblAlgn val="ctr"/>
        <c:lblOffset val="100"/>
        <c:noMultiLvlLbl val="0"/>
      </c:catAx>
      <c:valAx>
        <c:axId val="5842816"/>
        <c:scaling>
          <c:orientation val="minMax"/>
        </c:scaling>
        <c:delete val="0"/>
        <c:axPos val="l"/>
        <c:majorGridlines>
          <c:spPr>
            <a:ln w="9525" cap="flat" cmpd="sng" algn="ctr">
              <a:solidFill>
                <a:schemeClr val="dk1">
                  <a:lumMod val="15000"/>
                  <a:lumOff val="85000"/>
                  <a:alpha val="54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5841184"/>
        <c:crosses val="autoZero"/>
        <c:crossBetween val="between"/>
      </c:valAx>
      <c:spPr>
        <a:pattFill prst="ltDnDiag">
          <a:fgClr>
            <a:schemeClr val="dk1">
              <a:lumMod val="15000"/>
              <a:lumOff val="85000"/>
            </a:schemeClr>
          </a:fgClr>
          <a:bgClr>
            <a:schemeClr val="lt1"/>
          </a:bgClr>
        </a:patt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GB"/>
          </a:p>
        </p:txBody>
      </p:sp>
      <p:sp>
        <p:nvSpPr>
          <p:cNvPr id="3" name="Segnaposto data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E697DCA7-94B7-48D8-A76C-99FCA017F76E}" type="datetimeFigureOut">
              <a:rPr lang="en-GB" smtClean="0"/>
              <a:t>03/10/2024</a:t>
            </a:fld>
            <a:endParaRPr lang="en-GB"/>
          </a:p>
        </p:txBody>
      </p:sp>
      <p:sp>
        <p:nvSpPr>
          <p:cNvPr id="4" name="Segnaposto piè di pagina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en-GB"/>
          </a:p>
        </p:txBody>
      </p:sp>
      <p:sp>
        <p:nvSpPr>
          <p:cNvPr id="5" name="Segnaposto numero diapositiva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1532D50F-277D-45A3-B6B8-0E5BF031AE97}" type="slidenum">
              <a:rPr lang="en-GB" smtClean="0"/>
              <a:t>‹N›</a:t>
            </a:fld>
            <a:endParaRPr lang="en-GB"/>
          </a:p>
        </p:txBody>
      </p:sp>
    </p:spTree>
    <p:extLst>
      <p:ext uri="{BB962C8B-B14F-4D97-AF65-F5344CB8AC3E}">
        <p14:creationId xmlns:p14="http://schemas.microsoft.com/office/powerpoint/2010/main" val="406008504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5D009C6A-98A0-4078-B972-EFF67E8DEB36}"/>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GB"/>
          </a:p>
        </p:txBody>
      </p:sp>
      <p:sp>
        <p:nvSpPr>
          <p:cNvPr id="3" name="Sottotitolo 2">
            <a:extLst>
              <a:ext uri="{FF2B5EF4-FFF2-40B4-BE49-F238E27FC236}">
                <a16:creationId xmlns="" xmlns:a16="http://schemas.microsoft.com/office/drawing/2014/main" id="{651100EB-D391-4F62-A929-0E09195DB2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GB"/>
          </a:p>
        </p:txBody>
      </p:sp>
      <p:sp>
        <p:nvSpPr>
          <p:cNvPr id="4" name="Segnaposto data 3">
            <a:extLst>
              <a:ext uri="{FF2B5EF4-FFF2-40B4-BE49-F238E27FC236}">
                <a16:creationId xmlns="" xmlns:a16="http://schemas.microsoft.com/office/drawing/2014/main" id="{822B1B95-8DED-4EA9-BC9A-54F78075D0B8}"/>
              </a:ext>
            </a:extLst>
          </p:cNvPr>
          <p:cNvSpPr>
            <a:spLocks noGrp="1"/>
          </p:cNvSpPr>
          <p:nvPr>
            <p:ph type="dt" sz="half" idx="10"/>
          </p:nvPr>
        </p:nvSpPr>
        <p:spPr/>
        <p:txBody>
          <a:bodyPr/>
          <a:lstStyle/>
          <a:p>
            <a:fld id="{7DC269D4-B2B2-4213-ACAB-E193F57DEDAC}" type="datetimeFigureOut">
              <a:rPr lang="en-GB" smtClean="0"/>
              <a:t>03/10/2024</a:t>
            </a:fld>
            <a:endParaRPr lang="en-GB"/>
          </a:p>
        </p:txBody>
      </p:sp>
      <p:sp>
        <p:nvSpPr>
          <p:cNvPr id="5" name="Segnaposto piè di pagina 4">
            <a:extLst>
              <a:ext uri="{FF2B5EF4-FFF2-40B4-BE49-F238E27FC236}">
                <a16:creationId xmlns="" xmlns:a16="http://schemas.microsoft.com/office/drawing/2014/main" id="{2E6A7893-5457-422E-8745-9DBA3018D33E}"/>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 xmlns:a16="http://schemas.microsoft.com/office/drawing/2014/main" id="{739728D3-9CFB-4E52-829E-88EFEE8D69AC}"/>
              </a:ext>
            </a:extLst>
          </p:cNvPr>
          <p:cNvSpPr>
            <a:spLocks noGrp="1"/>
          </p:cNvSpPr>
          <p:nvPr>
            <p:ph type="sldNum" sz="quarter" idx="12"/>
          </p:nvPr>
        </p:nvSpPr>
        <p:spPr/>
        <p:txBody>
          <a:bodyPr/>
          <a:lstStyle/>
          <a:p>
            <a:fld id="{F1189658-79A2-4F16-A7E4-91DB9C70C6CB}" type="slidenum">
              <a:rPr lang="en-GB" smtClean="0"/>
              <a:t>‹N›</a:t>
            </a:fld>
            <a:endParaRPr lang="en-GB"/>
          </a:p>
        </p:txBody>
      </p:sp>
    </p:spTree>
    <p:extLst>
      <p:ext uri="{BB962C8B-B14F-4D97-AF65-F5344CB8AC3E}">
        <p14:creationId xmlns:p14="http://schemas.microsoft.com/office/powerpoint/2010/main" val="283282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F7FCE82-68AE-4270-A038-1CCF2E2EFF49}"/>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testo verticale 2">
            <a:extLst>
              <a:ext uri="{FF2B5EF4-FFF2-40B4-BE49-F238E27FC236}">
                <a16:creationId xmlns="" xmlns:a16="http://schemas.microsoft.com/office/drawing/2014/main" id="{0E3AA46C-681D-4214-B387-F17A6B42A59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 xmlns:a16="http://schemas.microsoft.com/office/drawing/2014/main" id="{B1EDCE35-616F-426C-B6C6-CA464B057A7C}"/>
              </a:ext>
            </a:extLst>
          </p:cNvPr>
          <p:cNvSpPr>
            <a:spLocks noGrp="1"/>
          </p:cNvSpPr>
          <p:nvPr>
            <p:ph type="dt" sz="half" idx="10"/>
          </p:nvPr>
        </p:nvSpPr>
        <p:spPr/>
        <p:txBody>
          <a:bodyPr/>
          <a:lstStyle/>
          <a:p>
            <a:fld id="{7DC269D4-B2B2-4213-ACAB-E193F57DEDAC}" type="datetimeFigureOut">
              <a:rPr lang="en-GB" smtClean="0"/>
              <a:t>03/10/2024</a:t>
            </a:fld>
            <a:endParaRPr lang="en-GB"/>
          </a:p>
        </p:txBody>
      </p:sp>
      <p:sp>
        <p:nvSpPr>
          <p:cNvPr id="5" name="Segnaposto piè di pagina 4">
            <a:extLst>
              <a:ext uri="{FF2B5EF4-FFF2-40B4-BE49-F238E27FC236}">
                <a16:creationId xmlns="" xmlns:a16="http://schemas.microsoft.com/office/drawing/2014/main" id="{0EF4639E-D09E-4B60-B1F3-36B6C5156ADC}"/>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 xmlns:a16="http://schemas.microsoft.com/office/drawing/2014/main" id="{C8AF9E64-026B-4F6A-B717-CD20DDC6F543}"/>
              </a:ext>
            </a:extLst>
          </p:cNvPr>
          <p:cNvSpPr>
            <a:spLocks noGrp="1"/>
          </p:cNvSpPr>
          <p:nvPr>
            <p:ph type="sldNum" sz="quarter" idx="12"/>
          </p:nvPr>
        </p:nvSpPr>
        <p:spPr/>
        <p:txBody>
          <a:bodyPr/>
          <a:lstStyle/>
          <a:p>
            <a:fld id="{F1189658-79A2-4F16-A7E4-91DB9C70C6CB}" type="slidenum">
              <a:rPr lang="en-GB" smtClean="0"/>
              <a:t>‹N›</a:t>
            </a:fld>
            <a:endParaRPr lang="en-GB"/>
          </a:p>
        </p:txBody>
      </p:sp>
    </p:spTree>
    <p:extLst>
      <p:ext uri="{BB962C8B-B14F-4D97-AF65-F5344CB8AC3E}">
        <p14:creationId xmlns:p14="http://schemas.microsoft.com/office/powerpoint/2010/main" val="1209868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 xmlns:a16="http://schemas.microsoft.com/office/drawing/2014/main" id="{A30210B3-E0E9-4DEC-AB2C-547E99BD9E3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GB"/>
          </a:p>
        </p:txBody>
      </p:sp>
      <p:sp>
        <p:nvSpPr>
          <p:cNvPr id="3" name="Segnaposto testo verticale 2">
            <a:extLst>
              <a:ext uri="{FF2B5EF4-FFF2-40B4-BE49-F238E27FC236}">
                <a16:creationId xmlns="" xmlns:a16="http://schemas.microsoft.com/office/drawing/2014/main" id="{4B2E41E0-390D-4800-AD4F-4925F48266B3}"/>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 xmlns:a16="http://schemas.microsoft.com/office/drawing/2014/main" id="{88EFBAAF-3D48-489B-99D8-607F3DB422B1}"/>
              </a:ext>
            </a:extLst>
          </p:cNvPr>
          <p:cNvSpPr>
            <a:spLocks noGrp="1"/>
          </p:cNvSpPr>
          <p:nvPr>
            <p:ph type="dt" sz="half" idx="10"/>
          </p:nvPr>
        </p:nvSpPr>
        <p:spPr/>
        <p:txBody>
          <a:bodyPr/>
          <a:lstStyle/>
          <a:p>
            <a:fld id="{7DC269D4-B2B2-4213-ACAB-E193F57DEDAC}" type="datetimeFigureOut">
              <a:rPr lang="en-GB" smtClean="0"/>
              <a:t>03/10/2024</a:t>
            </a:fld>
            <a:endParaRPr lang="en-GB"/>
          </a:p>
        </p:txBody>
      </p:sp>
      <p:sp>
        <p:nvSpPr>
          <p:cNvPr id="5" name="Segnaposto piè di pagina 4">
            <a:extLst>
              <a:ext uri="{FF2B5EF4-FFF2-40B4-BE49-F238E27FC236}">
                <a16:creationId xmlns="" xmlns:a16="http://schemas.microsoft.com/office/drawing/2014/main" id="{B48DEE73-DF3F-47D6-AD25-16042F05BEDC}"/>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 xmlns:a16="http://schemas.microsoft.com/office/drawing/2014/main" id="{7737F8A8-023B-40B3-A28D-79E8C0E5FDF7}"/>
              </a:ext>
            </a:extLst>
          </p:cNvPr>
          <p:cNvSpPr>
            <a:spLocks noGrp="1"/>
          </p:cNvSpPr>
          <p:nvPr>
            <p:ph type="sldNum" sz="quarter" idx="12"/>
          </p:nvPr>
        </p:nvSpPr>
        <p:spPr/>
        <p:txBody>
          <a:bodyPr/>
          <a:lstStyle/>
          <a:p>
            <a:fld id="{F1189658-79A2-4F16-A7E4-91DB9C70C6CB}" type="slidenum">
              <a:rPr lang="en-GB" smtClean="0"/>
              <a:t>‹N›</a:t>
            </a:fld>
            <a:endParaRPr lang="en-GB"/>
          </a:p>
        </p:txBody>
      </p:sp>
    </p:spTree>
    <p:extLst>
      <p:ext uri="{BB962C8B-B14F-4D97-AF65-F5344CB8AC3E}">
        <p14:creationId xmlns:p14="http://schemas.microsoft.com/office/powerpoint/2010/main" val="3954118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8832D9A4-4691-40BB-99FC-8DD285CA08E9}"/>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 xmlns:a16="http://schemas.microsoft.com/office/drawing/2014/main" id="{7645F015-7D5D-49EA-BDFE-D015D1E114E3}"/>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 xmlns:a16="http://schemas.microsoft.com/office/drawing/2014/main" id="{4B35CFE8-810C-47AE-8B98-77D26C23AABD}"/>
              </a:ext>
            </a:extLst>
          </p:cNvPr>
          <p:cNvSpPr>
            <a:spLocks noGrp="1"/>
          </p:cNvSpPr>
          <p:nvPr>
            <p:ph type="dt" sz="half" idx="10"/>
          </p:nvPr>
        </p:nvSpPr>
        <p:spPr/>
        <p:txBody>
          <a:bodyPr/>
          <a:lstStyle/>
          <a:p>
            <a:fld id="{7DC269D4-B2B2-4213-ACAB-E193F57DEDAC}" type="datetimeFigureOut">
              <a:rPr lang="en-GB" smtClean="0"/>
              <a:t>03/10/2024</a:t>
            </a:fld>
            <a:endParaRPr lang="en-GB"/>
          </a:p>
        </p:txBody>
      </p:sp>
      <p:sp>
        <p:nvSpPr>
          <p:cNvPr id="5" name="Segnaposto piè di pagina 4">
            <a:extLst>
              <a:ext uri="{FF2B5EF4-FFF2-40B4-BE49-F238E27FC236}">
                <a16:creationId xmlns="" xmlns:a16="http://schemas.microsoft.com/office/drawing/2014/main" id="{F7A424A2-A415-4276-8CF9-1FC0CDDE4B0F}"/>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 xmlns:a16="http://schemas.microsoft.com/office/drawing/2014/main" id="{9B498327-9A80-4227-93D2-11B7D3A5C2AD}"/>
              </a:ext>
            </a:extLst>
          </p:cNvPr>
          <p:cNvSpPr>
            <a:spLocks noGrp="1"/>
          </p:cNvSpPr>
          <p:nvPr>
            <p:ph type="sldNum" sz="quarter" idx="12"/>
          </p:nvPr>
        </p:nvSpPr>
        <p:spPr/>
        <p:txBody>
          <a:bodyPr/>
          <a:lstStyle/>
          <a:p>
            <a:fld id="{F1189658-79A2-4F16-A7E4-91DB9C70C6CB}" type="slidenum">
              <a:rPr lang="en-GB" smtClean="0"/>
              <a:t>‹N›</a:t>
            </a:fld>
            <a:endParaRPr lang="en-GB"/>
          </a:p>
        </p:txBody>
      </p:sp>
    </p:spTree>
    <p:extLst>
      <p:ext uri="{BB962C8B-B14F-4D97-AF65-F5344CB8AC3E}">
        <p14:creationId xmlns:p14="http://schemas.microsoft.com/office/powerpoint/2010/main" val="1422580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657CAD01-79F7-44C5-A9BD-4B10EF61230F}"/>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GB"/>
          </a:p>
        </p:txBody>
      </p:sp>
      <p:sp>
        <p:nvSpPr>
          <p:cNvPr id="3" name="Segnaposto testo 2">
            <a:extLst>
              <a:ext uri="{FF2B5EF4-FFF2-40B4-BE49-F238E27FC236}">
                <a16:creationId xmlns="" xmlns:a16="http://schemas.microsoft.com/office/drawing/2014/main" id="{D1A29F84-E795-4B44-A991-8F5173ED92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 xmlns:a16="http://schemas.microsoft.com/office/drawing/2014/main" id="{944F7A8C-F8B8-4D9A-AA86-BACAC65D93A5}"/>
              </a:ext>
            </a:extLst>
          </p:cNvPr>
          <p:cNvSpPr>
            <a:spLocks noGrp="1"/>
          </p:cNvSpPr>
          <p:nvPr>
            <p:ph type="dt" sz="half" idx="10"/>
          </p:nvPr>
        </p:nvSpPr>
        <p:spPr/>
        <p:txBody>
          <a:bodyPr/>
          <a:lstStyle/>
          <a:p>
            <a:fld id="{7DC269D4-B2B2-4213-ACAB-E193F57DEDAC}" type="datetimeFigureOut">
              <a:rPr lang="en-GB" smtClean="0"/>
              <a:t>03/10/2024</a:t>
            </a:fld>
            <a:endParaRPr lang="en-GB"/>
          </a:p>
        </p:txBody>
      </p:sp>
      <p:sp>
        <p:nvSpPr>
          <p:cNvPr id="5" name="Segnaposto piè di pagina 4">
            <a:extLst>
              <a:ext uri="{FF2B5EF4-FFF2-40B4-BE49-F238E27FC236}">
                <a16:creationId xmlns="" xmlns:a16="http://schemas.microsoft.com/office/drawing/2014/main" id="{B71ED46C-6799-4419-B3BE-DE9510EB7C4A}"/>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 xmlns:a16="http://schemas.microsoft.com/office/drawing/2014/main" id="{8D932697-7010-4DCF-A286-86EA6D2BF582}"/>
              </a:ext>
            </a:extLst>
          </p:cNvPr>
          <p:cNvSpPr>
            <a:spLocks noGrp="1"/>
          </p:cNvSpPr>
          <p:nvPr>
            <p:ph type="sldNum" sz="quarter" idx="12"/>
          </p:nvPr>
        </p:nvSpPr>
        <p:spPr/>
        <p:txBody>
          <a:bodyPr/>
          <a:lstStyle/>
          <a:p>
            <a:fld id="{F1189658-79A2-4F16-A7E4-91DB9C70C6CB}" type="slidenum">
              <a:rPr lang="en-GB" smtClean="0"/>
              <a:t>‹N›</a:t>
            </a:fld>
            <a:endParaRPr lang="en-GB"/>
          </a:p>
        </p:txBody>
      </p:sp>
    </p:spTree>
    <p:extLst>
      <p:ext uri="{BB962C8B-B14F-4D97-AF65-F5344CB8AC3E}">
        <p14:creationId xmlns:p14="http://schemas.microsoft.com/office/powerpoint/2010/main" val="2201289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1276B5A9-DB58-4AD9-8249-D7518BB9B560}"/>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 xmlns:a16="http://schemas.microsoft.com/office/drawing/2014/main" id="{18431677-C3BA-4FC6-8BAF-A75BD625B9DD}"/>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contenuto 3">
            <a:extLst>
              <a:ext uri="{FF2B5EF4-FFF2-40B4-BE49-F238E27FC236}">
                <a16:creationId xmlns="" xmlns:a16="http://schemas.microsoft.com/office/drawing/2014/main" id="{67CF27C8-763F-4B1C-8F84-099729AB978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data 4">
            <a:extLst>
              <a:ext uri="{FF2B5EF4-FFF2-40B4-BE49-F238E27FC236}">
                <a16:creationId xmlns="" xmlns:a16="http://schemas.microsoft.com/office/drawing/2014/main" id="{7ABFEDA2-BF0D-42C9-A664-C09CB83C7794}"/>
              </a:ext>
            </a:extLst>
          </p:cNvPr>
          <p:cNvSpPr>
            <a:spLocks noGrp="1"/>
          </p:cNvSpPr>
          <p:nvPr>
            <p:ph type="dt" sz="half" idx="10"/>
          </p:nvPr>
        </p:nvSpPr>
        <p:spPr/>
        <p:txBody>
          <a:bodyPr/>
          <a:lstStyle/>
          <a:p>
            <a:fld id="{7DC269D4-B2B2-4213-ACAB-E193F57DEDAC}" type="datetimeFigureOut">
              <a:rPr lang="en-GB" smtClean="0"/>
              <a:t>03/10/2024</a:t>
            </a:fld>
            <a:endParaRPr lang="en-GB"/>
          </a:p>
        </p:txBody>
      </p:sp>
      <p:sp>
        <p:nvSpPr>
          <p:cNvPr id="6" name="Segnaposto piè di pagina 5">
            <a:extLst>
              <a:ext uri="{FF2B5EF4-FFF2-40B4-BE49-F238E27FC236}">
                <a16:creationId xmlns="" xmlns:a16="http://schemas.microsoft.com/office/drawing/2014/main" id="{094595B7-F48C-43C7-ACD9-F164F460D8A5}"/>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 xmlns:a16="http://schemas.microsoft.com/office/drawing/2014/main" id="{20EC3791-9B5B-43AC-BCDC-824C306230D8}"/>
              </a:ext>
            </a:extLst>
          </p:cNvPr>
          <p:cNvSpPr>
            <a:spLocks noGrp="1"/>
          </p:cNvSpPr>
          <p:nvPr>
            <p:ph type="sldNum" sz="quarter" idx="12"/>
          </p:nvPr>
        </p:nvSpPr>
        <p:spPr/>
        <p:txBody>
          <a:bodyPr/>
          <a:lstStyle/>
          <a:p>
            <a:fld id="{F1189658-79A2-4F16-A7E4-91DB9C70C6CB}" type="slidenum">
              <a:rPr lang="en-GB" smtClean="0"/>
              <a:t>‹N›</a:t>
            </a:fld>
            <a:endParaRPr lang="en-GB"/>
          </a:p>
        </p:txBody>
      </p:sp>
    </p:spTree>
    <p:extLst>
      <p:ext uri="{BB962C8B-B14F-4D97-AF65-F5344CB8AC3E}">
        <p14:creationId xmlns:p14="http://schemas.microsoft.com/office/powerpoint/2010/main" val="3569670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17E0468C-F194-4A96-BC29-A4BCC3C82FCA}"/>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GB"/>
          </a:p>
        </p:txBody>
      </p:sp>
      <p:sp>
        <p:nvSpPr>
          <p:cNvPr id="3" name="Segnaposto testo 2">
            <a:extLst>
              <a:ext uri="{FF2B5EF4-FFF2-40B4-BE49-F238E27FC236}">
                <a16:creationId xmlns="" xmlns:a16="http://schemas.microsoft.com/office/drawing/2014/main" id="{4DD343B4-F31F-4C48-B7B3-804CBDEAFB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 xmlns:a16="http://schemas.microsoft.com/office/drawing/2014/main" id="{E44B26AE-DDA2-491D-ABB6-63BEF9A03383}"/>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testo 4">
            <a:extLst>
              <a:ext uri="{FF2B5EF4-FFF2-40B4-BE49-F238E27FC236}">
                <a16:creationId xmlns="" xmlns:a16="http://schemas.microsoft.com/office/drawing/2014/main" id="{7F1EA26D-079C-4ABC-95BB-8AFB672C96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 xmlns:a16="http://schemas.microsoft.com/office/drawing/2014/main" id="{5F55C896-E848-4B77-8B54-742F9A7039C1}"/>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7" name="Segnaposto data 6">
            <a:extLst>
              <a:ext uri="{FF2B5EF4-FFF2-40B4-BE49-F238E27FC236}">
                <a16:creationId xmlns="" xmlns:a16="http://schemas.microsoft.com/office/drawing/2014/main" id="{CE5B3ECE-87FA-461A-89F1-5613EA91B248}"/>
              </a:ext>
            </a:extLst>
          </p:cNvPr>
          <p:cNvSpPr>
            <a:spLocks noGrp="1"/>
          </p:cNvSpPr>
          <p:nvPr>
            <p:ph type="dt" sz="half" idx="10"/>
          </p:nvPr>
        </p:nvSpPr>
        <p:spPr/>
        <p:txBody>
          <a:bodyPr/>
          <a:lstStyle/>
          <a:p>
            <a:fld id="{7DC269D4-B2B2-4213-ACAB-E193F57DEDAC}" type="datetimeFigureOut">
              <a:rPr lang="en-GB" smtClean="0"/>
              <a:t>03/10/2024</a:t>
            </a:fld>
            <a:endParaRPr lang="en-GB"/>
          </a:p>
        </p:txBody>
      </p:sp>
      <p:sp>
        <p:nvSpPr>
          <p:cNvPr id="8" name="Segnaposto piè di pagina 7">
            <a:extLst>
              <a:ext uri="{FF2B5EF4-FFF2-40B4-BE49-F238E27FC236}">
                <a16:creationId xmlns="" xmlns:a16="http://schemas.microsoft.com/office/drawing/2014/main" id="{0E4DF69E-635F-42E9-AF2C-913992E12979}"/>
              </a:ext>
            </a:extLst>
          </p:cNvPr>
          <p:cNvSpPr>
            <a:spLocks noGrp="1"/>
          </p:cNvSpPr>
          <p:nvPr>
            <p:ph type="ftr" sz="quarter" idx="11"/>
          </p:nvPr>
        </p:nvSpPr>
        <p:spPr/>
        <p:txBody>
          <a:bodyPr/>
          <a:lstStyle/>
          <a:p>
            <a:endParaRPr lang="en-GB"/>
          </a:p>
        </p:txBody>
      </p:sp>
      <p:sp>
        <p:nvSpPr>
          <p:cNvPr id="9" name="Segnaposto numero diapositiva 8">
            <a:extLst>
              <a:ext uri="{FF2B5EF4-FFF2-40B4-BE49-F238E27FC236}">
                <a16:creationId xmlns="" xmlns:a16="http://schemas.microsoft.com/office/drawing/2014/main" id="{D3C5D7DC-8FBF-42BC-BFC1-44AE0FD24BAE}"/>
              </a:ext>
            </a:extLst>
          </p:cNvPr>
          <p:cNvSpPr>
            <a:spLocks noGrp="1"/>
          </p:cNvSpPr>
          <p:nvPr>
            <p:ph type="sldNum" sz="quarter" idx="12"/>
          </p:nvPr>
        </p:nvSpPr>
        <p:spPr/>
        <p:txBody>
          <a:bodyPr/>
          <a:lstStyle/>
          <a:p>
            <a:fld id="{F1189658-79A2-4F16-A7E4-91DB9C70C6CB}" type="slidenum">
              <a:rPr lang="en-GB" smtClean="0"/>
              <a:t>‹N›</a:t>
            </a:fld>
            <a:endParaRPr lang="en-GB"/>
          </a:p>
        </p:txBody>
      </p:sp>
    </p:spTree>
    <p:extLst>
      <p:ext uri="{BB962C8B-B14F-4D97-AF65-F5344CB8AC3E}">
        <p14:creationId xmlns:p14="http://schemas.microsoft.com/office/powerpoint/2010/main" val="4160093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08DEA522-D3AB-43AB-9706-BF1BD3903971}"/>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data 2">
            <a:extLst>
              <a:ext uri="{FF2B5EF4-FFF2-40B4-BE49-F238E27FC236}">
                <a16:creationId xmlns="" xmlns:a16="http://schemas.microsoft.com/office/drawing/2014/main" id="{2B230B85-F6CB-4831-B142-E37FF51FE85E}"/>
              </a:ext>
            </a:extLst>
          </p:cNvPr>
          <p:cNvSpPr>
            <a:spLocks noGrp="1"/>
          </p:cNvSpPr>
          <p:nvPr>
            <p:ph type="dt" sz="half" idx="10"/>
          </p:nvPr>
        </p:nvSpPr>
        <p:spPr/>
        <p:txBody>
          <a:bodyPr/>
          <a:lstStyle/>
          <a:p>
            <a:fld id="{7DC269D4-B2B2-4213-ACAB-E193F57DEDAC}" type="datetimeFigureOut">
              <a:rPr lang="en-GB" smtClean="0"/>
              <a:t>03/10/2024</a:t>
            </a:fld>
            <a:endParaRPr lang="en-GB"/>
          </a:p>
        </p:txBody>
      </p:sp>
      <p:sp>
        <p:nvSpPr>
          <p:cNvPr id="4" name="Segnaposto piè di pagina 3">
            <a:extLst>
              <a:ext uri="{FF2B5EF4-FFF2-40B4-BE49-F238E27FC236}">
                <a16:creationId xmlns="" xmlns:a16="http://schemas.microsoft.com/office/drawing/2014/main" id="{F4550CD6-C4D9-4A9C-A3E8-9FC63268C038}"/>
              </a:ext>
            </a:extLst>
          </p:cNvPr>
          <p:cNvSpPr>
            <a:spLocks noGrp="1"/>
          </p:cNvSpPr>
          <p:nvPr>
            <p:ph type="ftr" sz="quarter" idx="11"/>
          </p:nvPr>
        </p:nvSpPr>
        <p:spPr/>
        <p:txBody>
          <a:bodyPr/>
          <a:lstStyle/>
          <a:p>
            <a:endParaRPr lang="en-GB"/>
          </a:p>
        </p:txBody>
      </p:sp>
      <p:sp>
        <p:nvSpPr>
          <p:cNvPr id="5" name="Segnaposto numero diapositiva 4">
            <a:extLst>
              <a:ext uri="{FF2B5EF4-FFF2-40B4-BE49-F238E27FC236}">
                <a16:creationId xmlns="" xmlns:a16="http://schemas.microsoft.com/office/drawing/2014/main" id="{BE6634C7-F720-48DA-970F-7EDA0C273B11}"/>
              </a:ext>
            </a:extLst>
          </p:cNvPr>
          <p:cNvSpPr>
            <a:spLocks noGrp="1"/>
          </p:cNvSpPr>
          <p:nvPr>
            <p:ph type="sldNum" sz="quarter" idx="12"/>
          </p:nvPr>
        </p:nvSpPr>
        <p:spPr/>
        <p:txBody>
          <a:bodyPr/>
          <a:lstStyle/>
          <a:p>
            <a:fld id="{F1189658-79A2-4F16-A7E4-91DB9C70C6CB}" type="slidenum">
              <a:rPr lang="en-GB" smtClean="0"/>
              <a:t>‹N›</a:t>
            </a:fld>
            <a:endParaRPr lang="en-GB"/>
          </a:p>
        </p:txBody>
      </p:sp>
    </p:spTree>
    <p:extLst>
      <p:ext uri="{BB962C8B-B14F-4D97-AF65-F5344CB8AC3E}">
        <p14:creationId xmlns:p14="http://schemas.microsoft.com/office/powerpoint/2010/main" val="1180341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 xmlns:a16="http://schemas.microsoft.com/office/drawing/2014/main" id="{EC70C750-0166-4D38-89EC-37A60287FBE2}"/>
              </a:ext>
            </a:extLst>
          </p:cNvPr>
          <p:cNvSpPr>
            <a:spLocks noGrp="1"/>
          </p:cNvSpPr>
          <p:nvPr>
            <p:ph type="dt" sz="half" idx="10"/>
          </p:nvPr>
        </p:nvSpPr>
        <p:spPr/>
        <p:txBody>
          <a:bodyPr/>
          <a:lstStyle/>
          <a:p>
            <a:fld id="{7DC269D4-B2B2-4213-ACAB-E193F57DEDAC}" type="datetimeFigureOut">
              <a:rPr lang="en-GB" smtClean="0"/>
              <a:t>03/10/2024</a:t>
            </a:fld>
            <a:endParaRPr lang="en-GB"/>
          </a:p>
        </p:txBody>
      </p:sp>
      <p:sp>
        <p:nvSpPr>
          <p:cNvPr id="3" name="Segnaposto piè di pagina 2">
            <a:extLst>
              <a:ext uri="{FF2B5EF4-FFF2-40B4-BE49-F238E27FC236}">
                <a16:creationId xmlns="" xmlns:a16="http://schemas.microsoft.com/office/drawing/2014/main" id="{A9BCE2DE-6AF6-4E19-BC22-19DBF90E721C}"/>
              </a:ext>
            </a:extLst>
          </p:cNvPr>
          <p:cNvSpPr>
            <a:spLocks noGrp="1"/>
          </p:cNvSpPr>
          <p:nvPr>
            <p:ph type="ftr" sz="quarter" idx="11"/>
          </p:nvPr>
        </p:nvSpPr>
        <p:spPr/>
        <p:txBody>
          <a:bodyPr/>
          <a:lstStyle/>
          <a:p>
            <a:endParaRPr lang="en-GB"/>
          </a:p>
        </p:txBody>
      </p:sp>
      <p:sp>
        <p:nvSpPr>
          <p:cNvPr id="4" name="Segnaposto numero diapositiva 3">
            <a:extLst>
              <a:ext uri="{FF2B5EF4-FFF2-40B4-BE49-F238E27FC236}">
                <a16:creationId xmlns="" xmlns:a16="http://schemas.microsoft.com/office/drawing/2014/main" id="{1BE8AD96-61E1-4C41-BD18-BBF31203ED6E}"/>
              </a:ext>
            </a:extLst>
          </p:cNvPr>
          <p:cNvSpPr>
            <a:spLocks noGrp="1"/>
          </p:cNvSpPr>
          <p:nvPr>
            <p:ph type="sldNum" sz="quarter" idx="12"/>
          </p:nvPr>
        </p:nvSpPr>
        <p:spPr/>
        <p:txBody>
          <a:bodyPr/>
          <a:lstStyle/>
          <a:p>
            <a:fld id="{F1189658-79A2-4F16-A7E4-91DB9C70C6CB}" type="slidenum">
              <a:rPr lang="en-GB" smtClean="0"/>
              <a:t>‹N›</a:t>
            </a:fld>
            <a:endParaRPr lang="en-GB"/>
          </a:p>
        </p:txBody>
      </p:sp>
    </p:spTree>
    <p:extLst>
      <p:ext uri="{BB962C8B-B14F-4D97-AF65-F5344CB8AC3E}">
        <p14:creationId xmlns:p14="http://schemas.microsoft.com/office/powerpoint/2010/main" val="2528530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A35B9C7D-4392-4F25-A67F-C1A0B9E0A5A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contenuto 2">
            <a:extLst>
              <a:ext uri="{FF2B5EF4-FFF2-40B4-BE49-F238E27FC236}">
                <a16:creationId xmlns="" xmlns:a16="http://schemas.microsoft.com/office/drawing/2014/main" id="{CE324F47-F5DF-4864-A413-D71F1E4135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testo 3">
            <a:extLst>
              <a:ext uri="{FF2B5EF4-FFF2-40B4-BE49-F238E27FC236}">
                <a16:creationId xmlns="" xmlns:a16="http://schemas.microsoft.com/office/drawing/2014/main" id="{DB020361-A0C4-4E36-ADF4-30CBA8FF5D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 xmlns:a16="http://schemas.microsoft.com/office/drawing/2014/main" id="{6D957776-50BA-4389-9B20-A480366BD51E}"/>
              </a:ext>
            </a:extLst>
          </p:cNvPr>
          <p:cNvSpPr>
            <a:spLocks noGrp="1"/>
          </p:cNvSpPr>
          <p:nvPr>
            <p:ph type="dt" sz="half" idx="10"/>
          </p:nvPr>
        </p:nvSpPr>
        <p:spPr/>
        <p:txBody>
          <a:bodyPr/>
          <a:lstStyle/>
          <a:p>
            <a:fld id="{7DC269D4-B2B2-4213-ACAB-E193F57DEDAC}" type="datetimeFigureOut">
              <a:rPr lang="en-GB" smtClean="0"/>
              <a:t>03/10/2024</a:t>
            </a:fld>
            <a:endParaRPr lang="en-GB"/>
          </a:p>
        </p:txBody>
      </p:sp>
      <p:sp>
        <p:nvSpPr>
          <p:cNvPr id="6" name="Segnaposto piè di pagina 5">
            <a:extLst>
              <a:ext uri="{FF2B5EF4-FFF2-40B4-BE49-F238E27FC236}">
                <a16:creationId xmlns="" xmlns:a16="http://schemas.microsoft.com/office/drawing/2014/main" id="{BE178234-D588-4376-9969-C64E856DE25A}"/>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 xmlns:a16="http://schemas.microsoft.com/office/drawing/2014/main" id="{EFA5AA40-5946-4639-B69E-3B44F9DB24DA}"/>
              </a:ext>
            </a:extLst>
          </p:cNvPr>
          <p:cNvSpPr>
            <a:spLocks noGrp="1"/>
          </p:cNvSpPr>
          <p:nvPr>
            <p:ph type="sldNum" sz="quarter" idx="12"/>
          </p:nvPr>
        </p:nvSpPr>
        <p:spPr/>
        <p:txBody>
          <a:bodyPr/>
          <a:lstStyle/>
          <a:p>
            <a:fld id="{F1189658-79A2-4F16-A7E4-91DB9C70C6CB}" type="slidenum">
              <a:rPr lang="en-GB" smtClean="0"/>
              <a:t>‹N›</a:t>
            </a:fld>
            <a:endParaRPr lang="en-GB"/>
          </a:p>
        </p:txBody>
      </p:sp>
    </p:spTree>
    <p:extLst>
      <p:ext uri="{BB962C8B-B14F-4D97-AF65-F5344CB8AC3E}">
        <p14:creationId xmlns:p14="http://schemas.microsoft.com/office/powerpoint/2010/main" val="4086758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0BAEFCA-E645-4876-8B76-4525AFE7A54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immagine 2">
            <a:extLst>
              <a:ext uri="{FF2B5EF4-FFF2-40B4-BE49-F238E27FC236}">
                <a16:creationId xmlns="" xmlns:a16="http://schemas.microsoft.com/office/drawing/2014/main" id="{F24D18B7-4F43-4393-8F4A-C7C7817802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a:extLst>
              <a:ext uri="{FF2B5EF4-FFF2-40B4-BE49-F238E27FC236}">
                <a16:creationId xmlns="" xmlns:a16="http://schemas.microsoft.com/office/drawing/2014/main" id="{4FCF4374-4328-4723-ABB7-474BC065AE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 xmlns:a16="http://schemas.microsoft.com/office/drawing/2014/main" id="{915C6D9C-6F16-4754-8424-152679A7D72F}"/>
              </a:ext>
            </a:extLst>
          </p:cNvPr>
          <p:cNvSpPr>
            <a:spLocks noGrp="1"/>
          </p:cNvSpPr>
          <p:nvPr>
            <p:ph type="dt" sz="half" idx="10"/>
          </p:nvPr>
        </p:nvSpPr>
        <p:spPr/>
        <p:txBody>
          <a:bodyPr/>
          <a:lstStyle/>
          <a:p>
            <a:fld id="{7DC269D4-B2B2-4213-ACAB-E193F57DEDAC}" type="datetimeFigureOut">
              <a:rPr lang="en-GB" smtClean="0"/>
              <a:t>03/10/2024</a:t>
            </a:fld>
            <a:endParaRPr lang="en-GB"/>
          </a:p>
        </p:txBody>
      </p:sp>
      <p:sp>
        <p:nvSpPr>
          <p:cNvPr id="6" name="Segnaposto piè di pagina 5">
            <a:extLst>
              <a:ext uri="{FF2B5EF4-FFF2-40B4-BE49-F238E27FC236}">
                <a16:creationId xmlns="" xmlns:a16="http://schemas.microsoft.com/office/drawing/2014/main" id="{3D7A4710-773A-40C2-A97C-2E30AF27EB1C}"/>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 xmlns:a16="http://schemas.microsoft.com/office/drawing/2014/main" id="{DF717A1B-B07D-4A8D-A840-1043542C2C60}"/>
              </a:ext>
            </a:extLst>
          </p:cNvPr>
          <p:cNvSpPr>
            <a:spLocks noGrp="1"/>
          </p:cNvSpPr>
          <p:nvPr>
            <p:ph type="sldNum" sz="quarter" idx="12"/>
          </p:nvPr>
        </p:nvSpPr>
        <p:spPr/>
        <p:txBody>
          <a:bodyPr/>
          <a:lstStyle/>
          <a:p>
            <a:fld id="{F1189658-79A2-4F16-A7E4-91DB9C70C6CB}" type="slidenum">
              <a:rPr lang="en-GB" smtClean="0"/>
              <a:t>‹N›</a:t>
            </a:fld>
            <a:endParaRPr lang="en-GB"/>
          </a:p>
        </p:txBody>
      </p:sp>
    </p:spTree>
    <p:extLst>
      <p:ext uri="{BB962C8B-B14F-4D97-AF65-F5344CB8AC3E}">
        <p14:creationId xmlns:p14="http://schemas.microsoft.com/office/powerpoint/2010/main" val="2689552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 xmlns:a16="http://schemas.microsoft.com/office/drawing/2014/main" id="{46A75586-EB3C-491E-820A-32AFA80999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GB"/>
          </a:p>
        </p:txBody>
      </p:sp>
      <p:sp>
        <p:nvSpPr>
          <p:cNvPr id="3" name="Segnaposto testo 2">
            <a:extLst>
              <a:ext uri="{FF2B5EF4-FFF2-40B4-BE49-F238E27FC236}">
                <a16:creationId xmlns="" xmlns:a16="http://schemas.microsoft.com/office/drawing/2014/main" id="{FF3941C3-53CB-4E10-A89A-D6E4CF23B7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 xmlns:a16="http://schemas.microsoft.com/office/drawing/2014/main" id="{7750B158-5561-4020-9D88-4D87832477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C269D4-B2B2-4213-ACAB-E193F57DEDAC}" type="datetimeFigureOut">
              <a:rPr lang="en-GB" smtClean="0"/>
              <a:t>03/10/2024</a:t>
            </a:fld>
            <a:endParaRPr lang="en-GB"/>
          </a:p>
        </p:txBody>
      </p:sp>
      <p:sp>
        <p:nvSpPr>
          <p:cNvPr id="5" name="Segnaposto piè di pagina 4">
            <a:extLst>
              <a:ext uri="{FF2B5EF4-FFF2-40B4-BE49-F238E27FC236}">
                <a16:creationId xmlns="" xmlns:a16="http://schemas.microsoft.com/office/drawing/2014/main" id="{A2674F5B-5070-4295-A32F-1ECFE08866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a:extLst>
              <a:ext uri="{FF2B5EF4-FFF2-40B4-BE49-F238E27FC236}">
                <a16:creationId xmlns="" xmlns:a16="http://schemas.microsoft.com/office/drawing/2014/main" id="{45339266-56E7-44E5-B40C-8EA839F9CF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189658-79A2-4F16-A7E4-91DB9C70C6CB}" type="slidenum">
              <a:rPr lang="en-GB" smtClean="0"/>
              <a:t>‹N›</a:t>
            </a:fld>
            <a:endParaRPr lang="en-GB"/>
          </a:p>
        </p:txBody>
      </p:sp>
    </p:spTree>
    <p:extLst>
      <p:ext uri="{BB962C8B-B14F-4D97-AF65-F5344CB8AC3E}">
        <p14:creationId xmlns:p14="http://schemas.microsoft.com/office/powerpoint/2010/main" val="2192786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5.xml.rels><?xml version="1.0" encoding="UTF-8" standalone="yes"?>
<Relationships xmlns="http://schemas.openxmlformats.org/package/2006/relationships"><Relationship Id="rId2" Type="http://schemas.openxmlformats.org/officeDocument/2006/relationships/hyperlink" Target="http://www.springer.com/9783030544478"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BCDFB3E-8C90-467A-B452-67D6CAA46A81}"/>
              </a:ext>
            </a:extLst>
          </p:cNvPr>
          <p:cNvSpPr>
            <a:spLocks noGrp="1"/>
          </p:cNvSpPr>
          <p:nvPr>
            <p:ph type="ctrTitle"/>
          </p:nvPr>
        </p:nvSpPr>
        <p:spPr/>
        <p:txBody>
          <a:bodyPr>
            <a:normAutofit/>
          </a:bodyPr>
          <a:lstStyle/>
          <a:p>
            <a:r>
              <a:rPr lang="en-GB" sz="2800" smtClean="0">
                <a:latin typeface="+mn-lt"/>
              </a:rPr>
              <a:t>G&amp;D 2024-25</a:t>
            </a:r>
            <a:r>
              <a:rPr lang="en-GB" sz="2800" dirty="0">
                <a:latin typeface="+mn-lt"/>
              </a:rPr>
              <a:t/>
            </a:r>
            <a:br>
              <a:rPr lang="en-GB" sz="2800" dirty="0">
                <a:latin typeface="+mn-lt"/>
              </a:rPr>
            </a:br>
            <a:r>
              <a:rPr lang="en-GB" sz="2800" dirty="0">
                <a:latin typeface="+mn-lt"/>
              </a:rPr>
              <a:t>Endogenous money, monetary policy and demand-led growth</a:t>
            </a:r>
          </a:p>
        </p:txBody>
      </p:sp>
      <p:sp>
        <p:nvSpPr>
          <p:cNvPr id="3" name="Sottotitolo 2">
            <a:extLst>
              <a:ext uri="{FF2B5EF4-FFF2-40B4-BE49-F238E27FC236}">
                <a16:creationId xmlns="" xmlns:a16="http://schemas.microsoft.com/office/drawing/2014/main" id="{E44A9036-C391-4E8E-AAF5-87F6ED0B0BA9}"/>
              </a:ext>
            </a:extLst>
          </p:cNvPr>
          <p:cNvSpPr>
            <a:spLocks noGrp="1"/>
          </p:cNvSpPr>
          <p:nvPr>
            <p:ph type="subTitle" idx="1"/>
          </p:nvPr>
        </p:nvSpPr>
        <p:spPr>
          <a:xfrm>
            <a:off x="1524000" y="4005450"/>
            <a:ext cx="9144000" cy="1655762"/>
          </a:xfrm>
        </p:spPr>
        <p:txBody>
          <a:bodyPr/>
          <a:lstStyle/>
          <a:p>
            <a:r>
              <a:rPr lang="en-GB" dirty="0"/>
              <a:t>Sergio Cesaratto</a:t>
            </a:r>
          </a:p>
          <a:p>
            <a:r>
              <a:rPr lang="en-GB" dirty="0"/>
              <a:t>sergio.cesaratto@unisi.it</a:t>
            </a:r>
          </a:p>
          <a:p>
            <a:endParaRPr lang="en-GB" dirty="0"/>
          </a:p>
        </p:txBody>
      </p:sp>
    </p:spTree>
    <p:extLst>
      <p:ext uri="{BB962C8B-B14F-4D97-AF65-F5344CB8AC3E}">
        <p14:creationId xmlns:p14="http://schemas.microsoft.com/office/powerpoint/2010/main" val="2356033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40E5600E-2C01-1CB3-A6B4-A20EE13028C9}"/>
              </a:ext>
            </a:extLst>
          </p:cNvPr>
          <p:cNvSpPr>
            <a:spLocks noGrp="1"/>
          </p:cNvSpPr>
          <p:nvPr>
            <p:ph type="title"/>
          </p:nvPr>
        </p:nvSpPr>
        <p:spPr>
          <a:xfrm>
            <a:off x="838200" y="365126"/>
            <a:ext cx="10199255" cy="586220"/>
          </a:xfrm>
        </p:spPr>
        <p:txBody>
          <a:bodyPr>
            <a:normAutofit/>
          </a:bodyPr>
          <a:lstStyle/>
          <a:p>
            <a:r>
              <a:rPr lang="en-GB" sz="2800" b="1" dirty="0"/>
              <a:t>Please note that…</a:t>
            </a:r>
          </a:p>
        </p:txBody>
      </p:sp>
      <p:sp>
        <p:nvSpPr>
          <p:cNvPr id="3" name="Segnaposto contenuto 2">
            <a:extLst>
              <a:ext uri="{FF2B5EF4-FFF2-40B4-BE49-F238E27FC236}">
                <a16:creationId xmlns="" xmlns:a16="http://schemas.microsoft.com/office/drawing/2014/main" id="{815F66A5-CA0D-5E77-0A09-9A6CBF75901A}"/>
              </a:ext>
            </a:extLst>
          </p:cNvPr>
          <p:cNvSpPr>
            <a:spLocks noGrp="1"/>
          </p:cNvSpPr>
          <p:nvPr>
            <p:ph idx="1"/>
          </p:nvPr>
        </p:nvSpPr>
        <p:spPr>
          <a:xfrm>
            <a:off x="838200" y="1086716"/>
            <a:ext cx="10515600" cy="4351338"/>
          </a:xfrm>
        </p:spPr>
        <p:txBody>
          <a:bodyPr>
            <a:normAutofit/>
          </a:bodyPr>
          <a:lstStyle/>
          <a:p>
            <a:r>
              <a:rPr lang="en-GB" sz="2400" dirty="0"/>
              <a:t>Ex ante: new bank liquidity </a:t>
            </a:r>
            <a:r>
              <a:rPr lang="en-GB" sz="2400" dirty="0">
                <a:sym typeface="Wingdings" panose="05000000000000000000" pitchFamily="2" charset="2"/>
              </a:rPr>
              <a:t> net investment  additional saving</a:t>
            </a:r>
          </a:p>
          <a:p>
            <a:r>
              <a:rPr lang="en-GB" sz="2400" dirty="0">
                <a:sym typeface="Wingdings" panose="05000000000000000000" pitchFamily="2" charset="2"/>
              </a:rPr>
              <a:t>Ex post: deposits = stock of savings = capital stock</a:t>
            </a:r>
          </a:p>
          <a:p>
            <a:r>
              <a:rPr lang="en-GB" sz="2400" dirty="0">
                <a:sym typeface="Wingdings" panose="05000000000000000000" pitchFamily="2" charset="2"/>
              </a:rPr>
              <a:t>All this is acceptable by mainstreamers (although few are so clever to know this and they stick to the loanable fund theory, monetary multiplier, etc). However endogenous money theory doesn’t play an essential role as in PK theory.</a:t>
            </a:r>
          </a:p>
          <a:p>
            <a:r>
              <a:rPr lang="en-GB" sz="2400" dirty="0">
                <a:sym typeface="Wingdings" panose="05000000000000000000" pitchFamily="2" charset="2"/>
              </a:rPr>
              <a:t>Let us go to </a:t>
            </a:r>
            <a:r>
              <a:rPr lang="en-GB" sz="2400" i="1" dirty="0">
                <a:sym typeface="Wingdings" panose="05000000000000000000" pitchFamily="2" charset="2"/>
              </a:rPr>
              <a:t>monetary policy</a:t>
            </a:r>
            <a:r>
              <a:rPr lang="en-GB" sz="2400" dirty="0">
                <a:sym typeface="Wingdings" panose="05000000000000000000" pitchFamily="2" charset="2"/>
              </a:rPr>
              <a:t>. This is also different from mainstream textbooks (that often reflect Keynes’s liquidity preference theory which is perfectly consistent with neoclassical theory, as seen).</a:t>
            </a:r>
            <a:endParaRPr lang="en-GB" sz="2400" dirty="0"/>
          </a:p>
        </p:txBody>
      </p:sp>
    </p:spTree>
    <p:extLst>
      <p:ext uri="{BB962C8B-B14F-4D97-AF65-F5344CB8AC3E}">
        <p14:creationId xmlns:p14="http://schemas.microsoft.com/office/powerpoint/2010/main" val="301388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FBA416C5-7EA7-404C-A93C-9EFB167E4085}"/>
              </a:ext>
            </a:extLst>
          </p:cNvPr>
          <p:cNvSpPr>
            <a:spLocks noGrp="1"/>
          </p:cNvSpPr>
          <p:nvPr>
            <p:ph type="title"/>
          </p:nvPr>
        </p:nvSpPr>
        <p:spPr>
          <a:xfrm>
            <a:off x="838200" y="365126"/>
            <a:ext cx="10363200" cy="315912"/>
          </a:xfrm>
        </p:spPr>
        <p:txBody>
          <a:bodyPr>
            <a:normAutofit fontScale="90000"/>
          </a:bodyPr>
          <a:lstStyle/>
          <a:p>
            <a:pPr algn="ctr"/>
            <a:r>
              <a:rPr lang="en-GB" sz="2800" b="1" dirty="0"/>
              <a:t>The Central Bank menu</a:t>
            </a:r>
          </a:p>
        </p:txBody>
      </p:sp>
      <p:pic>
        <p:nvPicPr>
          <p:cNvPr id="4" name="Segnaposto contenuto 3">
            <a:extLst>
              <a:ext uri="{FF2B5EF4-FFF2-40B4-BE49-F238E27FC236}">
                <a16:creationId xmlns="" xmlns:a16="http://schemas.microsoft.com/office/drawing/2014/main" id="{F7213187-681B-4C01-9C37-E02F916ABC4F}"/>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71674" y="681038"/>
            <a:ext cx="7896226" cy="5919787"/>
          </a:xfrm>
          <a:prstGeom prst="rect">
            <a:avLst/>
          </a:prstGeom>
          <a:noFill/>
          <a:ln>
            <a:noFill/>
          </a:ln>
        </p:spPr>
      </p:pic>
    </p:spTree>
    <p:extLst>
      <p:ext uri="{BB962C8B-B14F-4D97-AF65-F5344CB8AC3E}">
        <p14:creationId xmlns:p14="http://schemas.microsoft.com/office/powerpoint/2010/main" val="3491183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28AFFA50-4DFD-433E-A6A4-FEE1A48B6668}"/>
              </a:ext>
            </a:extLst>
          </p:cNvPr>
          <p:cNvSpPr>
            <a:spLocks noGrp="1"/>
          </p:cNvSpPr>
          <p:nvPr>
            <p:ph type="title"/>
          </p:nvPr>
        </p:nvSpPr>
        <p:spPr>
          <a:xfrm>
            <a:off x="838200" y="365125"/>
            <a:ext cx="10325100" cy="568325"/>
          </a:xfrm>
        </p:spPr>
        <p:txBody>
          <a:bodyPr>
            <a:normAutofit/>
          </a:bodyPr>
          <a:lstStyle/>
          <a:p>
            <a:pPr algn="ctr"/>
            <a:r>
              <a:rPr lang="en-GB" sz="2800" b="1" dirty="0"/>
              <a:t>The classical corridor (e.g. ECB 1999-2008)</a:t>
            </a:r>
          </a:p>
        </p:txBody>
      </p:sp>
      <p:sp>
        <p:nvSpPr>
          <p:cNvPr id="3" name="Segnaposto contenuto 2">
            <a:extLst>
              <a:ext uri="{FF2B5EF4-FFF2-40B4-BE49-F238E27FC236}">
                <a16:creationId xmlns="" xmlns:a16="http://schemas.microsoft.com/office/drawing/2014/main" id="{EDE042F4-17C5-4FCD-A448-B0DC9DA0193A}"/>
              </a:ext>
            </a:extLst>
          </p:cNvPr>
          <p:cNvSpPr>
            <a:spLocks noGrp="1"/>
          </p:cNvSpPr>
          <p:nvPr>
            <p:ph idx="1"/>
          </p:nvPr>
        </p:nvSpPr>
        <p:spPr>
          <a:xfrm>
            <a:off x="838200" y="933450"/>
            <a:ext cx="10515600" cy="5243513"/>
          </a:xfrm>
        </p:spPr>
        <p:txBody>
          <a:bodyPr>
            <a:normAutofit lnSpcReduction="10000"/>
          </a:bodyPr>
          <a:lstStyle/>
          <a:p>
            <a:r>
              <a:rPr lang="en-US" sz="2400" dirty="0"/>
              <a:t>Central banks target the interest rate (the monetarist target of the money supply was a hangover in the 1970s/80s that only created confusion) </a:t>
            </a:r>
          </a:p>
          <a:p>
            <a:r>
              <a:rPr lang="it-IT" sz="2400" dirty="0"/>
              <a:t>The </a:t>
            </a:r>
            <a:r>
              <a:rPr lang="it-IT" sz="2400" dirty="0" err="1"/>
              <a:t>classical</a:t>
            </a:r>
            <a:r>
              <a:rPr lang="it-IT" sz="2400" dirty="0"/>
              <a:t> </a:t>
            </a:r>
            <a:r>
              <a:rPr lang="it-IT" sz="2400" dirty="0" err="1"/>
              <a:t>corridor</a:t>
            </a:r>
            <a:r>
              <a:rPr lang="it-IT" sz="2400" dirty="0"/>
              <a:t>:</a:t>
            </a:r>
          </a:p>
          <a:p>
            <a:r>
              <a:rPr lang="it-IT" sz="2400" dirty="0" err="1"/>
              <a:t>Marginal</a:t>
            </a:r>
            <a:r>
              <a:rPr lang="it-IT" sz="2400" dirty="0"/>
              <a:t> lending facility (discount windows)	 5,0 %</a:t>
            </a:r>
          </a:p>
          <a:p>
            <a:r>
              <a:rPr lang="it-IT" sz="2400" dirty="0" err="1"/>
              <a:t>Main</a:t>
            </a:r>
            <a:r>
              <a:rPr lang="it-IT" sz="2400" dirty="0"/>
              <a:t> </a:t>
            </a:r>
            <a:r>
              <a:rPr lang="it-IT" sz="2400" dirty="0" err="1"/>
              <a:t>refinancing</a:t>
            </a:r>
            <a:r>
              <a:rPr lang="it-IT" sz="2400" dirty="0"/>
              <a:t> </a:t>
            </a:r>
            <a:r>
              <a:rPr lang="it-IT" sz="2400" dirty="0" err="1"/>
              <a:t>operations</a:t>
            </a:r>
            <a:r>
              <a:rPr lang="it-IT" sz="2400" dirty="0"/>
              <a:t> (policy rate )		 4,0 %</a:t>
            </a:r>
          </a:p>
          <a:p>
            <a:r>
              <a:rPr lang="it-IT" sz="2400" dirty="0" err="1"/>
              <a:t>Marginal</a:t>
            </a:r>
            <a:r>
              <a:rPr lang="it-IT" sz="2400" dirty="0"/>
              <a:t> </a:t>
            </a:r>
            <a:r>
              <a:rPr lang="it-IT" sz="2400" dirty="0" err="1"/>
              <a:t>deposit</a:t>
            </a:r>
            <a:r>
              <a:rPr lang="it-IT" sz="2400" dirty="0"/>
              <a:t> facility (</a:t>
            </a:r>
            <a:r>
              <a:rPr lang="it-IT" sz="2400" dirty="0" err="1"/>
              <a:t>excess</a:t>
            </a:r>
            <a:r>
              <a:rPr lang="it-IT" sz="2400" dirty="0"/>
              <a:t> </a:t>
            </a:r>
            <a:r>
              <a:rPr lang="it-IT" sz="2400" dirty="0" err="1"/>
              <a:t>reserves</a:t>
            </a:r>
            <a:r>
              <a:rPr lang="it-IT" sz="2400" dirty="0"/>
              <a:t>) 		 3,0 %</a:t>
            </a:r>
          </a:p>
          <a:p>
            <a:r>
              <a:rPr lang="it-IT" sz="2400" dirty="0"/>
              <a:t>rates </a:t>
            </a:r>
            <a:r>
              <a:rPr lang="it-IT" sz="2400" dirty="0" err="1"/>
              <a:t>at</a:t>
            </a:r>
            <a:r>
              <a:rPr lang="it-IT" sz="2400" dirty="0"/>
              <a:t> 13 </a:t>
            </a:r>
            <a:r>
              <a:rPr lang="it-IT" sz="2400" dirty="0" err="1"/>
              <a:t>January</a:t>
            </a:r>
            <a:r>
              <a:rPr lang="it-IT" sz="2400" dirty="0"/>
              <a:t> 2007) </a:t>
            </a:r>
          </a:p>
          <a:p>
            <a:r>
              <a:rPr lang="it-IT" sz="2400" dirty="0" err="1"/>
              <a:t>Presently</a:t>
            </a:r>
            <a:r>
              <a:rPr lang="it-IT" sz="2400" dirty="0"/>
              <a:t> 4%, 4.5%, 5% </a:t>
            </a:r>
            <a:r>
              <a:rPr lang="it-IT" sz="2400" dirty="0" err="1"/>
              <a:t>but</a:t>
            </a:r>
            <a:r>
              <a:rPr lang="it-IT" sz="2400" dirty="0"/>
              <a:t> </a:t>
            </a:r>
            <a:r>
              <a:rPr lang="it-IT" sz="2400" dirty="0" err="1"/>
              <a:t>we</a:t>
            </a:r>
            <a:r>
              <a:rPr lang="it-IT" sz="2400" dirty="0"/>
              <a:t> are </a:t>
            </a:r>
            <a:r>
              <a:rPr lang="it-IT" sz="2400" dirty="0" err="1"/>
              <a:t>not</a:t>
            </a:r>
            <a:r>
              <a:rPr lang="it-IT" sz="2400" dirty="0"/>
              <a:t> in a </a:t>
            </a:r>
            <a:r>
              <a:rPr lang="it-IT" sz="2400" dirty="0" err="1"/>
              <a:t>classical</a:t>
            </a:r>
            <a:r>
              <a:rPr lang="it-IT" sz="2400" dirty="0"/>
              <a:t> </a:t>
            </a:r>
            <a:r>
              <a:rPr lang="it-IT" sz="2400" dirty="0" err="1"/>
              <a:t>corridor</a:t>
            </a:r>
            <a:r>
              <a:rPr lang="it-IT" sz="2400" dirty="0"/>
              <a:t>, </a:t>
            </a:r>
            <a:r>
              <a:rPr lang="it-IT" sz="2400" dirty="0" err="1"/>
              <a:t>as</a:t>
            </a:r>
            <a:r>
              <a:rPr lang="it-IT" sz="2400" dirty="0"/>
              <a:t> </a:t>
            </a:r>
            <a:r>
              <a:rPr lang="it-IT" sz="2400" dirty="0" err="1"/>
              <a:t>we</a:t>
            </a:r>
            <a:r>
              <a:rPr lang="it-IT" sz="2400" dirty="0"/>
              <a:t> </a:t>
            </a:r>
            <a:r>
              <a:rPr lang="it-IT" sz="2400" dirty="0" err="1"/>
              <a:t>shall</a:t>
            </a:r>
            <a:r>
              <a:rPr lang="it-IT" sz="2400" dirty="0"/>
              <a:t> </a:t>
            </a:r>
            <a:r>
              <a:rPr lang="it-IT" sz="2400" dirty="0" err="1"/>
              <a:t>see</a:t>
            </a:r>
            <a:r>
              <a:rPr lang="it-IT" sz="2400" dirty="0"/>
              <a:t>. But to </a:t>
            </a:r>
            <a:r>
              <a:rPr lang="it-IT" sz="2400" dirty="0" err="1"/>
              <a:t>understand</a:t>
            </a:r>
            <a:r>
              <a:rPr lang="it-IT" sz="2400" dirty="0"/>
              <a:t> the </a:t>
            </a:r>
            <a:r>
              <a:rPr lang="it-IT" sz="2400" dirty="0" err="1"/>
              <a:t>present</a:t>
            </a:r>
            <a:r>
              <a:rPr lang="it-IT" sz="2400" dirty="0"/>
              <a:t> system, </a:t>
            </a:r>
            <a:r>
              <a:rPr lang="it-IT" sz="2400" dirty="0" err="1"/>
              <a:t>it</a:t>
            </a:r>
            <a:r>
              <a:rPr lang="it-IT" sz="2400" dirty="0"/>
              <a:t> </a:t>
            </a:r>
            <a:r>
              <a:rPr lang="it-IT" sz="2400" dirty="0" err="1"/>
              <a:t>is</a:t>
            </a:r>
            <a:r>
              <a:rPr lang="it-IT" sz="2400" dirty="0"/>
              <a:t> </a:t>
            </a:r>
            <a:r>
              <a:rPr lang="it-IT" sz="2400" dirty="0" err="1"/>
              <a:t>useful</a:t>
            </a:r>
            <a:r>
              <a:rPr lang="it-IT" sz="2400" dirty="0"/>
              <a:t> to </a:t>
            </a:r>
            <a:r>
              <a:rPr lang="it-IT" sz="2400" dirty="0" err="1"/>
              <a:t>understand</a:t>
            </a:r>
            <a:r>
              <a:rPr lang="it-IT" sz="2400" dirty="0"/>
              <a:t> first the </a:t>
            </a:r>
            <a:r>
              <a:rPr lang="it-IT" sz="2400" dirty="0" err="1"/>
              <a:t>corridor</a:t>
            </a:r>
            <a:r>
              <a:rPr lang="it-IT" sz="2400" dirty="0"/>
              <a:t>.</a:t>
            </a:r>
          </a:p>
          <a:p>
            <a:r>
              <a:rPr lang="it-IT" sz="2400" dirty="0"/>
              <a:t>Recall: credit--&gt;</a:t>
            </a:r>
            <a:r>
              <a:rPr lang="it-IT" sz="2400" dirty="0" err="1"/>
              <a:t>deposits</a:t>
            </a:r>
            <a:r>
              <a:rPr lang="it-IT" sz="2400" dirty="0">
                <a:sym typeface="Wingdings" panose="05000000000000000000" pitchFamily="2" charset="2"/>
              </a:rPr>
              <a:t> </a:t>
            </a:r>
            <a:r>
              <a:rPr lang="it-IT" sz="2400" dirty="0" err="1">
                <a:sym typeface="Wingdings" panose="05000000000000000000" pitchFamily="2" charset="2"/>
              </a:rPr>
              <a:t>reserves</a:t>
            </a:r>
            <a:endParaRPr lang="it-IT" sz="2400" dirty="0">
              <a:sym typeface="Wingdings" panose="05000000000000000000" pitchFamily="2" charset="2"/>
            </a:endParaRPr>
          </a:p>
          <a:p>
            <a:r>
              <a:rPr lang="it-IT" sz="2400" dirty="0">
                <a:sym typeface="Wingdings" panose="05000000000000000000" pitchFamily="2" charset="2"/>
              </a:rPr>
              <a:t>The CB </a:t>
            </a:r>
            <a:r>
              <a:rPr lang="it-IT" sz="2400" dirty="0" err="1">
                <a:sym typeface="Wingdings" panose="05000000000000000000" pitchFamily="2" charset="2"/>
              </a:rPr>
              <a:t>has</a:t>
            </a:r>
            <a:r>
              <a:rPr lang="it-IT" sz="2400" dirty="0">
                <a:sym typeface="Wingdings" panose="05000000000000000000" pitchFamily="2" charset="2"/>
              </a:rPr>
              <a:t> to </a:t>
            </a:r>
            <a:r>
              <a:rPr lang="it-IT" sz="2400" dirty="0" err="1">
                <a:sym typeface="Wingdings" panose="05000000000000000000" pitchFamily="2" charset="2"/>
              </a:rPr>
              <a:t>satisfy</a:t>
            </a:r>
            <a:r>
              <a:rPr lang="it-IT" sz="2400" dirty="0">
                <a:sym typeface="Wingdings" panose="05000000000000000000" pitchFamily="2" charset="2"/>
              </a:rPr>
              <a:t> the demand for </a:t>
            </a:r>
            <a:r>
              <a:rPr lang="it-IT" sz="2400" dirty="0" err="1">
                <a:sym typeface="Wingdings" panose="05000000000000000000" pitchFamily="2" charset="2"/>
              </a:rPr>
              <a:t>reserves</a:t>
            </a:r>
            <a:r>
              <a:rPr lang="it-IT" sz="2400" dirty="0">
                <a:sym typeface="Wingdings" panose="05000000000000000000" pitchFamily="2" charset="2"/>
              </a:rPr>
              <a:t> </a:t>
            </a:r>
            <a:r>
              <a:rPr lang="it-IT" sz="2400" dirty="0" err="1">
                <a:sym typeface="Wingdings" panose="05000000000000000000" pitchFamily="2" charset="2"/>
              </a:rPr>
              <a:t>at</a:t>
            </a:r>
            <a:r>
              <a:rPr lang="it-IT" sz="2400" dirty="0">
                <a:sym typeface="Wingdings" panose="05000000000000000000" pitchFamily="2" charset="2"/>
              </a:rPr>
              <a:t> </a:t>
            </a:r>
            <a:r>
              <a:rPr lang="it-IT" sz="2400" dirty="0" err="1">
                <a:sym typeface="Wingdings" panose="05000000000000000000" pitchFamily="2" charset="2"/>
              </a:rPr>
              <a:t>its</a:t>
            </a:r>
            <a:r>
              <a:rPr lang="it-IT" sz="2400" dirty="0">
                <a:sym typeface="Wingdings" panose="05000000000000000000" pitchFamily="2" charset="2"/>
              </a:rPr>
              <a:t> policy rate. </a:t>
            </a:r>
            <a:r>
              <a:rPr lang="it-IT" sz="2400" dirty="0" err="1">
                <a:sym typeface="Wingdings" panose="05000000000000000000" pitchFamily="2" charset="2"/>
              </a:rPr>
              <a:t>If</a:t>
            </a:r>
            <a:r>
              <a:rPr lang="it-IT" sz="2400" dirty="0">
                <a:sym typeface="Wingdings" panose="05000000000000000000" pitchFamily="2" charset="2"/>
              </a:rPr>
              <a:t> it </a:t>
            </a:r>
            <a:r>
              <a:rPr lang="it-IT" sz="2400" dirty="0" err="1">
                <a:sym typeface="Wingdings" panose="05000000000000000000" pitchFamily="2" charset="2"/>
              </a:rPr>
              <a:t>doesn’t</a:t>
            </a:r>
            <a:r>
              <a:rPr lang="it-IT" sz="2400" dirty="0">
                <a:sym typeface="Wingdings" panose="05000000000000000000" pitchFamily="2" charset="2"/>
              </a:rPr>
              <a:t>, the overnight </a:t>
            </a:r>
            <a:r>
              <a:rPr lang="it-IT" sz="2400" dirty="0" err="1">
                <a:sym typeface="Wingdings" panose="05000000000000000000" pitchFamily="2" charset="2"/>
              </a:rPr>
              <a:t>interest</a:t>
            </a:r>
            <a:r>
              <a:rPr lang="it-IT" sz="2400" dirty="0">
                <a:sym typeface="Wingdings" panose="05000000000000000000" pitchFamily="2" charset="2"/>
              </a:rPr>
              <a:t> rate/operative target (EONIA in the Eurozone) </a:t>
            </a:r>
            <a:r>
              <a:rPr lang="it-IT" sz="2400" dirty="0" err="1">
                <a:sym typeface="Wingdings" panose="05000000000000000000" pitchFamily="2" charset="2"/>
              </a:rPr>
              <a:t>would</a:t>
            </a:r>
            <a:r>
              <a:rPr lang="it-IT" sz="2400" dirty="0">
                <a:sym typeface="Wingdings" panose="05000000000000000000" pitchFamily="2" charset="2"/>
              </a:rPr>
              <a:t> rise to the </a:t>
            </a:r>
            <a:r>
              <a:rPr lang="it-IT" sz="2400" dirty="0" err="1">
                <a:sym typeface="Wingdings" panose="05000000000000000000" pitchFamily="2" charset="2"/>
              </a:rPr>
              <a:t>ceiling</a:t>
            </a:r>
            <a:r>
              <a:rPr lang="it-IT" sz="2400" dirty="0">
                <a:sym typeface="Wingdings" panose="05000000000000000000" pitchFamily="2" charset="2"/>
              </a:rPr>
              <a:t> or </a:t>
            </a:r>
            <a:r>
              <a:rPr lang="it-IT" sz="2400" dirty="0" err="1">
                <a:sym typeface="Wingdings" panose="05000000000000000000" pitchFamily="2" charset="2"/>
              </a:rPr>
              <a:t>fall</a:t>
            </a:r>
            <a:r>
              <a:rPr lang="it-IT" sz="2400" dirty="0">
                <a:sym typeface="Wingdings" panose="05000000000000000000" pitchFamily="2" charset="2"/>
              </a:rPr>
              <a:t> to the </a:t>
            </a:r>
            <a:r>
              <a:rPr lang="it-IT" sz="2400" dirty="0" err="1">
                <a:sym typeface="Wingdings" panose="05000000000000000000" pitchFamily="2" charset="2"/>
              </a:rPr>
              <a:t>floor</a:t>
            </a:r>
            <a:r>
              <a:rPr lang="it-IT" sz="2400" dirty="0">
                <a:sym typeface="Wingdings" panose="05000000000000000000" pitchFamily="2" charset="2"/>
              </a:rPr>
              <a:t>.</a:t>
            </a:r>
          </a:p>
          <a:p>
            <a:pPr marL="0" indent="0">
              <a:buNone/>
            </a:pPr>
            <a:endParaRPr lang="it-IT" sz="2400" dirty="0"/>
          </a:p>
          <a:p>
            <a:endParaRPr lang="en-GB" sz="2400" dirty="0"/>
          </a:p>
        </p:txBody>
      </p:sp>
    </p:spTree>
    <p:extLst>
      <p:ext uri="{BB962C8B-B14F-4D97-AF65-F5344CB8AC3E}">
        <p14:creationId xmlns:p14="http://schemas.microsoft.com/office/powerpoint/2010/main" val="1927186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10D0AACE-FAA8-44F5-8688-21094A35A4FD}"/>
              </a:ext>
            </a:extLst>
          </p:cNvPr>
          <p:cNvSpPr>
            <a:spLocks noGrp="1"/>
          </p:cNvSpPr>
          <p:nvPr>
            <p:ph type="title"/>
          </p:nvPr>
        </p:nvSpPr>
        <p:spPr>
          <a:xfrm>
            <a:off x="838200" y="365126"/>
            <a:ext cx="10382250" cy="425450"/>
          </a:xfrm>
        </p:spPr>
        <p:txBody>
          <a:bodyPr>
            <a:normAutofit fontScale="90000"/>
          </a:bodyPr>
          <a:lstStyle/>
          <a:p>
            <a:pPr algn="ctr"/>
            <a:r>
              <a:rPr lang="en-GB" sz="2800" b="1" dirty="0"/>
              <a:t>Monetary policy in a nutshell</a:t>
            </a:r>
          </a:p>
        </p:txBody>
      </p:sp>
      <p:sp>
        <p:nvSpPr>
          <p:cNvPr id="3" name="Segnaposto contenuto 2">
            <a:extLst>
              <a:ext uri="{FF2B5EF4-FFF2-40B4-BE49-F238E27FC236}">
                <a16:creationId xmlns="" xmlns:a16="http://schemas.microsoft.com/office/drawing/2014/main" id="{776E465F-3AEE-4259-8698-3B97EDE41282}"/>
              </a:ext>
            </a:extLst>
          </p:cNvPr>
          <p:cNvSpPr>
            <a:spLocks noGrp="1"/>
          </p:cNvSpPr>
          <p:nvPr>
            <p:ph idx="1"/>
          </p:nvPr>
        </p:nvSpPr>
        <p:spPr>
          <a:xfrm>
            <a:off x="752475" y="790576"/>
            <a:ext cx="10601325" cy="5386387"/>
          </a:xfrm>
        </p:spPr>
        <p:txBody>
          <a:bodyPr>
            <a:normAutofit/>
          </a:bodyPr>
          <a:lstStyle/>
          <a:p>
            <a:r>
              <a:rPr lang="en-US" sz="2400" dirty="0"/>
              <a:t>The central bank is price maker and quantity taker (</a:t>
            </a:r>
            <a:r>
              <a:rPr lang="en-US" sz="2400" i="1" dirty="0" err="1"/>
              <a:t>i</a:t>
            </a:r>
            <a:r>
              <a:rPr lang="en-US" sz="2400" dirty="0"/>
              <a:t> is exogenous, reserves are endogenous).</a:t>
            </a:r>
          </a:p>
          <a:p>
            <a:r>
              <a:rPr lang="en-US" sz="2400" dirty="0"/>
              <a:t>Because the CB keeps the reserve supply precisely in line with the reserve requirement of banks (scarce reserve regime),  there are always, symmetrically, banks with excess R and banks with deficit of R.</a:t>
            </a:r>
          </a:p>
          <a:p>
            <a:r>
              <a:rPr lang="en-US" sz="2400" dirty="0"/>
              <a:t>When confidence (mutual trust) banks exchange reserves and the overnight interbank monetary market rate gravitates around the policy rate:</a:t>
            </a:r>
          </a:p>
          <a:p>
            <a:endParaRPr lang="en-GB" sz="2400" dirty="0"/>
          </a:p>
        </p:txBody>
      </p:sp>
      <p:graphicFrame>
        <p:nvGraphicFramePr>
          <p:cNvPr id="4" name="Grafico 3">
            <a:extLst>
              <a:ext uri="{FF2B5EF4-FFF2-40B4-BE49-F238E27FC236}">
                <a16:creationId xmlns="" xmlns:a16="http://schemas.microsoft.com/office/drawing/2014/main" id="{161751DA-91CF-4045-AB79-E2E7C819283E}"/>
              </a:ext>
            </a:extLst>
          </p:cNvPr>
          <p:cNvGraphicFramePr/>
          <p:nvPr>
            <p:extLst>
              <p:ext uri="{D42A27DB-BD31-4B8C-83A1-F6EECF244321}">
                <p14:modId xmlns:p14="http://schemas.microsoft.com/office/powerpoint/2010/main" val="1446603205"/>
              </p:ext>
            </p:extLst>
          </p:nvPr>
        </p:nvGraphicFramePr>
        <p:xfrm>
          <a:off x="2578735" y="3100387"/>
          <a:ext cx="5831840" cy="32908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26584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072004B-0E36-4380-A0B7-8BEDEAC2ECCC}"/>
              </a:ext>
            </a:extLst>
          </p:cNvPr>
          <p:cNvSpPr>
            <a:spLocks noGrp="1"/>
          </p:cNvSpPr>
          <p:nvPr>
            <p:ph type="title"/>
          </p:nvPr>
        </p:nvSpPr>
        <p:spPr>
          <a:xfrm>
            <a:off x="838200" y="365126"/>
            <a:ext cx="10334625" cy="558800"/>
          </a:xfrm>
        </p:spPr>
        <p:txBody>
          <a:bodyPr>
            <a:normAutofit/>
          </a:bodyPr>
          <a:lstStyle/>
          <a:p>
            <a:pPr algn="ctr"/>
            <a:r>
              <a:rPr lang="en-US" sz="2800" b="1" dirty="0"/>
              <a:t>The central bank is price maker and quantity taker</a:t>
            </a:r>
            <a:endParaRPr lang="en-GB" sz="2800" b="1" dirty="0"/>
          </a:p>
        </p:txBody>
      </p:sp>
      <p:sp>
        <p:nvSpPr>
          <p:cNvPr id="3" name="Segnaposto contenuto 2">
            <a:extLst>
              <a:ext uri="{FF2B5EF4-FFF2-40B4-BE49-F238E27FC236}">
                <a16:creationId xmlns="" xmlns:a16="http://schemas.microsoft.com/office/drawing/2014/main" id="{0334F460-7A59-4972-8535-811557043EB8}"/>
              </a:ext>
            </a:extLst>
          </p:cNvPr>
          <p:cNvSpPr>
            <a:spLocks noGrp="1"/>
          </p:cNvSpPr>
          <p:nvPr>
            <p:ph idx="1"/>
          </p:nvPr>
        </p:nvSpPr>
        <p:spPr>
          <a:xfrm>
            <a:off x="838200" y="923926"/>
            <a:ext cx="10515600" cy="5253037"/>
          </a:xfrm>
        </p:spPr>
        <p:txBody>
          <a:bodyPr>
            <a:normAutofit/>
          </a:bodyPr>
          <a:lstStyle/>
          <a:p>
            <a:r>
              <a:rPr lang="en-US" sz="2400" dirty="0"/>
              <a:t>You have to appreciate that the CB cannot change the money supply at will: if it did, the interest rate would fluctuate.</a:t>
            </a:r>
          </a:p>
          <a:p>
            <a:r>
              <a:rPr lang="en-US" sz="2400" dirty="0"/>
              <a:t>This shows that the textbook view of monetary policy is wrong (as is Poole's 1971 model, if you know it).</a:t>
            </a:r>
          </a:p>
          <a:p>
            <a:r>
              <a:rPr lang="en-US" sz="2400" dirty="0"/>
              <a:t>With the GFC, CBs adopted the balance sheet policy, which implies the so-called floor system.</a:t>
            </a:r>
          </a:p>
          <a:p>
            <a:r>
              <a:rPr lang="en-US" sz="2400" dirty="0"/>
              <a:t>With the expansion of the money supply (through longer term refinancing operations and quantitative easing) the interbank rate is squeezed to the floor.</a:t>
            </a:r>
          </a:p>
          <a:p>
            <a:r>
              <a:rPr lang="en-US" sz="2400" dirty="0"/>
              <a:t>LTRO (collateralized loans granted for 3 or 4 years) the initiative is on the banks; with QE [APP 2015, PEPP 2020) the initiative is on the ECB.</a:t>
            </a:r>
          </a:p>
          <a:p>
            <a:r>
              <a:rPr lang="en-US" sz="2400" dirty="0"/>
              <a:t>With abundant liquidity we transit to a </a:t>
            </a:r>
            <a:r>
              <a:rPr lang="en-US" sz="2400" i="1" dirty="0"/>
              <a:t>floor system </a:t>
            </a:r>
            <a:r>
              <a:rPr lang="en-US" sz="2400" dirty="0"/>
              <a:t>in which </a:t>
            </a:r>
            <a:r>
              <a:rPr lang="en-US" sz="2400" i="1" dirty="0"/>
              <a:t>policy rate = deposit facility rate</a:t>
            </a:r>
            <a:r>
              <a:rPr lang="en-US" sz="2400" dirty="0"/>
              <a:t>. The Euro area is in a FS (or ample reserve regime) since 2015 at least, but this has been </a:t>
            </a:r>
            <a:r>
              <a:rPr lang="en-US" sz="2400" dirty="0" err="1"/>
              <a:t>ufficialized</a:t>
            </a:r>
            <a:r>
              <a:rPr lang="en-US" sz="2400" dirty="0"/>
              <a:t> only last March!</a:t>
            </a:r>
          </a:p>
        </p:txBody>
      </p:sp>
    </p:spTree>
    <p:extLst>
      <p:ext uri="{BB962C8B-B14F-4D97-AF65-F5344CB8AC3E}">
        <p14:creationId xmlns:p14="http://schemas.microsoft.com/office/powerpoint/2010/main" val="648030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 xmlns:a16="http://schemas.microsoft.com/office/drawing/2014/main" id="{18AD7DB9-2AC9-CF67-4B3D-668A953EE2A5}"/>
              </a:ext>
            </a:extLst>
          </p:cNvPr>
          <p:cNvPicPr>
            <a:picLocks noChangeAspect="1"/>
          </p:cNvPicPr>
          <p:nvPr/>
        </p:nvPicPr>
        <p:blipFill>
          <a:blip r:embed="rId2"/>
          <a:stretch>
            <a:fillRect/>
          </a:stretch>
        </p:blipFill>
        <p:spPr>
          <a:xfrm>
            <a:off x="1051057" y="871870"/>
            <a:ext cx="10509425" cy="5326911"/>
          </a:xfrm>
          <a:prstGeom prst="rect">
            <a:avLst/>
          </a:prstGeom>
        </p:spPr>
      </p:pic>
    </p:spTree>
    <p:extLst>
      <p:ext uri="{BB962C8B-B14F-4D97-AF65-F5344CB8AC3E}">
        <p14:creationId xmlns:p14="http://schemas.microsoft.com/office/powerpoint/2010/main" val="1095755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 xmlns:a16="http://schemas.microsoft.com/office/drawing/2014/main" id="{FB5EB335-C800-B286-3F1B-C2320993C1D8}"/>
              </a:ext>
            </a:extLst>
          </p:cNvPr>
          <p:cNvPicPr>
            <a:picLocks noChangeAspect="1"/>
          </p:cNvPicPr>
          <p:nvPr/>
        </p:nvPicPr>
        <p:blipFill>
          <a:blip r:embed="rId2"/>
          <a:stretch>
            <a:fillRect/>
          </a:stretch>
        </p:blipFill>
        <p:spPr>
          <a:xfrm>
            <a:off x="1095153" y="603875"/>
            <a:ext cx="10026503" cy="5636303"/>
          </a:xfrm>
          <a:prstGeom prst="rect">
            <a:avLst/>
          </a:prstGeom>
        </p:spPr>
      </p:pic>
    </p:spTree>
    <p:extLst>
      <p:ext uri="{BB962C8B-B14F-4D97-AF65-F5344CB8AC3E}">
        <p14:creationId xmlns:p14="http://schemas.microsoft.com/office/powerpoint/2010/main" val="11049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F04F3B75-C3CE-4C55-B5CF-23C432B67777}"/>
              </a:ext>
            </a:extLst>
          </p:cNvPr>
          <p:cNvSpPr>
            <a:spLocks noGrp="1"/>
          </p:cNvSpPr>
          <p:nvPr>
            <p:ph type="title"/>
          </p:nvPr>
        </p:nvSpPr>
        <p:spPr>
          <a:xfrm>
            <a:off x="838200" y="365125"/>
            <a:ext cx="10334625" cy="682625"/>
          </a:xfrm>
        </p:spPr>
        <p:txBody>
          <a:bodyPr>
            <a:normAutofit/>
          </a:bodyPr>
          <a:lstStyle/>
          <a:p>
            <a:pPr algn="ctr"/>
            <a:r>
              <a:rPr lang="en-GB" sz="2800" b="1" dirty="0"/>
              <a:t>Balance sheet in normal times</a:t>
            </a:r>
          </a:p>
        </p:txBody>
      </p:sp>
      <p:graphicFrame>
        <p:nvGraphicFramePr>
          <p:cNvPr id="8" name="Segnaposto contenuto 7">
            <a:extLst>
              <a:ext uri="{FF2B5EF4-FFF2-40B4-BE49-F238E27FC236}">
                <a16:creationId xmlns="" xmlns:a16="http://schemas.microsoft.com/office/drawing/2014/main" id="{B27D47DE-0E9D-470F-B7DB-13126EE29D77}"/>
              </a:ext>
            </a:extLst>
          </p:cNvPr>
          <p:cNvGraphicFramePr>
            <a:graphicFrameLocks noGrp="1"/>
          </p:cNvGraphicFramePr>
          <p:nvPr>
            <p:ph idx="1"/>
            <p:extLst>
              <p:ext uri="{D42A27DB-BD31-4B8C-83A1-F6EECF244321}">
                <p14:modId xmlns:p14="http://schemas.microsoft.com/office/powerpoint/2010/main" val="405411770"/>
              </p:ext>
            </p:extLst>
          </p:nvPr>
        </p:nvGraphicFramePr>
        <p:xfrm>
          <a:off x="1351280" y="1178560"/>
          <a:ext cx="9337040" cy="4724406"/>
        </p:xfrm>
        <a:graphic>
          <a:graphicData uri="http://schemas.openxmlformats.org/drawingml/2006/table">
            <a:tbl>
              <a:tblPr>
                <a:tableStyleId>{5C22544A-7EE6-4342-B048-85BDC9FD1C3A}</a:tableStyleId>
              </a:tblPr>
              <a:tblGrid>
                <a:gridCol w="3707100">
                  <a:extLst>
                    <a:ext uri="{9D8B030D-6E8A-4147-A177-3AD203B41FA5}">
                      <a16:colId xmlns="" xmlns:a16="http://schemas.microsoft.com/office/drawing/2014/main" val="2131376814"/>
                    </a:ext>
                  </a:extLst>
                </a:gridCol>
                <a:gridCol w="1108665">
                  <a:extLst>
                    <a:ext uri="{9D8B030D-6E8A-4147-A177-3AD203B41FA5}">
                      <a16:colId xmlns="" xmlns:a16="http://schemas.microsoft.com/office/drawing/2014/main" val="1400667099"/>
                    </a:ext>
                  </a:extLst>
                </a:gridCol>
                <a:gridCol w="1108665">
                  <a:extLst>
                    <a:ext uri="{9D8B030D-6E8A-4147-A177-3AD203B41FA5}">
                      <a16:colId xmlns="" xmlns:a16="http://schemas.microsoft.com/office/drawing/2014/main" val="3998371733"/>
                    </a:ext>
                  </a:extLst>
                </a:gridCol>
                <a:gridCol w="3412610">
                  <a:extLst>
                    <a:ext uri="{9D8B030D-6E8A-4147-A177-3AD203B41FA5}">
                      <a16:colId xmlns="" xmlns:a16="http://schemas.microsoft.com/office/drawing/2014/main" val="58608058"/>
                    </a:ext>
                  </a:extLst>
                </a:gridCol>
              </a:tblGrid>
              <a:tr h="262467">
                <a:tc gridSpan="4">
                  <a:txBody>
                    <a:bodyPr/>
                    <a:lstStyle/>
                    <a:p>
                      <a:pPr algn="l" fontAlgn="b"/>
                      <a:r>
                        <a:rPr lang="en-US" sz="1100" u="none" strike="noStrike">
                          <a:effectLst/>
                        </a:rPr>
                        <a:t>Consolidated balance sheet of the Eurosystem (€ billion) (29 June 2007)</a:t>
                      </a:r>
                      <a:endParaRPr lang="en-US" sz="1100" b="0" i="1" u="none" strike="noStrike">
                        <a:solidFill>
                          <a:srgbClr val="000000"/>
                        </a:solidFill>
                        <a:effectLst/>
                        <a:latin typeface="Calibri" panose="020F0502020204030204" pitchFamily="34" charset="0"/>
                      </a:endParaRPr>
                    </a:p>
                  </a:txBody>
                  <a:tcPr marL="6350" marR="6350" marT="6350" marB="0" anchor="b"/>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 xmlns:a16="http://schemas.microsoft.com/office/drawing/2014/main" val="2272728408"/>
                  </a:ext>
                </a:extLst>
              </a:tr>
              <a:tr h="262467">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1570573770"/>
                  </a:ext>
                </a:extLst>
              </a:tr>
              <a:tr h="262467">
                <a:tc>
                  <a:txBody>
                    <a:bodyPr/>
                    <a:lstStyle/>
                    <a:p>
                      <a:pPr algn="l" fontAlgn="b"/>
                      <a:r>
                        <a:rPr lang="it-IT" sz="1100" u="none" strike="noStrike">
                          <a:effectLst/>
                        </a:rPr>
                        <a:t>Assets</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Liabilities</a:t>
                      </a:r>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1307564315"/>
                  </a:ext>
                </a:extLst>
              </a:tr>
              <a:tr h="262467">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2131862855"/>
                  </a:ext>
                </a:extLst>
              </a:tr>
              <a:tr h="262467">
                <a:tc>
                  <a:txBody>
                    <a:bodyPr/>
                    <a:lstStyle/>
                    <a:p>
                      <a:pPr algn="l" fontAlgn="b"/>
                      <a:r>
                        <a:rPr lang="it-IT" sz="1100" u="none" strike="noStrike">
                          <a:effectLst/>
                        </a:rPr>
                        <a:t>Autonomous liquidity factors </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it-IT" sz="1100" u="none" strike="noStrike">
                          <a:effectLst/>
                        </a:rPr>
                        <a:t>449</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it-IT" sz="1100" u="none" strike="noStrike">
                          <a:effectLst/>
                        </a:rPr>
                        <a:t>730</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l" fontAlgn="ctr"/>
                      <a:r>
                        <a:rPr lang="it-IT" sz="1100" u="none" strike="noStrike">
                          <a:effectLst/>
                        </a:rPr>
                        <a:t>Autonomous liquidity factors</a:t>
                      </a:r>
                      <a:endParaRPr lang="it-IT" sz="1100" b="1"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 xmlns:a16="http://schemas.microsoft.com/office/drawing/2014/main" val="1179634909"/>
                  </a:ext>
                </a:extLst>
              </a:tr>
              <a:tr h="262467">
                <a:tc>
                  <a:txBody>
                    <a:bodyPr/>
                    <a:lstStyle/>
                    <a:p>
                      <a:pPr algn="l" fontAlgn="b"/>
                      <a:r>
                        <a:rPr lang="it-IT" sz="1100" u="none" strike="noStrike">
                          <a:effectLst/>
                        </a:rPr>
                        <a:t>(assets)</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ctr"/>
                      <a:r>
                        <a:rPr lang="it-IT" sz="1100" u="none" strike="noStrike">
                          <a:effectLst/>
                        </a:rPr>
                        <a:t>(liabilities)</a:t>
                      </a:r>
                      <a:endParaRPr lang="it-IT" sz="1100" b="1"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 xmlns:a16="http://schemas.microsoft.com/office/drawing/2014/main" val="707780073"/>
                  </a:ext>
                </a:extLst>
              </a:tr>
              <a:tr h="262467">
                <a:tc>
                  <a:txBody>
                    <a:bodyPr/>
                    <a:lstStyle/>
                    <a:p>
                      <a:pPr algn="l" fontAlgn="b"/>
                      <a:r>
                        <a:rPr lang="it-IT" sz="1100" u="none" strike="noStrike">
                          <a:effectLst/>
                        </a:rPr>
                        <a:t>Net foreign assets</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318</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633</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Banknotes</a:t>
                      </a:r>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3288081946"/>
                  </a:ext>
                </a:extLst>
              </a:tr>
              <a:tr h="262467">
                <a:tc>
                  <a:txBody>
                    <a:bodyPr/>
                    <a:lstStyle/>
                    <a:p>
                      <a:pPr algn="l" fontAlgn="b"/>
                      <a:r>
                        <a:rPr lang="en-US" sz="1100" u="none" strike="noStrike">
                          <a:effectLst/>
                        </a:rPr>
                        <a:t>(Gold and other foreign assets)</a:t>
                      </a:r>
                      <a:endParaRPr lang="en-US"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70</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Government deposits</a:t>
                      </a:r>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77698134"/>
                  </a:ext>
                </a:extLst>
              </a:tr>
              <a:tr h="262467">
                <a:tc>
                  <a:txBody>
                    <a:bodyPr/>
                    <a:lstStyle/>
                    <a:p>
                      <a:pPr algn="l" fontAlgn="b"/>
                      <a:r>
                        <a:rPr lang="it-IT" sz="1100" u="none" strike="noStrike">
                          <a:effectLst/>
                        </a:rPr>
                        <a:t>Domestic assets</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131</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27</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Other autonomous factors (net)</a:t>
                      </a:r>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2406524104"/>
                  </a:ext>
                </a:extLst>
              </a:tr>
              <a:tr h="262467">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4057522295"/>
                  </a:ext>
                </a:extLst>
              </a:tr>
              <a:tr h="262467">
                <a:tc>
                  <a:txBody>
                    <a:bodyPr/>
                    <a:lstStyle/>
                    <a:p>
                      <a:pPr algn="l" fontAlgn="b"/>
                      <a:r>
                        <a:rPr lang="it-IT" sz="1100" u="none" strike="noStrike">
                          <a:effectLst/>
                        </a:rPr>
                        <a:t>Monetary policy instruments</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it-IT" sz="1100" u="none" strike="noStrike">
                          <a:effectLst/>
                        </a:rPr>
                        <a:t>464</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it-IT" sz="1100" u="none" strike="noStrike">
                          <a:effectLst/>
                        </a:rPr>
                        <a:t>183</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Monetary policy instruments</a:t>
                      </a:r>
                      <a:endParaRPr lang="it-IT" sz="1100" b="1"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1360865810"/>
                  </a:ext>
                </a:extLst>
              </a:tr>
              <a:tr h="262467">
                <a:tc>
                  <a:txBody>
                    <a:bodyPr/>
                    <a:lstStyle/>
                    <a:p>
                      <a:pPr algn="l" fontAlgn="b"/>
                      <a:r>
                        <a:rPr lang="it-IT" sz="1100" u="none" strike="noStrike">
                          <a:effectLst/>
                        </a:rPr>
                        <a:t>Main refinancing operations (MRO)</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313</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182</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Current accounts (reserves)</a:t>
                      </a:r>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124540474"/>
                  </a:ext>
                </a:extLst>
              </a:tr>
              <a:tr h="262467">
                <a:tc>
                  <a:txBody>
                    <a:bodyPr/>
                    <a:lstStyle/>
                    <a:p>
                      <a:pPr algn="l" fontAlgn="b"/>
                      <a:r>
                        <a:rPr lang="it-IT" sz="1100" u="none" strike="noStrike">
                          <a:effectLst/>
                        </a:rPr>
                        <a:t>Longer term refinancing</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150</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 </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3974897166"/>
                  </a:ext>
                </a:extLst>
              </a:tr>
              <a:tr h="262467">
                <a:tc>
                  <a:txBody>
                    <a:bodyPr/>
                    <a:lstStyle/>
                    <a:p>
                      <a:pPr algn="l" fontAlgn="b"/>
                      <a:r>
                        <a:rPr lang="it-IT" sz="1100" u="none" strike="noStrike">
                          <a:effectLst/>
                        </a:rPr>
                        <a:t>operations (LTRO)</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 </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1382461045"/>
                  </a:ext>
                </a:extLst>
              </a:tr>
              <a:tr h="262467">
                <a:tc>
                  <a:txBody>
                    <a:bodyPr/>
                    <a:lstStyle/>
                    <a:p>
                      <a:pPr algn="l" fontAlgn="b"/>
                      <a:r>
                        <a:rPr lang="it-IT" sz="1100" u="none" strike="noStrike">
                          <a:effectLst/>
                        </a:rPr>
                        <a:t>Marginal lending facility</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1</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1</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Deposit faciity</a:t>
                      </a:r>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599216962"/>
                  </a:ext>
                </a:extLst>
              </a:tr>
              <a:tr h="262467">
                <a:tc>
                  <a:txBody>
                    <a:bodyPr/>
                    <a:lstStyle/>
                    <a:p>
                      <a:pPr algn="l" fontAlgn="b"/>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1610381236"/>
                  </a:ext>
                </a:extLst>
              </a:tr>
              <a:tr h="262467">
                <a:tc>
                  <a:txBody>
                    <a:bodyPr/>
                    <a:lstStyle/>
                    <a:p>
                      <a:pPr algn="l" fontAlgn="b"/>
                      <a:r>
                        <a:rPr lang="it-IT" sz="1100" u="none" strike="noStrike">
                          <a:effectLst/>
                        </a:rPr>
                        <a:t>Total</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it-IT" sz="1100" u="none" strike="noStrike">
                          <a:effectLst/>
                        </a:rPr>
                        <a:t>913</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it-IT" sz="1100" u="none" strike="noStrike">
                          <a:effectLst/>
                        </a:rPr>
                        <a:t>913</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1212099658"/>
                  </a:ext>
                </a:extLst>
              </a:tr>
              <a:tr h="262467">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dirty="0">
                          <a:effectLst/>
                        </a:rPr>
                        <a:t> </a:t>
                      </a:r>
                      <a:endParaRPr lang="it-IT"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3836805257"/>
                  </a:ext>
                </a:extLst>
              </a:tr>
            </a:tbl>
          </a:graphicData>
        </a:graphic>
      </p:graphicFrame>
    </p:spTree>
    <p:extLst>
      <p:ext uri="{BB962C8B-B14F-4D97-AF65-F5344CB8AC3E}">
        <p14:creationId xmlns:p14="http://schemas.microsoft.com/office/powerpoint/2010/main" val="1977476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1A5E3277-BAD1-4D76-9B4C-5F2EFEBBEBD0}"/>
              </a:ext>
            </a:extLst>
          </p:cNvPr>
          <p:cNvSpPr>
            <a:spLocks noGrp="1"/>
          </p:cNvSpPr>
          <p:nvPr>
            <p:ph type="title"/>
          </p:nvPr>
        </p:nvSpPr>
        <p:spPr>
          <a:xfrm>
            <a:off x="838200" y="365126"/>
            <a:ext cx="10382250" cy="749300"/>
          </a:xfrm>
        </p:spPr>
        <p:txBody>
          <a:bodyPr>
            <a:normAutofit/>
          </a:bodyPr>
          <a:lstStyle/>
          <a:p>
            <a:pPr algn="ctr"/>
            <a:r>
              <a:rPr lang="en-GB" sz="2800" b="1" dirty="0"/>
              <a:t>Balance sheet in normal times</a:t>
            </a:r>
            <a:endParaRPr lang="en-GB" sz="2800" dirty="0"/>
          </a:p>
        </p:txBody>
      </p:sp>
      <p:graphicFrame>
        <p:nvGraphicFramePr>
          <p:cNvPr id="5" name="Segnaposto contenuto 4">
            <a:extLst>
              <a:ext uri="{FF2B5EF4-FFF2-40B4-BE49-F238E27FC236}">
                <a16:creationId xmlns="" xmlns:a16="http://schemas.microsoft.com/office/drawing/2014/main" id="{3D4FE250-F3FB-4425-A878-936A8F7AADA6}"/>
              </a:ext>
            </a:extLst>
          </p:cNvPr>
          <p:cNvGraphicFramePr>
            <a:graphicFrameLocks noGrp="1"/>
          </p:cNvGraphicFramePr>
          <p:nvPr>
            <p:ph sz="half" idx="1"/>
          </p:nvPr>
        </p:nvGraphicFramePr>
        <p:xfrm>
          <a:off x="857250" y="2343944"/>
          <a:ext cx="5143500" cy="3314700"/>
        </p:xfrm>
        <a:graphic>
          <a:graphicData uri="http://schemas.openxmlformats.org/drawingml/2006/table">
            <a:tbl>
              <a:tblPr>
                <a:tableStyleId>{5C22544A-7EE6-4342-B048-85BDC9FD1C3A}</a:tableStyleId>
              </a:tblPr>
              <a:tblGrid>
                <a:gridCol w="2042132">
                  <a:extLst>
                    <a:ext uri="{9D8B030D-6E8A-4147-A177-3AD203B41FA5}">
                      <a16:colId xmlns="" xmlns:a16="http://schemas.microsoft.com/office/drawing/2014/main" val="348796958"/>
                    </a:ext>
                  </a:extLst>
                </a:gridCol>
                <a:gridCol w="610731">
                  <a:extLst>
                    <a:ext uri="{9D8B030D-6E8A-4147-A177-3AD203B41FA5}">
                      <a16:colId xmlns="" xmlns:a16="http://schemas.microsoft.com/office/drawing/2014/main" val="3608705971"/>
                    </a:ext>
                  </a:extLst>
                </a:gridCol>
                <a:gridCol w="610731">
                  <a:extLst>
                    <a:ext uri="{9D8B030D-6E8A-4147-A177-3AD203B41FA5}">
                      <a16:colId xmlns="" xmlns:a16="http://schemas.microsoft.com/office/drawing/2014/main" val="880680129"/>
                    </a:ext>
                  </a:extLst>
                </a:gridCol>
                <a:gridCol w="1879906">
                  <a:extLst>
                    <a:ext uri="{9D8B030D-6E8A-4147-A177-3AD203B41FA5}">
                      <a16:colId xmlns="" xmlns:a16="http://schemas.microsoft.com/office/drawing/2014/main" val="3842734266"/>
                    </a:ext>
                  </a:extLst>
                </a:gridCol>
              </a:tblGrid>
              <a:tr h="184150">
                <a:tc gridSpan="4">
                  <a:txBody>
                    <a:bodyPr/>
                    <a:lstStyle/>
                    <a:p>
                      <a:pPr algn="l" fontAlgn="b"/>
                      <a:r>
                        <a:rPr lang="en-US" sz="1100" u="none" strike="noStrike">
                          <a:effectLst/>
                        </a:rPr>
                        <a:t>Consolidated balance sheet of the Eurosystem (€ billion) (29 June 2007)</a:t>
                      </a:r>
                      <a:endParaRPr lang="en-US" sz="1100" b="0" i="1" u="none" strike="noStrike">
                        <a:solidFill>
                          <a:srgbClr val="000000"/>
                        </a:solidFill>
                        <a:effectLst/>
                        <a:latin typeface="Calibri" panose="020F0502020204030204" pitchFamily="34" charset="0"/>
                      </a:endParaRPr>
                    </a:p>
                  </a:txBody>
                  <a:tcPr marL="6350" marR="6350" marT="6350" marB="0" anchor="b"/>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 xmlns:a16="http://schemas.microsoft.com/office/drawing/2014/main" val="477868384"/>
                  </a:ext>
                </a:extLst>
              </a:tr>
              <a:tr h="184150">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2566163878"/>
                  </a:ext>
                </a:extLst>
              </a:tr>
              <a:tr h="184150">
                <a:tc>
                  <a:txBody>
                    <a:bodyPr/>
                    <a:lstStyle/>
                    <a:p>
                      <a:pPr algn="l" fontAlgn="b"/>
                      <a:r>
                        <a:rPr lang="it-IT" sz="1100" u="none" strike="noStrike">
                          <a:effectLst/>
                        </a:rPr>
                        <a:t>Assets</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Liabilities</a:t>
                      </a:r>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1725562401"/>
                  </a:ext>
                </a:extLst>
              </a:tr>
              <a:tr h="184150">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446170757"/>
                  </a:ext>
                </a:extLst>
              </a:tr>
              <a:tr h="184150">
                <a:tc>
                  <a:txBody>
                    <a:bodyPr/>
                    <a:lstStyle/>
                    <a:p>
                      <a:pPr algn="l" fontAlgn="b"/>
                      <a:r>
                        <a:rPr lang="it-IT" sz="1100" u="none" strike="noStrike">
                          <a:effectLst/>
                        </a:rPr>
                        <a:t>Autonomous liquidity factors </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it-IT" sz="1100" u="none" strike="noStrike">
                          <a:effectLst/>
                        </a:rPr>
                        <a:t>449</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it-IT" sz="1100" u="none" strike="noStrike">
                          <a:effectLst/>
                        </a:rPr>
                        <a:t>730</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l" fontAlgn="ctr"/>
                      <a:r>
                        <a:rPr lang="it-IT" sz="1100" u="none" strike="noStrike">
                          <a:effectLst/>
                        </a:rPr>
                        <a:t>Autonomous liquidity factors</a:t>
                      </a:r>
                      <a:endParaRPr lang="it-IT" sz="1100" b="1"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 xmlns:a16="http://schemas.microsoft.com/office/drawing/2014/main" val="3606115812"/>
                  </a:ext>
                </a:extLst>
              </a:tr>
              <a:tr h="184150">
                <a:tc>
                  <a:txBody>
                    <a:bodyPr/>
                    <a:lstStyle/>
                    <a:p>
                      <a:pPr algn="l" fontAlgn="b"/>
                      <a:r>
                        <a:rPr lang="it-IT" sz="1100" u="none" strike="noStrike">
                          <a:effectLst/>
                        </a:rPr>
                        <a:t>(assets)</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ctr"/>
                      <a:r>
                        <a:rPr lang="it-IT" sz="1100" u="none" strike="noStrike">
                          <a:effectLst/>
                        </a:rPr>
                        <a:t>(liabilities)</a:t>
                      </a:r>
                      <a:endParaRPr lang="it-IT" sz="1100" b="1"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 xmlns:a16="http://schemas.microsoft.com/office/drawing/2014/main" val="79065524"/>
                  </a:ext>
                </a:extLst>
              </a:tr>
              <a:tr h="184150">
                <a:tc>
                  <a:txBody>
                    <a:bodyPr/>
                    <a:lstStyle/>
                    <a:p>
                      <a:pPr algn="l" fontAlgn="b"/>
                      <a:r>
                        <a:rPr lang="it-IT" sz="1100" u="none" strike="noStrike">
                          <a:effectLst/>
                        </a:rPr>
                        <a:t>Net foreign assets</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318</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633</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Banknotes</a:t>
                      </a:r>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2303854192"/>
                  </a:ext>
                </a:extLst>
              </a:tr>
              <a:tr h="184150">
                <a:tc>
                  <a:txBody>
                    <a:bodyPr/>
                    <a:lstStyle/>
                    <a:p>
                      <a:pPr algn="l" fontAlgn="b"/>
                      <a:r>
                        <a:rPr lang="en-US" sz="1100" u="none" strike="noStrike">
                          <a:effectLst/>
                        </a:rPr>
                        <a:t>(Gold and other foreign assets)</a:t>
                      </a:r>
                      <a:endParaRPr lang="en-US"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70</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Government deposits</a:t>
                      </a:r>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3027915307"/>
                  </a:ext>
                </a:extLst>
              </a:tr>
              <a:tr h="184150">
                <a:tc>
                  <a:txBody>
                    <a:bodyPr/>
                    <a:lstStyle/>
                    <a:p>
                      <a:pPr algn="l" fontAlgn="b"/>
                      <a:r>
                        <a:rPr lang="it-IT" sz="1100" u="none" strike="noStrike">
                          <a:effectLst/>
                        </a:rPr>
                        <a:t>Domestic assets</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131</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27</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Other autonomous factors (net)</a:t>
                      </a:r>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1705690564"/>
                  </a:ext>
                </a:extLst>
              </a:tr>
              <a:tr h="184150">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656510106"/>
                  </a:ext>
                </a:extLst>
              </a:tr>
              <a:tr h="184150">
                <a:tc>
                  <a:txBody>
                    <a:bodyPr/>
                    <a:lstStyle/>
                    <a:p>
                      <a:pPr algn="l" fontAlgn="b"/>
                      <a:r>
                        <a:rPr lang="it-IT" sz="1100" u="none" strike="noStrike">
                          <a:effectLst/>
                        </a:rPr>
                        <a:t>Monetary policy instruments</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it-IT" sz="1100" u="none" strike="noStrike">
                          <a:effectLst/>
                        </a:rPr>
                        <a:t>464</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it-IT" sz="1100" u="none" strike="noStrike">
                          <a:effectLst/>
                        </a:rPr>
                        <a:t>183</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Monetary policy instruments</a:t>
                      </a:r>
                      <a:endParaRPr lang="it-IT" sz="1100" b="1"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1807793541"/>
                  </a:ext>
                </a:extLst>
              </a:tr>
              <a:tr h="184150">
                <a:tc>
                  <a:txBody>
                    <a:bodyPr/>
                    <a:lstStyle/>
                    <a:p>
                      <a:pPr algn="l" fontAlgn="b"/>
                      <a:r>
                        <a:rPr lang="it-IT" sz="1100" u="none" strike="noStrike">
                          <a:effectLst/>
                        </a:rPr>
                        <a:t>Main refinancing operations (MRO)</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313</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182</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Current accounts (reserves)</a:t>
                      </a:r>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4286699485"/>
                  </a:ext>
                </a:extLst>
              </a:tr>
              <a:tr h="184150">
                <a:tc>
                  <a:txBody>
                    <a:bodyPr/>
                    <a:lstStyle/>
                    <a:p>
                      <a:pPr algn="l" fontAlgn="b"/>
                      <a:r>
                        <a:rPr lang="it-IT" sz="1100" u="none" strike="noStrike">
                          <a:effectLst/>
                        </a:rPr>
                        <a:t>Longer term refinancing</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150</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 </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909424013"/>
                  </a:ext>
                </a:extLst>
              </a:tr>
              <a:tr h="184150">
                <a:tc>
                  <a:txBody>
                    <a:bodyPr/>
                    <a:lstStyle/>
                    <a:p>
                      <a:pPr algn="l" fontAlgn="b"/>
                      <a:r>
                        <a:rPr lang="it-IT" sz="1100" u="none" strike="noStrike">
                          <a:effectLst/>
                        </a:rPr>
                        <a:t>operations (LTRO)</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 </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2559531883"/>
                  </a:ext>
                </a:extLst>
              </a:tr>
              <a:tr h="184150">
                <a:tc>
                  <a:txBody>
                    <a:bodyPr/>
                    <a:lstStyle/>
                    <a:p>
                      <a:pPr algn="l" fontAlgn="b"/>
                      <a:r>
                        <a:rPr lang="it-IT" sz="1100" u="none" strike="noStrike">
                          <a:effectLst/>
                        </a:rPr>
                        <a:t>Marginal lending facility</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1</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1</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Deposit faciity</a:t>
                      </a:r>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2177370470"/>
                  </a:ext>
                </a:extLst>
              </a:tr>
              <a:tr h="184150">
                <a:tc>
                  <a:txBody>
                    <a:bodyPr/>
                    <a:lstStyle/>
                    <a:p>
                      <a:pPr algn="l" fontAlgn="b"/>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313021745"/>
                  </a:ext>
                </a:extLst>
              </a:tr>
              <a:tr h="184150">
                <a:tc>
                  <a:txBody>
                    <a:bodyPr/>
                    <a:lstStyle/>
                    <a:p>
                      <a:pPr algn="l" fontAlgn="b"/>
                      <a:r>
                        <a:rPr lang="it-IT" sz="1100" u="none" strike="noStrike">
                          <a:effectLst/>
                        </a:rPr>
                        <a:t>Total</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it-IT" sz="1100" u="none" strike="noStrike">
                          <a:effectLst/>
                        </a:rPr>
                        <a:t>913</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it-IT" sz="1100" u="none" strike="noStrike">
                          <a:effectLst/>
                        </a:rPr>
                        <a:t>913</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1573060289"/>
                  </a:ext>
                </a:extLst>
              </a:tr>
              <a:tr h="184150">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dirty="0">
                          <a:effectLst/>
                        </a:rPr>
                        <a:t> </a:t>
                      </a:r>
                      <a:endParaRPr lang="it-IT"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3581500042"/>
                  </a:ext>
                </a:extLst>
              </a:tr>
            </a:tbl>
          </a:graphicData>
        </a:graphic>
      </p:graphicFrame>
      <p:sp>
        <p:nvSpPr>
          <p:cNvPr id="4" name="Segnaposto contenuto 3">
            <a:extLst>
              <a:ext uri="{FF2B5EF4-FFF2-40B4-BE49-F238E27FC236}">
                <a16:creationId xmlns="" xmlns:a16="http://schemas.microsoft.com/office/drawing/2014/main" id="{7CD0A352-EA45-46F4-A801-28A71A3C346F}"/>
              </a:ext>
            </a:extLst>
          </p:cNvPr>
          <p:cNvSpPr>
            <a:spLocks noGrp="1"/>
          </p:cNvSpPr>
          <p:nvPr>
            <p:ph sz="half" idx="2"/>
          </p:nvPr>
        </p:nvSpPr>
        <p:spPr/>
        <p:txBody>
          <a:bodyPr/>
          <a:lstStyle/>
          <a:p>
            <a:r>
              <a:rPr lang="en-GB" dirty="0"/>
              <a:t>Right side: origin of liquidity</a:t>
            </a:r>
          </a:p>
          <a:p>
            <a:r>
              <a:rPr lang="en-GB" dirty="0"/>
              <a:t>Left side: where liquidity stays</a:t>
            </a:r>
          </a:p>
          <a:p>
            <a:r>
              <a:rPr lang="en-GB" dirty="0"/>
              <a:t>(730 + 183) – 449 = net liquidity deficit = 464</a:t>
            </a:r>
          </a:p>
          <a:p>
            <a:r>
              <a:rPr lang="en-GB" dirty="0"/>
              <a:t>Monetary policy  instruments = NLD = 464</a:t>
            </a:r>
          </a:p>
          <a:p>
            <a:endParaRPr lang="en-GB" dirty="0"/>
          </a:p>
        </p:txBody>
      </p:sp>
    </p:spTree>
    <p:extLst>
      <p:ext uri="{BB962C8B-B14F-4D97-AF65-F5344CB8AC3E}">
        <p14:creationId xmlns:p14="http://schemas.microsoft.com/office/powerpoint/2010/main" val="264209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189C35F5-F3DD-4E57-B934-5DF0D082078F}"/>
              </a:ext>
            </a:extLst>
          </p:cNvPr>
          <p:cNvSpPr>
            <a:spLocks noGrp="1"/>
          </p:cNvSpPr>
          <p:nvPr>
            <p:ph type="title"/>
          </p:nvPr>
        </p:nvSpPr>
        <p:spPr>
          <a:xfrm>
            <a:off x="838200" y="365126"/>
            <a:ext cx="10382250" cy="539750"/>
          </a:xfrm>
        </p:spPr>
        <p:txBody>
          <a:bodyPr>
            <a:normAutofit/>
          </a:bodyPr>
          <a:lstStyle/>
          <a:p>
            <a:pPr algn="ctr"/>
            <a:r>
              <a:rPr lang="en-GB" sz="2800" b="1" dirty="0"/>
              <a:t>Balance sheet in abnormal times</a:t>
            </a:r>
            <a:endParaRPr lang="en-GB" sz="2800" dirty="0"/>
          </a:p>
        </p:txBody>
      </p:sp>
      <p:graphicFrame>
        <p:nvGraphicFramePr>
          <p:cNvPr id="4" name="Segnaposto contenuto 3">
            <a:extLst>
              <a:ext uri="{FF2B5EF4-FFF2-40B4-BE49-F238E27FC236}">
                <a16:creationId xmlns="" xmlns:a16="http://schemas.microsoft.com/office/drawing/2014/main" id="{A21EED85-B47A-4A9E-8E38-4C33CB04B118}"/>
              </a:ext>
            </a:extLst>
          </p:cNvPr>
          <p:cNvGraphicFramePr>
            <a:graphicFrameLocks noGrp="1"/>
          </p:cNvGraphicFramePr>
          <p:nvPr>
            <p:ph idx="1"/>
            <p:extLst>
              <p:ext uri="{D42A27DB-BD31-4B8C-83A1-F6EECF244321}">
                <p14:modId xmlns:p14="http://schemas.microsoft.com/office/powerpoint/2010/main" val="3761949639"/>
              </p:ext>
            </p:extLst>
          </p:nvPr>
        </p:nvGraphicFramePr>
        <p:xfrm>
          <a:off x="1838325" y="904876"/>
          <a:ext cx="7553323" cy="5588016"/>
        </p:xfrm>
        <a:graphic>
          <a:graphicData uri="http://schemas.openxmlformats.org/drawingml/2006/table">
            <a:tbl>
              <a:tblPr>
                <a:tableStyleId>{5C22544A-7EE6-4342-B048-85BDC9FD1C3A}</a:tableStyleId>
              </a:tblPr>
              <a:tblGrid>
                <a:gridCol w="2809627">
                  <a:extLst>
                    <a:ext uri="{9D8B030D-6E8A-4147-A177-3AD203B41FA5}">
                      <a16:colId xmlns="" xmlns:a16="http://schemas.microsoft.com/office/drawing/2014/main" val="3637535334"/>
                    </a:ext>
                  </a:extLst>
                </a:gridCol>
                <a:gridCol w="1032375">
                  <a:extLst>
                    <a:ext uri="{9D8B030D-6E8A-4147-A177-3AD203B41FA5}">
                      <a16:colId xmlns="" xmlns:a16="http://schemas.microsoft.com/office/drawing/2014/main" val="2374379805"/>
                    </a:ext>
                  </a:extLst>
                </a:gridCol>
                <a:gridCol w="1136918">
                  <a:extLst>
                    <a:ext uri="{9D8B030D-6E8A-4147-A177-3AD203B41FA5}">
                      <a16:colId xmlns="" xmlns:a16="http://schemas.microsoft.com/office/drawing/2014/main" val="1700691221"/>
                    </a:ext>
                  </a:extLst>
                </a:gridCol>
                <a:gridCol w="2574403">
                  <a:extLst>
                    <a:ext uri="{9D8B030D-6E8A-4147-A177-3AD203B41FA5}">
                      <a16:colId xmlns="" xmlns:a16="http://schemas.microsoft.com/office/drawing/2014/main" val="2920740921"/>
                    </a:ext>
                  </a:extLst>
                </a:gridCol>
              </a:tblGrid>
              <a:tr h="266096">
                <a:tc gridSpan="4">
                  <a:txBody>
                    <a:bodyPr/>
                    <a:lstStyle/>
                    <a:p>
                      <a:pPr algn="l" fontAlgn="b"/>
                      <a:r>
                        <a:rPr lang="en-US" sz="1100" u="none" strike="noStrike">
                          <a:effectLst/>
                        </a:rPr>
                        <a:t>Consolidated balance sheet of the Eurosystem (€ billion) (3 May 2019 )</a:t>
                      </a:r>
                      <a:endParaRPr lang="en-US" sz="1100" b="0" i="1" u="none" strike="noStrike">
                        <a:solidFill>
                          <a:srgbClr val="000000"/>
                        </a:solidFill>
                        <a:effectLst/>
                        <a:latin typeface="Calibri" panose="020F0502020204030204" pitchFamily="34" charset="0"/>
                      </a:endParaRPr>
                    </a:p>
                  </a:txBody>
                  <a:tcPr marL="6350" marR="6350" marT="6350" marB="0" anchor="b"/>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 xmlns:a16="http://schemas.microsoft.com/office/drawing/2014/main" val="3338140939"/>
                  </a:ext>
                </a:extLst>
              </a:tr>
              <a:tr h="266096">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524676543"/>
                  </a:ext>
                </a:extLst>
              </a:tr>
              <a:tr h="266096">
                <a:tc>
                  <a:txBody>
                    <a:bodyPr/>
                    <a:lstStyle/>
                    <a:p>
                      <a:pPr algn="l" fontAlgn="b"/>
                      <a:r>
                        <a:rPr lang="it-IT" sz="1100" u="none" strike="noStrike">
                          <a:effectLst/>
                        </a:rPr>
                        <a:t>Assets</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Liabilities</a:t>
                      </a:r>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813445914"/>
                  </a:ext>
                </a:extLst>
              </a:tr>
              <a:tr h="266096">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1360343928"/>
                  </a:ext>
                </a:extLst>
              </a:tr>
              <a:tr h="266096">
                <a:tc>
                  <a:txBody>
                    <a:bodyPr/>
                    <a:lstStyle/>
                    <a:p>
                      <a:pPr algn="l" fontAlgn="b"/>
                      <a:r>
                        <a:rPr lang="it-IT" sz="1100" u="none" strike="noStrike">
                          <a:effectLst/>
                        </a:rPr>
                        <a:t>Autonomous liquidity factors </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it-IT" sz="1100" u="none" strike="noStrike">
                          <a:effectLst/>
                        </a:rPr>
                        <a:t>947</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it-IT" sz="1100" u="none" strike="noStrike">
                          <a:effectLst/>
                        </a:rPr>
                        <a:t>2258</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ctr"/>
                      <a:r>
                        <a:rPr lang="it-IT" sz="1100" u="none" strike="noStrike" dirty="0" err="1">
                          <a:effectLst/>
                        </a:rPr>
                        <a:t>Autonomous</a:t>
                      </a:r>
                      <a:r>
                        <a:rPr lang="it-IT" sz="1100" u="none" strike="noStrike" dirty="0">
                          <a:effectLst/>
                        </a:rPr>
                        <a:t> </a:t>
                      </a:r>
                      <a:r>
                        <a:rPr lang="it-IT" sz="1100" u="none" strike="noStrike" dirty="0" err="1">
                          <a:effectLst/>
                        </a:rPr>
                        <a:t>liquidity</a:t>
                      </a:r>
                      <a:r>
                        <a:rPr lang="it-IT" sz="1100" u="none" strike="noStrike" dirty="0">
                          <a:effectLst/>
                        </a:rPr>
                        <a:t> </a:t>
                      </a:r>
                      <a:r>
                        <a:rPr lang="it-IT" sz="1100" u="none" strike="noStrike" dirty="0" err="1">
                          <a:effectLst/>
                        </a:rPr>
                        <a:t>factors</a:t>
                      </a:r>
                      <a:endParaRPr lang="it-IT" sz="1100" b="1"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 xmlns:a16="http://schemas.microsoft.com/office/drawing/2014/main" val="3187990983"/>
                  </a:ext>
                </a:extLst>
              </a:tr>
              <a:tr h="266096">
                <a:tc>
                  <a:txBody>
                    <a:bodyPr/>
                    <a:lstStyle/>
                    <a:p>
                      <a:pPr algn="l" fontAlgn="b"/>
                      <a:r>
                        <a:rPr lang="it-IT" sz="1100" u="none" strike="noStrike">
                          <a:effectLst/>
                        </a:rPr>
                        <a:t>(assets)</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ctr"/>
                      <a:r>
                        <a:rPr lang="it-IT" sz="1100" u="none" strike="noStrike">
                          <a:effectLst/>
                        </a:rPr>
                        <a:t>(liabilities)</a:t>
                      </a:r>
                      <a:endParaRPr lang="it-IT" sz="1100" b="1"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 xmlns:a16="http://schemas.microsoft.com/office/drawing/2014/main" val="1319549484"/>
                  </a:ext>
                </a:extLst>
              </a:tr>
              <a:tr h="266096">
                <a:tc>
                  <a:txBody>
                    <a:bodyPr/>
                    <a:lstStyle/>
                    <a:p>
                      <a:pPr algn="l" fontAlgn="b"/>
                      <a:r>
                        <a:rPr lang="it-IT" sz="1100" u="none" strike="noStrike">
                          <a:effectLst/>
                        </a:rPr>
                        <a:t>Net foreign assets</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690</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1229</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Banknotes</a:t>
                      </a:r>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333531268"/>
                  </a:ext>
                </a:extLst>
              </a:tr>
              <a:tr h="266096">
                <a:tc>
                  <a:txBody>
                    <a:bodyPr/>
                    <a:lstStyle/>
                    <a:p>
                      <a:pPr algn="l" fontAlgn="b"/>
                      <a:r>
                        <a:rPr lang="en-US" sz="1100" u="none" strike="noStrike">
                          <a:effectLst/>
                        </a:rPr>
                        <a:t>(Gold and other foreign assets)</a:t>
                      </a:r>
                      <a:endParaRPr lang="en-US"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203</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Government deposits</a:t>
                      </a:r>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4163143561"/>
                  </a:ext>
                </a:extLst>
              </a:tr>
              <a:tr h="266096">
                <a:tc>
                  <a:txBody>
                    <a:bodyPr/>
                    <a:lstStyle/>
                    <a:p>
                      <a:pPr algn="l" fontAlgn="b"/>
                      <a:r>
                        <a:rPr lang="it-IT" sz="1100" u="none" strike="noStrike">
                          <a:effectLst/>
                        </a:rPr>
                        <a:t>Domestic assets</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257</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826</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Other autonomous factors  (net)</a:t>
                      </a:r>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2668065573"/>
                  </a:ext>
                </a:extLst>
              </a:tr>
              <a:tr h="266096">
                <a:tc>
                  <a:txBody>
                    <a:bodyPr/>
                    <a:lstStyle/>
                    <a:p>
                      <a:pPr algn="l" fontAlgn="b"/>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101041985"/>
                  </a:ext>
                </a:extLst>
              </a:tr>
              <a:tr h="266096">
                <a:tc>
                  <a:txBody>
                    <a:bodyPr/>
                    <a:lstStyle/>
                    <a:p>
                      <a:pPr algn="l" fontAlgn="b"/>
                      <a:r>
                        <a:rPr lang="it-IT" sz="1100" u="none" strike="noStrike">
                          <a:effectLst/>
                        </a:rPr>
                        <a:t>Monetary policy instruments</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it-IT" sz="1100" u="none" strike="noStrike">
                          <a:effectLst/>
                        </a:rPr>
                        <a:t>3349</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it-IT" sz="1100" u="none" strike="noStrike">
                          <a:effectLst/>
                        </a:rPr>
                        <a:t>2038</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Monetary policy instruments</a:t>
                      </a:r>
                      <a:endParaRPr lang="it-IT" sz="1100" b="1"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3049005872"/>
                  </a:ext>
                </a:extLst>
              </a:tr>
              <a:tr h="266096">
                <a:tc>
                  <a:txBody>
                    <a:bodyPr/>
                    <a:lstStyle/>
                    <a:p>
                      <a:pPr algn="l" fontAlgn="b"/>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1"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1828132834"/>
                  </a:ext>
                </a:extLst>
              </a:tr>
              <a:tr h="266096">
                <a:tc>
                  <a:txBody>
                    <a:bodyPr/>
                    <a:lstStyle/>
                    <a:p>
                      <a:pPr algn="l" fontAlgn="b"/>
                      <a:r>
                        <a:rPr lang="it-IT" sz="1100" u="none" strike="noStrike">
                          <a:effectLst/>
                        </a:rPr>
                        <a:t>Main refinancing operations (MRO)</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6</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1404</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Current accounts (reserves)</a:t>
                      </a:r>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1253809243"/>
                  </a:ext>
                </a:extLst>
              </a:tr>
              <a:tr h="266096">
                <a:tc>
                  <a:txBody>
                    <a:bodyPr/>
                    <a:lstStyle/>
                    <a:p>
                      <a:pPr algn="l" fontAlgn="b"/>
                      <a:r>
                        <a:rPr lang="it-IT" sz="1100" u="none" strike="noStrike">
                          <a:effectLst/>
                        </a:rPr>
                        <a:t>Longer term refinancing</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719</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0</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Absorbing operations related </a:t>
                      </a:r>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1003134096"/>
                  </a:ext>
                </a:extLst>
              </a:tr>
              <a:tr h="266096">
                <a:tc>
                  <a:txBody>
                    <a:bodyPr/>
                    <a:lstStyle/>
                    <a:p>
                      <a:pPr algn="l" fontAlgn="b"/>
                      <a:r>
                        <a:rPr lang="it-IT" sz="1100" u="none" strike="noStrike">
                          <a:effectLst/>
                        </a:rPr>
                        <a:t>operations (LTRO)</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to Security Market Programme</a:t>
                      </a:r>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2804254291"/>
                  </a:ext>
                </a:extLst>
              </a:tr>
              <a:tr h="266096">
                <a:tc>
                  <a:txBody>
                    <a:bodyPr/>
                    <a:lstStyle/>
                    <a:p>
                      <a:pPr algn="l" fontAlgn="b"/>
                      <a:r>
                        <a:rPr lang="it-IT" sz="1100" u="none" strike="noStrike">
                          <a:effectLst/>
                        </a:rPr>
                        <a:t>Securities held for monetary</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 </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338667663"/>
                  </a:ext>
                </a:extLst>
              </a:tr>
              <a:tr h="266096">
                <a:tc>
                  <a:txBody>
                    <a:bodyPr/>
                    <a:lstStyle/>
                    <a:p>
                      <a:pPr algn="l" fontAlgn="b"/>
                      <a:r>
                        <a:rPr lang="it-IT" sz="1100" u="none" strike="noStrike" dirty="0">
                          <a:effectLst/>
                        </a:rPr>
                        <a:t>policy </a:t>
                      </a:r>
                      <a:r>
                        <a:rPr lang="it-IT" sz="1100" u="none" strike="noStrike" dirty="0" err="1">
                          <a:effectLst/>
                        </a:rPr>
                        <a:t>purposes</a:t>
                      </a:r>
                      <a:r>
                        <a:rPr lang="it-IT" sz="1100" u="none" strike="noStrike" dirty="0">
                          <a:effectLst/>
                        </a:rPr>
                        <a:t> (</a:t>
                      </a:r>
                      <a:r>
                        <a:rPr lang="it-IT" sz="1100" u="none" strike="noStrike" dirty="0" err="1">
                          <a:effectLst/>
                        </a:rPr>
                        <a:t>mainly</a:t>
                      </a:r>
                      <a:r>
                        <a:rPr lang="it-IT" sz="1100" u="none" strike="noStrike" dirty="0">
                          <a:effectLst/>
                        </a:rPr>
                        <a:t> QE)</a:t>
                      </a:r>
                      <a:endParaRPr lang="it-IT" sz="1100" b="0" i="1"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2624</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3309443075"/>
                  </a:ext>
                </a:extLst>
              </a:tr>
              <a:tr h="266096">
                <a:tc>
                  <a:txBody>
                    <a:bodyPr/>
                    <a:lstStyle/>
                    <a:p>
                      <a:pPr algn="l" fontAlgn="b"/>
                      <a:r>
                        <a:rPr lang="it-IT" sz="1100" u="none" strike="noStrike">
                          <a:effectLst/>
                        </a:rPr>
                        <a:t>Marginal lending facility</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0</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it-IT" sz="1100" u="none" strike="noStrike">
                          <a:effectLst/>
                        </a:rPr>
                        <a:t>634</a:t>
                      </a:r>
                      <a:endParaRPr lang="it-IT" sz="1100" b="0" i="1"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Deposit faciity</a:t>
                      </a:r>
                      <a:endParaRPr lang="it-IT" sz="1100" b="0" i="1"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2852884417"/>
                  </a:ext>
                </a:extLst>
              </a:tr>
              <a:tr h="266096">
                <a:tc>
                  <a:txBody>
                    <a:bodyPr/>
                    <a:lstStyle/>
                    <a:p>
                      <a:pPr algn="l" fontAlgn="b"/>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3144023056"/>
                  </a:ext>
                </a:extLst>
              </a:tr>
              <a:tr h="266096">
                <a:tc>
                  <a:txBody>
                    <a:bodyPr/>
                    <a:lstStyle/>
                    <a:p>
                      <a:pPr algn="l" fontAlgn="b"/>
                      <a:r>
                        <a:rPr lang="it-IT" sz="1100" u="none" strike="noStrike">
                          <a:effectLst/>
                        </a:rPr>
                        <a:t>Total</a:t>
                      </a:r>
                      <a:endParaRPr lang="it-IT" sz="11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it-IT" sz="1100" u="none" strike="noStrike">
                          <a:effectLst/>
                        </a:rPr>
                        <a:t>4296</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it-IT" sz="1100" u="none" strike="noStrike">
                          <a:effectLst/>
                        </a:rPr>
                        <a:t>4296</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3178445824"/>
                  </a:ext>
                </a:extLst>
              </a:tr>
              <a:tr h="266096">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a:effectLst/>
                        </a:rPr>
                        <a:t> </a:t>
                      </a:r>
                      <a:endParaRPr lang="it-IT"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it-IT" sz="1100" u="none" strike="noStrike" dirty="0">
                          <a:effectLst/>
                        </a:rPr>
                        <a:t> </a:t>
                      </a:r>
                      <a:endParaRPr lang="it-IT"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2624058225"/>
                  </a:ext>
                </a:extLst>
              </a:tr>
            </a:tbl>
          </a:graphicData>
        </a:graphic>
      </p:graphicFrame>
    </p:spTree>
    <p:extLst>
      <p:ext uri="{BB962C8B-B14F-4D97-AF65-F5344CB8AC3E}">
        <p14:creationId xmlns:p14="http://schemas.microsoft.com/office/powerpoint/2010/main" val="2686315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FCC0EC31-76C8-45BA-8F85-9C78E1D1DCFD}"/>
              </a:ext>
            </a:extLst>
          </p:cNvPr>
          <p:cNvSpPr>
            <a:spLocks noGrp="1"/>
          </p:cNvSpPr>
          <p:nvPr>
            <p:ph type="title"/>
          </p:nvPr>
        </p:nvSpPr>
        <p:spPr>
          <a:xfrm>
            <a:off x="838200" y="365126"/>
            <a:ext cx="10515600" cy="863600"/>
          </a:xfrm>
        </p:spPr>
        <p:txBody>
          <a:bodyPr>
            <a:normAutofit/>
          </a:bodyPr>
          <a:lstStyle/>
          <a:p>
            <a:pPr algn="ctr"/>
            <a:r>
              <a:rPr lang="en-GB" sz="2800" b="1" dirty="0"/>
              <a:t>Oversimplified balance sheet of a commercial bank</a:t>
            </a:r>
          </a:p>
        </p:txBody>
      </p:sp>
      <p:sp>
        <p:nvSpPr>
          <p:cNvPr id="3" name="Segnaposto contenuto 2">
            <a:extLst>
              <a:ext uri="{FF2B5EF4-FFF2-40B4-BE49-F238E27FC236}">
                <a16:creationId xmlns="" xmlns:a16="http://schemas.microsoft.com/office/drawing/2014/main" id="{8DDC6E08-EE8B-40DF-BACB-C1529D7BC129}"/>
              </a:ext>
            </a:extLst>
          </p:cNvPr>
          <p:cNvSpPr>
            <a:spLocks noGrp="1"/>
          </p:cNvSpPr>
          <p:nvPr>
            <p:ph idx="1"/>
          </p:nvPr>
        </p:nvSpPr>
        <p:spPr>
          <a:xfrm>
            <a:off x="838200" y="1114425"/>
            <a:ext cx="10591800" cy="5062538"/>
          </a:xfrm>
        </p:spPr>
        <p:txBody>
          <a:bodyPr/>
          <a:lstStyle/>
          <a:p>
            <a:endParaRPr lang="en-GB" dirty="0"/>
          </a:p>
        </p:txBody>
      </p:sp>
      <p:pic>
        <p:nvPicPr>
          <p:cNvPr id="5" name="Immagine 4">
            <a:extLst>
              <a:ext uri="{FF2B5EF4-FFF2-40B4-BE49-F238E27FC236}">
                <a16:creationId xmlns="" xmlns:a16="http://schemas.microsoft.com/office/drawing/2014/main" id="{521EFD5B-616D-4B23-BF43-105CC7D4FDAE}"/>
              </a:ext>
            </a:extLst>
          </p:cNvPr>
          <p:cNvPicPr>
            <a:picLocks noChangeAspect="1"/>
          </p:cNvPicPr>
          <p:nvPr/>
        </p:nvPicPr>
        <p:blipFill>
          <a:blip r:embed="rId2"/>
          <a:stretch>
            <a:fillRect/>
          </a:stretch>
        </p:blipFill>
        <p:spPr>
          <a:xfrm>
            <a:off x="4128769" y="2098674"/>
            <a:ext cx="3357975" cy="2544445"/>
          </a:xfrm>
          <a:prstGeom prst="rect">
            <a:avLst/>
          </a:prstGeom>
        </p:spPr>
      </p:pic>
    </p:spTree>
    <p:extLst>
      <p:ext uri="{BB962C8B-B14F-4D97-AF65-F5344CB8AC3E}">
        <p14:creationId xmlns:p14="http://schemas.microsoft.com/office/powerpoint/2010/main" val="15380674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AF76E984-EE7A-A2A5-3807-F9056BB3726D}"/>
              </a:ext>
            </a:extLst>
          </p:cNvPr>
          <p:cNvSpPr>
            <a:spLocks noGrp="1"/>
          </p:cNvSpPr>
          <p:nvPr>
            <p:ph type="title"/>
          </p:nvPr>
        </p:nvSpPr>
        <p:spPr>
          <a:xfrm>
            <a:off x="838200" y="365125"/>
            <a:ext cx="10420927" cy="595457"/>
          </a:xfrm>
        </p:spPr>
        <p:txBody>
          <a:bodyPr>
            <a:normAutofit/>
          </a:bodyPr>
          <a:lstStyle/>
          <a:p>
            <a:pPr algn="ctr"/>
            <a:r>
              <a:rPr lang="en-GB" sz="2800" b="1" dirty="0"/>
              <a:t>Present debates on monetary policy implementation</a:t>
            </a:r>
          </a:p>
        </p:txBody>
      </p:sp>
      <p:sp>
        <p:nvSpPr>
          <p:cNvPr id="3" name="Segnaposto contenuto 2">
            <a:extLst>
              <a:ext uri="{FF2B5EF4-FFF2-40B4-BE49-F238E27FC236}">
                <a16:creationId xmlns="" xmlns:a16="http://schemas.microsoft.com/office/drawing/2014/main" id="{ACD08176-EB47-A378-B4D1-0B5E986CBA79}"/>
              </a:ext>
            </a:extLst>
          </p:cNvPr>
          <p:cNvSpPr>
            <a:spLocks noGrp="1"/>
          </p:cNvSpPr>
          <p:nvPr>
            <p:ph idx="1"/>
          </p:nvPr>
        </p:nvSpPr>
        <p:spPr>
          <a:xfrm>
            <a:off x="720436" y="960582"/>
            <a:ext cx="10633364" cy="5216381"/>
          </a:xfrm>
        </p:spPr>
        <p:txBody>
          <a:bodyPr>
            <a:normAutofit/>
          </a:bodyPr>
          <a:lstStyle/>
          <a:p>
            <a:r>
              <a:rPr lang="en-GB" sz="2400" dirty="0"/>
              <a:t>CBs are engaged in a quantitative tightening (problematic in the EMU)</a:t>
            </a:r>
          </a:p>
          <a:p>
            <a:r>
              <a:rPr lang="en-GB" sz="2400" dirty="0"/>
              <a:t>A return to the scarce reserve regime (the corridor)?</a:t>
            </a:r>
          </a:p>
          <a:p>
            <a:r>
              <a:rPr lang="en-GB" sz="2400" dirty="0"/>
              <a:t>Banks used to ample reserves (still lack of trust; loss of financial skill to live with scarce reserves; reserves as safe asset for financial regulation, often obtained by CBs for less prised assets). Experience of the Fed in Sept. 2019.</a:t>
            </a:r>
          </a:p>
          <a:p>
            <a:r>
              <a:rPr lang="en-GB" sz="2400" dirty="0"/>
              <a:t>FED officially opted for a supply driven floor system: the CB estimates reserve demand and offers them with a safety margin</a:t>
            </a:r>
          </a:p>
          <a:p>
            <a:r>
              <a:rPr lang="en-GB" sz="2400" dirty="0"/>
              <a:t>ECB (BoE earlier) demand driven floor system: banks are left to decide the amount of reserves they wish (reserves are allocated through repos with a fixed rate full allotment method)</a:t>
            </a:r>
          </a:p>
          <a:p>
            <a:r>
              <a:rPr lang="en-GB" sz="2400" dirty="0"/>
              <a:t>Now banks have still a lot of reserves that, however, will fall with QT. Therefore the ECB will provide in the future also new forms of LTRO  so to provide a more lasting base of liquidity.</a:t>
            </a:r>
          </a:p>
        </p:txBody>
      </p:sp>
    </p:spTree>
    <p:extLst>
      <p:ext uri="{BB962C8B-B14F-4D97-AF65-F5344CB8AC3E}">
        <p14:creationId xmlns:p14="http://schemas.microsoft.com/office/powerpoint/2010/main" val="3243535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2C4C6B6-45ED-93D1-9DC1-F36E38A02BF3}"/>
              </a:ext>
            </a:extLst>
          </p:cNvPr>
          <p:cNvSpPr>
            <a:spLocks noGrp="1"/>
          </p:cNvSpPr>
          <p:nvPr>
            <p:ph type="title"/>
          </p:nvPr>
        </p:nvSpPr>
        <p:spPr>
          <a:xfrm>
            <a:off x="838200" y="365126"/>
            <a:ext cx="10365509" cy="530802"/>
          </a:xfrm>
        </p:spPr>
        <p:txBody>
          <a:bodyPr>
            <a:normAutofit/>
          </a:bodyPr>
          <a:lstStyle/>
          <a:p>
            <a:pPr algn="ctr"/>
            <a:r>
              <a:rPr lang="en-GB" sz="2800" b="1" dirty="0"/>
              <a:t>Polemics</a:t>
            </a:r>
          </a:p>
        </p:txBody>
      </p:sp>
      <p:sp>
        <p:nvSpPr>
          <p:cNvPr id="3" name="Segnaposto contenuto 2">
            <a:extLst>
              <a:ext uri="{FF2B5EF4-FFF2-40B4-BE49-F238E27FC236}">
                <a16:creationId xmlns="" xmlns:a16="http://schemas.microsoft.com/office/drawing/2014/main" id="{E6578837-AF4A-2938-E2D6-4C62FE9A3574}"/>
              </a:ext>
            </a:extLst>
          </p:cNvPr>
          <p:cNvSpPr>
            <a:spLocks noGrp="1"/>
          </p:cNvSpPr>
          <p:nvPr>
            <p:ph idx="1"/>
          </p:nvPr>
        </p:nvSpPr>
        <p:spPr>
          <a:xfrm>
            <a:off x="914400" y="895928"/>
            <a:ext cx="10439400" cy="5281035"/>
          </a:xfrm>
        </p:spPr>
        <p:txBody>
          <a:bodyPr>
            <a:normAutofit/>
          </a:bodyPr>
          <a:lstStyle/>
          <a:p>
            <a:r>
              <a:rPr lang="en-GB" sz="2400" dirty="0"/>
              <a:t>The floor system can be costly: excess reserves are held in the deposit facility (if held in the CC are not remunerated) it was free of costs when</a:t>
            </a:r>
            <a:r>
              <a:rPr lang="en-GB" sz="2400" i="1" dirty="0"/>
              <a:t> </a:t>
            </a:r>
            <a:r>
              <a:rPr lang="en-GB" sz="2400" i="1" dirty="0" err="1"/>
              <a:t>i</a:t>
            </a:r>
            <a:r>
              <a:rPr lang="en-GB" sz="1600" i="1" dirty="0" err="1"/>
              <a:t>DF</a:t>
            </a:r>
            <a:r>
              <a:rPr lang="en-GB" sz="2400" i="1" dirty="0"/>
              <a:t> </a:t>
            </a:r>
            <a:r>
              <a:rPr lang="en-GB" sz="2400" dirty="0"/>
              <a:t>was negative, but with inflation from 2022 the corridor is in positive territory.</a:t>
            </a:r>
          </a:p>
          <a:p>
            <a:r>
              <a:rPr lang="en-GB" sz="2400" dirty="0"/>
              <a:t>De Grauwe and others proposed to increase the mandatory reserve coefficient (now at 1% of deposits) with a zero remuneration for RR.</a:t>
            </a:r>
          </a:p>
          <a:p>
            <a:r>
              <a:rPr lang="en-GB" sz="2400" dirty="0"/>
              <a:t>Problem: mal distribution of excess reserves in the euro area. Italy and </a:t>
            </a:r>
            <a:r>
              <a:rPr lang="en-GB" sz="2400" dirty="0" err="1"/>
              <a:t>Soain</a:t>
            </a:r>
            <a:r>
              <a:rPr lang="en-GB" sz="2400" dirty="0"/>
              <a:t> would be short of reserves.</a:t>
            </a:r>
          </a:p>
          <a:p>
            <a:r>
              <a:rPr lang="en-GB" sz="2400" dirty="0"/>
              <a:t>Are </a:t>
            </a:r>
            <a:r>
              <a:rPr lang="en-GB" sz="2400" dirty="0" err="1"/>
              <a:t>BdI</a:t>
            </a:r>
            <a:r>
              <a:rPr lang="en-GB" sz="2400" dirty="0"/>
              <a:t> and </a:t>
            </a:r>
            <a:r>
              <a:rPr lang="en-GB" sz="2400" dirty="0" err="1"/>
              <a:t>BdE</a:t>
            </a:r>
            <a:r>
              <a:rPr lang="en-GB" sz="2400" dirty="0"/>
              <a:t> subsidising German banks? (the costs of the DF are pooled and redistributed in the </a:t>
            </a:r>
            <a:r>
              <a:rPr lang="en-GB" sz="2400" dirty="0" err="1"/>
              <a:t>Eurosystem</a:t>
            </a:r>
            <a:r>
              <a:rPr lang="en-GB" sz="2400" dirty="0"/>
              <a:t>). A very complicated issue since other items are pooled, I am trying to understand what is going on.</a:t>
            </a:r>
          </a:p>
        </p:txBody>
      </p:sp>
    </p:spTree>
    <p:extLst>
      <p:ext uri="{BB962C8B-B14F-4D97-AF65-F5344CB8AC3E}">
        <p14:creationId xmlns:p14="http://schemas.microsoft.com/office/powerpoint/2010/main" val="36168063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5D81BD4-E296-49D0-B685-6C718B5CA00A}"/>
              </a:ext>
            </a:extLst>
          </p:cNvPr>
          <p:cNvSpPr>
            <a:spLocks noGrp="1"/>
          </p:cNvSpPr>
          <p:nvPr>
            <p:ph type="title"/>
          </p:nvPr>
        </p:nvSpPr>
        <p:spPr>
          <a:xfrm>
            <a:off x="838200" y="365126"/>
            <a:ext cx="10391775" cy="539750"/>
          </a:xfrm>
        </p:spPr>
        <p:txBody>
          <a:bodyPr>
            <a:normAutofit/>
          </a:bodyPr>
          <a:lstStyle/>
          <a:p>
            <a:pPr algn="ctr"/>
            <a:r>
              <a:rPr lang="en-GB" sz="2800" b="1" dirty="0"/>
              <a:t>More theoretical implications of my lectures</a:t>
            </a:r>
          </a:p>
        </p:txBody>
      </p:sp>
      <p:sp>
        <p:nvSpPr>
          <p:cNvPr id="3" name="Segnaposto contenuto 2">
            <a:extLst>
              <a:ext uri="{FF2B5EF4-FFF2-40B4-BE49-F238E27FC236}">
                <a16:creationId xmlns="" xmlns:a16="http://schemas.microsoft.com/office/drawing/2014/main" id="{3E238832-4BD0-4DEB-8F68-319F044074C9}"/>
              </a:ext>
            </a:extLst>
          </p:cNvPr>
          <p:cNvSpPr>
            <a:spLocks noGrp="1"/>
          </p:cNvSpPr>
          <p:nvPr>
            <p:ph idx="1"/>
          </p:nvPr>
        </p:nvSpPr>
        <p:spPr>
          <a:xfrm>
            <a:off x="838200" y="904876"/>
            <a:ext cx="10515600" cy="5272087"/>
          </a:xfrm>
        </p:spPr>
        <p:txBody>
          <a:bodyPr>
            <a:normAutofit fontScale="92500" lnSpcReduction="20000"/>
          </a:bodyPr>
          <a:lstStyle/>
          <a:p>
            <a:r>
              <a:rPr lang="en-US" sz="2400" dirty="0"/>
              <a:t>My first aim has been to show you how wrong there is with monetary policy as it is (still) taught. But there are important implications for macroeconomic theory.</a:t>
            </a:r>
          </a:p>
          <a:p>
            <a:r>
              <a:rPr lang="en-US" sz="2400" dirty="0"/>
              <a:t>First, the endogeneity of money can be and is shared even by the best mainstream economists and central bankers. What differentiates mainstream and PK is not the </a:t>
            </a:r>
            <a:r>
              <a:rPr lang="en-US" sz="2400" dirty="0" err="1"/>
              <a:t>endogenity</a:t>
            </a:r>
            <a:r>
              <a:rPr lang="en-US" sz="2400" dirty="0"/>
              <a:t> of money (a fact), but the existence of the natural rate of interest (critical importance of capital theory in demolishing this concept).</a:t>
            </a:r>
          </a:p>
          <a:p>
            <a:r>
              <a:rPr lang="en-US" sz="2400" dirty="0"/>
              <a:t>In the PK-Endogenous money view the nominal interest rate is entirely a creature of the central bank (the real interest rate depends on conflict over income distribution, Stirati 2003)</a:t>
            </a:r>
          </a:p>
          <a:p>
            <a:r>
              <a:rPr lang="en-US" sz="2400" dirty="0"/>
              <a:t>Keynes flirted with endogenous money theory, but in </a:t>
            </a:r>
            <a:r>
              <a:rPr lang="en-US" sz="2400" i="1" dirty="0"/>
              <a:t>General Theory </a:t>
            </a:r>
            <a:r>
              <a:rPr lang="en-US" sz="2400" dirty="0"/>
              <a:t>he adopted an exogenous view (transited in textbooks).</a:t>
            </a:r>
          </a:p>
          <a:p>
            <a:r>
              <a:rPr lang="en-US" sz="2400" dirty="0"/>
              <a:t>In the famous articles of 1937 he partly retraced his steps by asking who financed investments (since he rejected the Loanable funds theory). Initial and final finance. (see Cesaratto and </a:t>
            </a:r>
            <a:r>
              <a:rPr lang="en-US" sz="2400"/>
              <a:t>Pariboni 2022)</a:t>
            </a:r>
            <a:endParaRPr lang="en-US" sz="2400" dirty="0"/>
          </a:p>
          <a:p>
            <a:r>
              <a:rPr lang="en-US" sz="2400" dirty="0"/>
              <a:t>Financing through endogenous money creation (out of thin air) can also be extended from investment to other autonomous components of demand that in the Keynesian multiplier and in the supermultiplier determine, respectively, the degree of </a:t>
            </a:r>
            <a:r>
              <a:rPr lang="en-US" sz="2400" dirty="0" err="1"/>
              <a:t>utilisation</a:t>
            </a:r>
            <a:r>
              <a:rPr lang="en-US" sz="2400" dirty="0"/>
              <a:t> of productive capacity and its growth rate. See Cesaratto and Di </a:t>
            </a:r>
            <a:r>
              <a:rPr lang="en-US" sz="2400" dirty="0" err="1"/>
              <a:t>Bucchiaico</a:t>
            </a:r>
            <a:r>
              <a:rPr lang="en-US" sz="2400" dirty="0"/>
              <a:t> 2021</a:t>
            </a:r>
            <a:endParaRPr lang="en-GB" sz="2400" dirty="0"/>
          </a:p>
        </p:txBody>
      </p:sp>
    </p:spTree>
    <p:extLst>
      <p:ext uri="{BB962C8B-B14F-4D97-AF65-F5344CB8AC3E}">
        <p14:creationId xmlns:p14="http://schemas.microsoft.com/office/powerpoint/2010/main" val="36837502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4335D351-8B82-4A8A-ADFD-CAB383446D31}"/>
              </a:ext>
            </a:extLst>
          </p:cNvPr>
          <p:cNvSpPr>
            <a:spLocks noGrp="1"/>
          </p:cNvSpPr>
          <p:nvPr>
            <p:ph type="title"/>
          </p:nvPr>
        </p:nvSpPr>
        <p:spPr>
          <a:xfrm>
            <a:off x="838200" y="365126"/>
            <a:ext cx="10439400" cy="901700"/>
          </a:xfrm>
        </p:spPr>
        <p:txBody>
          <a:bodyPr>
            <a:normAutofit/>
          </a:bodyPr>
          <a:lstStyle/>
          <a:p>
            <a:pPr algn="ctr"/>
            <a:r>
              <a:rPr lang="en-GB" sz="2800" b="1" dirty="0"/>
              <a:t>Endogenous money and the autonomous non-capacity creating component of AD</a:t>
            </a:r>
          </a:p>
        </p:txBody>
      </p:sp>
      <p:sp>
        <p:nvSpPr>
          <p:cNvPr id="3" name="Segnaposto contenuto 2">
            <a:extLst>
              <a:ext uri="{FF2B5EF4-FFF2-40B4-BE49-F238E27FC236}">
                <a16:creationId xmlns="" xmlns:a16="http://schemas.microsoft.com/office/drawing/2014/main" id="{F1601487-8B84-4ED8-9B93-93451970B574}"/>
              </a:ext>
            </a:extLst>
          </p:cNvPr>
          <p:cNvSpPr>
            <a:spLocks noGrp="1"/>
          </p:cNvSpPr>
          <p:nvPr>
            <p:ph idx="1"/>
          </p:nvPr>
        </p:nvSpPr>
        <p:spPr>
          <a:xfrm>
            <a:off x="714375" y="1266826"/>
            <a:ext cx="10639425" cy="4910137"/>
          </a:xfrm>
        </p:spPr>
        <p:txBody>
          <a:bodyPr>
            <a:normAutofit/>
          </a:bodyPr>
          <a:lstStyle/>
          <a:p>
            <a:r>
              <a:rPr lang="en-GB" sz="2400" dirty="0"/>
              <a:t>Autonomous consumption financed by consumer credit. Credit (initial finance) </a:t>
            </a:r>
            <a:r>
              <a:rPr lang="en-GB" sz="2400" dirty="0">
                <a:sym typeface="Wingdings" panose="05000000000000000000" pitchFamily="2" charset="2"/>
              </a:rPr>
              <a:t> </a:t>
            </a:r>
            <a:r>
              <a:rPr lang="en-GB" sz="2400" dirty="0"/>
              <a:t>C</a:t>
            </a:r>
            <a:r>
              <a:rPr lang="en-GB" sz="2400" baseline="-25000" dirty="0"/>
              <a:t>A</a:t>
            </a:r>
            <a:r>
              <a:rPr lang="en-GB" sz="2400" dirty="0"/>
              <a:t> </a:t>
            </a:r>
            <a:r>
              <a:rPr lang="en-GB" sz="2400" dirty="0">
                <a:sym typeface="Wingdings" panose="05000000000000000000" pitchFamily="2" charset="2"/>
              </a:rPr>
              <a:t> Y  S (final finance). Saving = dissaving (no net saving)</a:t>
            </a:r>
          </a:p>
          <a:p>
            <a:r>
              <a:rPr lang="en-GB" sz="2400" dirty="0">
                <a:sym typeface="Wingdings" panose="05000000000000000000" pitchFamily="2" charset="2"/>
              </a:rPr>
              <a:t>Government spending: the State spends before taxing or collecting savings. MMT. </a:t>
            </a:r>
          </a:p>
          <a:p>
            <a:r>
              <a:rPr lang="en-US" sz="2400" dirty="0">
                <a:sym typeface="Wingdings" panose="05000000000000000000" pitchFamily="2" charset="2"/>
              </a:rPr>
              <a:t>Analysis that merits further study given the formal prohibition of CBs to finance government spending.</a:t>
            </a:r>
          </a:p>
          <a:p>
            <a:r>
              <a:rPr lang="en-US" sz="2400" dirty="0">
                <a:sym typeface="Wingdings" panose="05000000000000000000" pitchFamily="2" charset="2"/>
              </a:rPr>
              <a:t>Exports: vendor finance</a:t>
            </a:r>
          </a:p>
          <a:p>
            <a:r>
              <a:rPr lang="en-US" sz="2400" dirty="0">
                <a:sym typeface="Wingdings" panose="05000000000000000000" pitchFamily="2" charset="2"/>
              </a:rPr>
              <a:t>International K flows: neoclassical thesis: capital rich countries lend excess saving to capital poor countries (International loanable fund theory).</a:t>
            </a:r>
          </a:p>
          <a:p>
            <a:r>
              <a:rPr lang="en-US" sz="2400" dirty="0">
                <a:sym typeface="Wingdings" panose="05000000000000000000" pitchFamily="2" charset="2"/>
              </a:rPr>
              <a:t>In the endogenous money view, domestic or foreign banks in peripheral countries create credit in </a:t>
            </a:r>
            <a:r>
              <a:rPr lang="en-US" sz="2400" dirty="0" err="1">
                <a:sym typeface="Wingdings" panose="05000000000000000000" pitchFamily="2" charset="2"/>
              </a:rPr>
              <a:t>favour</a:t>
            </a:r>
            <a:r>
              <a:rPr lang="en-US" sz="2400" dirty="0">
                <a:sym typeface="Wingdings" panose="05000000000000000000" pitchFamily="2" charset="2"/>
              </a:rPr>
              <a:t> of peripheral countries (initial finance); this leads to CA deficits and, ex post, to  loans from core countries (final finance)</a:t>
            </a:r>
            <a:endParaRPr lang="en-GB" sz="2400" dirty="0"/>
          </a:p>
        </p:txBody>
      </p:sp>
    </p:spTree>
    <p:extLst>
      <p:ext uri="{BB962C8B-B14F-4D97-AF65-F5344CB8AC3E}">
        <p14:creationId xmlns:p14="http://schemas.microsoft.com/office/powerpoint/2010/main" val="36245542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634C4AB3-C76B-46AF-8255-4A879E4331A4}"/>
              </a:ext>
            </a:extLst>
          </p:cNvPr>
          <p:cNvSpPr>
            <a:spLocks noGrp="1"/>
          </p:cNvSpPr>
          <p:nvPr>
            <p:ph type="title"/>
          </p:nvPr>
        </p:nvSpPr>
        <p:spPr>
          <a:xfrm>
            <a:off x="838200" y="365126"/>
            <a:ext cx="10296525" cy="520700"/>
          </a:xfrm>
        </p:spPr>
        <p:txBody>
          <a:bodyPr>
            <a:normAutofit/>
          </a:bodyPr>
          <a:lstStyle/>
          <a:p>
            <a:pPr algn="ctr"/>
            <a:r>
              <a:rPr lang="en-GB" sz="2800" b="1" dirty="0"/>
              <a:t>The European case</a:t>
            </a:r>
          </a:p>
        </p:txBody>
      </p:sp>
      <p:pic>
        <p:nvPicPr>
          <p:cNvPr id="4" name="Segnaposto contenuto 3">
            <a:extLst>
              <a:ext uri="{FF2B5EF4-FFF2-40B4-BE49-F238E27FC236}">
                <a16:creationId xmlns="" xmlns:a16="http://schemas.microsoft.com/office/drawing/2014/main" id="{F0CA4AFE-D018-449E-838E-31763A368F1E}"/>
              </a:ext>
            </a:extLst>
          </p:cNvPr>
          <p:cNvPicPr>
            <a:picLocks noGrp="1" noChangeAspect="1"/>
          </p:cNvPicPr>
          <p:nvPr>
            <p:ph idx="1"/>
          </p:nvPr>
        </p:nvPicPr>
        <p:blipFill>
          <a:blip r:embed="rId2"/>
          <a:stretch>
            <a:fillRect/>
          </a:stretch>
        </p:blipFill>
        <p:spPr>
          <a:xfrm>
            <a:off x="2067337" y="419159"/>
            <a:ext cx="1514286" cy="933333"/>
          </a:xfrm>
          <a:prstGeom prst="rect">
            <a:avLst/>
          </a:prstGeom>
        </p:spPr>
      </p:pic>
      <p:pic>
        <p:nvPicPr>
          <p:cNvPr id="5" name="Immagine 4">
            <a:extLst>
              <a:ext uri="{FF2B5EF4-FFF2-40B4-BE49-F238E27FC236}">
                <a16:creationId xmlns="" xmlns:a16="http://schemas.microsoft.com/office/drawing/2014/main" id="{E3261784-4430-4DAA-B70B-6765E439272F}"/>
              </a:ext>
            </a:extLst>
          </p:cNvPr>
          <p:cNvPicPr>
            <a:picLocks noChangeAspect="1"/>
          </p:cNvPicPr>
          <p:nvPr/>
        </p:nvPicPr>
        <p:blipFill>
          <a:blip r:embed="rId3"/>
          <a:stretch>
            <a:fillRect/>
          </a:stretch>
        </p:blipFill>
        <p:spPr>
          <a:xfrm>
            <a:off x="1618783" y="1406525"/>
            <a:ext cx="9130686" cy="2669625"/>
          </a:xfrm>
          <a:prstGeom prst="rect">
            <a:avLst/>
          </a:prstGeom>
        </p:spPr>
      </p:pic>
      <p:pic>
        <p:nvPicPr>
          <p:cNvPr id="6" name="Immagine 5">
            <a:extLst>
              <a:ext uri="{FF2B5EF4-FFF2-40B4-BE49-F238E27FC236}">
                <a16:creationId xmlns="" xmlns:a16="http://schemas.microsoft.com/office/drawing/2014/main" id="{B43C5C21-BA93-4A05-A902-D761540D8FD0}"/>
              </a:ext>
            </a:extLst>
          </p:cNvPr>
          <p:cNvPicPr>
            <a:picLocks noChangeAspect="1"/>
          </p:cNvPicPr>
          <p:nvPr/>
        </p:nvPicPr>
        <p:blipFill>
          <a:blip r:embed="rId4"/>
          <a:stretch>
            <a:fillRect/>
          </a:stretch>
        </p:blipFill>
        <p:spPr>
          <a:xfrm>
            <a:off x="2379093" y="4076150"/>
            <a:ext cx="7750427" cy="2707835"/>
          </a:xfrm>
          <a:prstGeom prst="rect">
            <a:avLst/>
          </a:prstGeom>
        </p:spPr>
      </p:pic>
    </p:spTree>
    <p:extLst>
      <p:ext uri="{BB962C8B-B14F-4D97-AF65-F5344CB8AC3E}">
        <p14:creationId xmlns:p14="http://schemas.microsoft.com/office/powerpoint/2010/main" val="15892656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322859" cy="513416"/>
          </a:xfrm>
        </p:spPr>
        <p:txBody>
          <a:bodyPr>
            <a:normAutofit/>
          </a:bodyPr>
          <a:lstStyle/>
          <a:p>
            <a:pPr algn="ctr"/>
            <a:r>
              <a:rPr lang="en-GB" sz="2800" b="1" dirty="0"/>
              <a:t>References I</a:t>
            </a:r>
          </a:p>
        </p:txBody>
      </p:sp>
      <p:sp>
        <p:nvSpPr>
          <p:cNvPr id="3" name="Segnaposto contenuto 2"/>
          <p:cNvSpPr>
            <a:spLocks noGrp="1"/>
          </p:cNvSpPr>
          <p:nvPr>
            <p:ph idx="1"/>
          </p:nvPr>
        </p:nvSpPr>
        <p:spPr>
          <a:xfrm>
            <a:off x="627529" y="878542"/>
            <a:ext cx="10726271" cy="5298421"/>
          </a:xfrm>
        </p:spPr>
        <p:txBody>
          <a:bodyPr/>
          <a:lstStyle/>
          <a:p>
            <a:r>
              <a:rPr lang="it-IT" sz="1800" dirty="0"/>
              <a:t>Cesaratto, S. (2021) </a:t>
            </a:r>
            <a:r>
              <a:rPr lang="it-IT" sz="1800" i="1" dirty="0"/>
              <a:t>Sei lezioni sulla moneta- La politica monetaria com’è e come viene raccontat</a:t>
            </a:r>
            <a:r>
              <a:rPr lang="it-IT" sz="1800" dirty="0"/>
              <a:t>a, </a:t>
            </a:r>
            <a:r>
              <a:rPr lang="it-IT" sz="1800" dirty="0" err="1"/>
              <a:t>Diarkos</a:t>
            </a:r>
            <a:r>
              <a:rPr lang="it-IT" sz="1800" dirty="0"/>
              <a:t>, Reggio Emilia.</a:t>
            </a:r>
          </a:p>
          <a:p>
            <a:r>
              <a:rPr lang="en-GB" sz="1800" dirty="0"/>
              <a:t>Cesaratto, S., &amp; R. Pariboni (2021) Keynes’s finance, the monetary and demand-led circuits: a Sraffian assessment, WP DEPS n. 851. </a:t>
            </a:r>
            <a:r>
              <a:rPr lang="en-GB" sz="1800" i="1" dirty="0"/>
              <a:t>Review of Keynesian Economics</a:t>
            </a:r>
            <a:r>
              <a:rPr lang="en-GB" sz="1800" dirty="0"/>
              <a:t>, forthcoming</a:t>
            </a:r>
          </a:p>
          <a:p>
            <a:r>
              <a:rPr lang="en-GB" sz="1800" dirty="0"/>
              <a:t>Cesaratto, S., &amp; Di </a:t>
            </a:r>
            <a:r>
              <a:rPr lang="en-GB" sz="1800" dirty="0" err="1"/>
              <a:t>Bucchianico</a:t>
            </a:r>
            <a:r>
              <a:rPr lang="en-GB" sz="1800" dirty="0"/>
              <a:t>, S. (2020). Endogenous money and the theory of long period effective demand. </a:t>
            </a:r>
            <a:r>
              <a:rPr lang="en-GB" sz="1800" i="1" dirty="0"/>
              <a:t>Bulletin of Political Economy, 14</a:t>
            </a:r>
            <a:r>
              <a:rPr lang="en-GB" sz="1800" dirty="0"/>
              <a:t>(1).</a:t>
            </a:r>
          </a:p>
          <a:p>
            <a:r>
              <a:rPr lang="en-GB" sz="1800" dirty="0"/>
              <a:t>Cesaratto, S. (2020), </a:t>
            </a:r>
            <a:r>
              <a:rPr lang="en-GB" sz="1800" i="1" dirty="0"/>
              <a:t>Heterodox Challenges in Economics – Theoretical Issues and the Crisis of the Eurozone</a:t>
            </a:r>
            <a:r>
              <a:rPr lang="en-GB" sz="1800" dirty="0"/>
              <a:t>, Springer</a:t>
            </a:r>
            <a:r>
              <a:rPr lang="en-GB" sz="1800" b="1" i="1" dirty="0"/>
              <a:t> </a:t>
            </a:r>
            <a:r>
              <a:rPr lang="en-GB" sz="1800" dirty="0">
                <a:hlinkClick r:id="rId2"/>
              </a:rPr>
              <a:t>http://www.springer.com/9783030544478</a:t>
            </a:r>
            <a:endParaRPr lang="en-GB" sz="1800" dirty="0"/>
          </a:p>
          <a:p>
            <a:r>
              <a:rPr lang="en-GB" sz="1800" dirty="0">
                <a:solidFill>
                  <a:srgbClr val="000000"/>
                </a:solidFill>
              </a:rPr>
              <a:t>U. Bindseil, </a:t>
            </a:r>
            <a:r>
              <a:rPr lang="en-GB" sz="1800" i="1" dirty="0">
                <a:solidFill>
                  <a:srgbClr val="000000"/>
                </a:solidFill>
              </a:rPr>
              <a:t>The Operational Target of Monetary Policy and the Rise and Fall of Reserve Position Doctrine</a:t>
            </a:r>
            <a:r>
              <a:rPr lang="en-GB" sz="1800" dirty="0">
                <a:solidFill>
                  <a:srgbClr val="000000"/>
                </a:solidFill>
              </a:rPr>
              <a:t>, «ECB Working Paper», n. 372, 2004; </a:t>
            </a:r>
          </a:p>
          <a:p>
            <a:r>
              <a:rPr lang="en-GB" sz="1800" dirty="0">
                <a:solidFill>
                  <a:srgbClr val="000000"/>
                </a:solidFill>
              </a:rPr>
              <a:t>P. </a:t>
            </a:r>
            <a:r>
              <a:rPr lang="en-GB" sz="1800" dirty="0" err="1">
                <a:solidFill>
                  <a:srgbClr val="000000"/>
                </a:solidFill>
              </a:rPr>
              <a:t>Disyatat</a:t>
            </a:r>
            <a:r>
              <a:rPr lang="en-GB" sz="1800" dirty="0">
                <a:solidFill>
                  <a:srgbClr val="000000"/>
                </a:solidFill>
              </a:rPr>
              <a:t>, </a:t>
            </a:r>
            <a:r>
              <a:rPr lang="en-GB" sz="1800" i="1" dirty="0">
                <a:solidFill>
                  <a:srgbClr val="000000"/>
                </a:solidFill>
              </a:rPr>
              <a:t>Monetary policy implementation: Misconceptions and their consequences</a:t>
            </a:r>
            <a:r>
              <a:rPr lang="en-GB" sz="1800" dirty="0">
                <a:solidFill>
                  <a:srgbClr val="000000"/>
                </a:solidFill>
              </a:rPr>
              <a:t>, «BIS Working Papers», n. 269, 2008; </a:t>
            </a:r>
          </a:p>
          <a:p>
            <a:r>
              <a:rPr lang="en-GB" sz="1800" dirty="0">
                <a:solidFill>
                  <a:srgbClr val="000000"/>
                </a:solidFill>
              </a:rPr>
              <a:t>T. Fullwiler, </a:t>
            </a:r>
            <a:r>
              <a:rPr lang="en-GB" sz="1800" i="1" dirty="0">
                <a:solidFill>
                  <a:srgbClr val="000000"/>
                </a:solidFill>
              </a:rPr>
              <a:t>Modern Central Bank Operations – The General Principles</a:t>
            </a:r>
            <a:r>
              <a:rPr lang="en-GB" sz="1800" dirty="0">
                <a:solidFill>
                  <a:srgbClr val="000000"/>
                </a:solidFill>
              </a:rPr>
              <a:t>, in L. P. </a:t>
            </a:r>
            <a:r>
              <a:rPr lang="en-GB" sz="1800" dirty="0" err="1">
                <a:solidFill>
                  <a:srgbClr val="000000"/>
                </a:solidFill>
              </a:rPr>
              <a:t>Rochon</a:t>
            </a:r>
            <a:r>
              <a:rPr lang="en-GB" sz="1800" dirty="0">
                <a:solidFill>
                  <a:srgbClr val="000000"/>
                </a:solidFill>
              </a:rPr>
              <a:t> e S. Rossi, </a:t>
            </a:r>
            <a:r>
              <a:rPr lang="en-GB" sz="1800" i="1" dirty="0">
                <a:solidFill>
                  <a:srgbClr val="000000"/>
                </a:solidFill>
              </a:rPr>
              <a:t>Advances in Endogenous Money Analysis</a:t>
            </a:r>
            <a:r>
              <a:rPr lang="en-GB" sz="1800" dirty="0">
                <a:solidFill>
                  <a:srgbClr val="000000"/>
                </a:solidFill>
              </a:rPr>
              <a:t>, Edward Elgar, 2008.</a:t>
            </a:r>
          </a:p>
          <a:p>
            <a:r>
              <a:rPr lang="en-GB" sz="1800" dirty="0">
                <a:solidFill>
                  <a:srgbClr val="000000"/>
                </a:solidFill>
              </a:rPr>
              <a:t>On current issues</a:t>
            </a:r>
            <a:endParaRPr lang="en-GB" sz="1800" dirty="0"/>
          </a:p>
          <a:p>
            <a:endParaRPr lang="en-GB" dirty="0"/>
          </a:p>
        </p:txBody>
      </p:sp>
    </p:spTree>
    <p:extLst>
      <p:ext uri="{BB962C8B-B14F-4D97-AF65-F5344CB8AC3E}">
        <p14:creationId xmlns:p14="http://schemas.microsoft.com/office/powerpoint/2010/main" val="19962977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322859" cy="513416"/>
          </a:xfrm>
        </p:spPr>
        <p:txBody>
          <a:bodyPr>
            <a:normAutofit/>
          </a:bodyPr>
          <a:lstStyle/>
          <a:p>
            <a:pPr algn="ctr"/>
            <a:r>
              <a:rPr lang="en-GB" sz="2800" b="1" dirty="0"/>
              <a:t>References II</a:t>
            </a:r>
          </a:p>
        </p:txBody>
      </p:sp>
      <p:sp>
        <p:nvSpPr>
          <p:cNvPr id="3" name="Segnaposto contenuto 2"/>
          <p:cNvSpPr>
            <a:spLocks noGrp="1"/>
          </p:cNvSpPr>
          <p:nvPr>
            <p:ph idx="1"/>
          </p:nvPr>
        </p:nvSpPr>
        <p:spPr>
          <a:xfrm>
            <a:off x="627529" y="878542"/>
            <a:ext cx="10726271" cy="5298421"/>
          </a:xfrm>
        </p:spPr>
        <p:txBody>
          <a:bodyPr/>
          <a:lstStyle/>
          <a:p>
            <a:r>
              <a:rPr lang="en-GB" sz="1800" dirty="0">
                <a:solidFill>
                  <a:srgbClr val="000000"/>
                </a:solidFill>
              </a:rPr>
              <a:t>On current issues:</a:t>
            </a:r>
          </a:p>
          <a:p>
            <a:r>
              <a:rPr lang="it-IT" sz="1800" dirty="0" err="1"/>
              <a:t>S.Cesaratto</a:t>
            </a:r>
            <a:r>
              <a:rPr lang="it-IT" sz="1800" dirty="0"/>
              <a:t>, </a:t>
            </a:r>
            <a:r>
              <a:rPr lang="it-IT" sz="1800" dirty="0" err="1"/>
              <a:t>E.Febrero</a:t>
            </a:r>
            <a:r>
              <a:rPr lang="it-IT" sz="1800" dirty="0"/>
              <a:t> (2024)  Annotazioni sull’implementazione della politica monetaria: ieri, oggi, domani , </a:t>
            </a:r>
            <a:r>
              <a:rPr lang="it-IT" sz="1800" i="1" dirty="0"/>
              <a:t>Moneta e Credito</a:t>
            </a:r>
            <a:r>
              <a:rPr lang="it-IT" sz="1800" dirty="0"/>
              <a:t>, V. 77 N. 306</a:t>
            </a:r>
            <a:r>
              <a:rPr lang="it-IT" sz="1800" dirty="0" smtClean="0"/>
              <a:t>. (free download)</a:t>
            </a:r>
          </a:p>
          <a:p>
            <a:r>
              <a:rPr lang="en-GB" sz="1800" dirty="0" smtClean="0"/>
              <a:t>Schnabel</a:t>
            </a:r>
            <a:r>
              <a:rPr lang="en-GB" sz="1800" dirty="0"/>
              <a:t>, I. (2023) Back to normal? Balance sheet size and interest rate control Speech given at Columbia University, New York, 27 March 2023</a:t>
            </a:r>
          </a:p>
          <a:p>
            <a:r>
              <a:rPr lang="en-GB" sz="1800" dirty="0"/>
              <a:t>Schnabel, I. (2023) The </a:t>
            </a:r>
            <a:r>
              <a:rPr lang="en-GB" sz="1800" dirty="0" err="1"/>
              <a:t>Eurosystem’s</a:t>
            </a:r>
            <a:r>
              <a:rPr lang="en-GB" sz="1800" dirty="0"/>
              <a:t> operational framework, Speech by Isabel Schnabel, Member of the Executive Board of the ECB, at the Money Market Contact Group meeting Frankfurt am Main, 14 March 2024</a:t>
            </a:r>
          </a:p>
          <a:p>
            <a:r>
              <a:rPr lang="en-GB" sz="1800" dirty="0"/>
              <a:t>De Grauwe, Paul and Ji, </a:t>
            </a:r>
            <a:r>
              <a:rPr lang="en-GB" sz="1800" dirty="0" err="1"/>
              <a:t>Yuemei</a:t>
            </a:r>
            <a:r>
              <a:rPr lang="en-GB" sz="1800" dirty="0"/>
              <a:t> (2024) How to conduct monetary policies: the ECB in the past, present and future. </a:t>
            </a:r>
            <a:r>
              <a:rPr lang="en-GB" sz="1800" i="1" dirty="0"/>
              <a:t>Journal of International Money and Finance</a:t>
            </a:r>
            <a:r>
              <a:rPr lang="en-GB" sz="1800" dirty="0"/>
              <a:t>, 143. </a:t>
            </a:r>
          </a:p>
          <a:p>
            <a:endParaRPr lang="en-GB" dirty="0"/>
          </a:p>
        </p:txBody>
      </p:sp>
    </p:spTree>
    <p:extLst>
      <p:ext uri="{BB962C8B-B14F-4D97-AF65-F5344CB8AC3E}">
        <p14:creationId xmlns:p14="http://schemas.microsoft.com/office/powerpoint/2010/main" val="624043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5FF02391-EC90-4364-AA4D-B77A84275FD2}"/>
              </a:ext>
            </a:extLst>
          </p:cNvPr>
          <p:cNvSpPr>
            <a:spLocks noGrp="1"/>
          </p:cNvSpPr>
          <p:nvPr>
            <p:ph type="title"/>
          </p:nvPr>
        </p:nvSpPr>
        <p:spPr>
          <a:xfrm>
            <a:off x="838200" y="365125"/>
            <a:ext cx="10086975" cy="606425"/>
          </a:xfrm>
        </p:spPr>
        <p:txBody>
          <a:bodyPr>
            <a:normAutofit/>
          </a:bodyPr>
          <a:lstStyle/>
          <a:p>
            <a:pPr algn="ctr"/>
            <a:r>
              <a:rPr lang="en-GB" sz="2800" b="1" dirty="0"/>
              <a:t>Payment system</a:t>
            </a:r>
          </a:p>
        </p:txBody>
      </p:sp>
      <p:pic>
        <p:nvPicPr>
          <p:cNvPr id="4" name="Segnaposto contenuto 3">
            <a:extLst>
              <a:ext uri="{FF2B5EF4-FFF2-40B4-BE49-F238E27FC236}">
                <a16:creationId xmlns="" xmlns:a16="http://schemas.microsoft.com/office/drawing/2014/main" id="{AB5DE815-B3C6-4198-91DC-54EC99F5B5DB}"/>
              </a:ext>
            </a:extLst>
          </p:cNvPr>
          <p:cNvPicPr>
            <a:picLocks noGrp="1" noChangeAspect="1"/>
          </p:cNvPicPr>
          <p:nvPr>
            <p:ph idx="1"/>
          </p:nvPr>
        </p:nvPicPr>
        <p:blipFill>
          <a:blip r:embed="rId2"/>
          <a:stretch>
            <a:fillRect/>
          </a:stretch>
        </p:blipFill>
        <p:spPr>
          <a:xfrm>
            <a:off x="1468657" y="1463040"/>
            <a:ext cx="7880630" cy="3566160"/>
          </a:xfrm>
          <a:prstGeom prst="rect">
            <a:avLst/>
          </a:prstGeom>
        </p:spPr>
      </p:pic>
    </p:spTree>
    <p:extLst>
      <p:ext uri="{BB962C8B-B14F-4D97-AF65-F5344CB8AC3E}">
        <p14:creationId xmlns:p14="http://schemas.microsoft.com/office/powerpoint/2010/main" val="2607136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682A9F74-8AE6-49CC-B741-60F77FA19675}"/>
              </a:ext>
            </a:extLst>
          </p:cNvPr>
          <p:cNvSpPr>
            <a:spLocks noGrp="1"/>
          </p:cNvSpPr>
          <p:nvPr>
            <p:ph type="title"/>
          </p:nvPr>
        </p:nvSpPr>
        <p:spPr>
          <a:xfrm>
            <a:off x="838200" y="365125"/>
            <a:ext cx="10306050" cy="663575"/>
          </a:xfrm>
        </p:spPr>
        <p:txBody>
          <a:bodyPr>
            <a:normAutofit/>
          </a:bodyPr>
          <a:lstStyle/>
          <a:p>
            <a:pPr algn="ctr"/>
            <a:r>
              <a:rPr lang="en-GB" sz="2800" b="1" dirty="0"/>
              <a:t>The interbank monetary market (the market for reserves)</a:t>
            </a:r>
          </a:p>
        </p:txBody>
      </p:sp>
      <p:pic>
        <p:nvPicPr>
          <p:cNvPr id="4" name="Segnaposto contenuto 3">
            <a:extLst>
              <a:ext uri="{FF2B5EF4-FFF2-40B4-BE49-F238E27FC236}">
                <a16:creationId xmlns="" xmlns:a16="http://schemas.microsoft.com/office/drawing/2014/main" id="{F3114341-A696-4F52-A346-F537648F4B26}"/>
              </a:ext>
            </a:extLst>
          </p:cNvPr>
          <p:cNvPicPr>
            <a:picLocks noGrp="1" noChangeAspect="1"/>
          </p:cNvPicPr>
          <p:nvPr>
            <p:ph idx="1"/>
          </p:nvPr>
        </p:nvPicPr>
        <p:blipFill>
          <a:blip r:embed="rId2"/>
          <a:stretch>
            <a:fillRect/>
          </a:stretch>
        </p:blipFill>
        <p:spPr>
          <a:xfrm>
            <a:off x="1903526" y="1028701"/>
            <a:ext cx="8449514" cy="5200474"/>
          </a:xfrm>
          <a:prstGeom prst="rect">
            <a:avLst/>
          </a:prstGeom>
        </p:spPr>
      </p:pic>
    </p:spTree>
    <p:extLst>
      <p:ext uri="{BB962C8B-B14F-4D97-AF65-F5344CB8AC3E}">
        <p14:creationId xmlns:p14="http://schemas.microsoft.com/office/powerpoint/2010/main" val="4014653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66659EB4-957D-416A-9060-15B11BED043F}"/>
              </a:ext>
            </a:extLst>
          </p:cNvPr>
          <p:cNvSpPr>
            <a:spLocks noGrp="1"/>
          </p:cNvSpPr>
          <p:nvPr>
            <p:ph type="title"/>
          </p:nvPr>
        </p:nvSpPr>
        <p:spPr>
          <a:xfrm>
            <a:off x="838200" y="365126"/>
            <a:ext cx="10306050" cy="482600"/>
          </a:xfrm>
        </p:spPr>
        <p:txBody>
          <a:bodyPr>
            <a:normAutofit/>
          </a:bodyPr>
          <a:lstStyle/>
          <a:p>
            <a:pPr algn="ctr"/>
            <a:r>
              <a:rPr lang="en-GB" sz="2800" b="1" dirty="0"/>
              <a:t>The (in)famous TARGET2</a:t>
            </a:r>
          </a:p>
        </p:txBody>
      </p:sp>
      <p:pic>
        <p:nvPicPr>
          <p:cNvPr id="4" name="Segnaposto contenuto 3">
            <a:extLst>
              <a:ext uri="{FF2B5EF4-FFF2-40B4-BE49-F238E27FC236}">
                <a16:creationId xmlns="" xmlns:a16="http://schemas.microsoft.com/office/drawing/2014/main" id="{C7564773-37DF-405F-9849-F0E3C3AB9EE7}"/>
              </a:ext>
            </a:extLst>
          </p:cNvPr>
          <p:cNvPicPr>
            <a:picLocks noGrp="1" noChangeAspect="1"/>
          </p:cNvPicPr>
          <p:nvPr>
            <p:ph idx="1"/>
          </p:nvPr>
        </p:nvPicPr>
        <p:blipFill>
          <a:blip r:embed="rId2"/>
          <a:stretch>
            <a:fillRect/>
          </a:stretch>
        </p:blipFill>
        <p:spPr>
          <a:xfrm>
            <a:off x="1312412" y="1158240"/>
            <a:ext cx="9724809" cy="3322320"/>
          </a:xfrm>
          <a:prstGeom prst="rect">
            <a:avLst/>
          </a:prstGeom>
        </p:spPr>
      </p:pic>
    </p:spTree>
    <p:extLst>
      <p:ext uri="{BB962C8B-B14F-4D97-AF65-F5344CB8AC3E}">
        <p14:creationId xmlns:p14="http://schemas.microsoft.com/office/powerpoint/2010/main" val="3903889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8FCB707F-51B2-4345-9DD9-FD4D98ACDA85}"/>
              </a:ext>
            </a:extLst>
          </p:cNvPr>
          <p:cNvSpPr>
            <a:spLocks noGrp="1"/>
          </p:cNvSpPr>
          <p:nvPr>
            <p:ph type="title"/>
          </p:nvPr>
        </p:nvSpPr>
        <p:spPr>
          <a:xfrm>
            <a:off x="838200" y="365125"/>
            <a:ext cx="10515600" cy="644525"/>
          </a:xfrm>
        </p:spPr>
        <p:txBody>
          <a:bodyPr>
            <a:normAutofit/>
          </a:bodyPr>
          <a:lstStyle/>
          <a:p>
            <a:pPr algn="ctr"/>
            <a:r>
              <a:rPr lang="en-GB" sz="2800" b="1" dirty="0"/>
              <a:t>How banks create credit</a:t>
            </a:r>
          </a:p>
        </p:txBody>
      </p:sp>
      <p:pic>
        <p:nvPicPr>
          <p:cNvPr id="4" name="Segnaposto contenuto 3">
            <a:extLst>
              <a:ext uri="{FF2B5EF4-FFF2-40B4-BE49-F238E27FC236}">
                <a16:creationId xmlns="" xmlns:a16="http://schemas.microsoft.com/office/drawing/2014/main" id="{0B2F56FA-3F1F-45F6-8D61-33804B6F86D3}"/>
              </a:ext>
            </a:extLst>
          </p:cNvPr>
          <p:cNvPicPr>
            <a:picLocks noGrp="1" noChangeAspect="1"/>
          </p:cNvPicPr>
          <p:nvPr>
            <p:ph idx="1"/>
          </p:nvPr>
        </p:nvPicPr>
        <p:blipFill>
          <a:blip r:embed="rId2"/>
          <a:stretch>
            <a:fillRect/>
          </a:stretch>
        </p:blipFill>
        <p:spPr>
          <a:xfrm>
            <a:off x="2418186" y="1727200"/>
            <a:ext cx="7396374" cy="3686061"/>
          </a:xfrm>
          <a:prstGeom prst="rect">
            <a:avLst/>
          </a:prstGeom>
        </p:spPr>
      </p:pic>
    </p:spTree>
    <p:extLst>
      <p:ext uri="{BB962C8B-B14F-4D97-AF65-F5344CB8AC3E}">
        <p14:creationId xmlns:p14="http://schemas.microsoft.com/office/powerpoint/2010/main" val="4048567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2D7C65-D07D-4B10-93EE-1324F3CAA01A}"/>
              </a:ext>
            </a:extLst>
          </p:cNvPr>
          <p:cNvSpPr>
            <a:spLocks noGrp="1"/>
          </p:cNvSpPr>
          <p:nvPr>
            <p:ph type="title"/>
          </p:nvPr>
        </p:nvSpPr>
        <p:spPr>
          <a:xfrm>
            <a:off x="838200" y="365125"/>
            <a:ext cx="10410825" cy="530225"/>
          </a:xfrm>
        </p:spPr>
        <p:txBody>
          <a:bodyPr>
            <a:normAutofit/>
          </a:bodyPr>
          <a:lstStyle/>
          <a:p>
            <a:pPr algn="ctr"/>
            <a:r>
              <a:rPr lang="en-GB" sz="2800" b="1" dirty="0"/>
              <a:t>Do banks need reserves to lend?</a:t>
            </a:r>
          </a:p>
        </p:txBody>
      </p:sp>
      <p:sp>
        <p:nvSpPr>
          <p:cNvPr id="3" name="Segnaposto contenuto 2">
            <a:extLst>
              <a:ext uri="{FF2B5EF4-FFF2-40B4-BE49-F238E27FC236}">
                <a16:creationId xmlns="" xmlns:a16="http://schemas.microsoft.com/office/drawing/2014/main" id="{E6B2CDC2-1265-4BEE-82D9-7D6E0C875D41}"/>
              </a:ext>
            </a:extLst>
          </p:cNvPr>
          <p:cNvSpPr>
            <a:spLocks noGrp="1"/>
          </p:cNvSpPr>
          <p:nvPr>
            <p:ph idx="1"/>
          </p:nvPr>
        </p:nvSpPr>
        <p:spPr>
          <a:xfrm>
            <a:off x="695325" y="981075"/>
            <a:ext cx="10658475" cy="5195888"/>
          </a:xfrm>
        </p:spPr>
        <p:txBody>
          <a:bodyPr>
            <a:normAutofit/>
          </a:bodyPr>
          <a:lstStyle/>
          <a:p>
            <a:r>
              <a:rPr lang="en-US" sz="2400" dirty="0"/>
              <a:t>Even in monetary regimes where banks are obliged to hold reserve requirements as a share of deposits, they are not obliged to comply with the reserve requirement moment by moment, but on average by reference to the amount of deposits held in the previous "maintenance period". </a:t>
            </a:r>
          </a:p>
          <a:p>
            <a:r>
              <a:rPr lang="en-US" sz="2400" dirty="0"/>
              <a:t>In the </a:t>
            </a:r>
            <a:r>
              <a:rPr lang="en-US" sz="2400" dirty="0" err="1"/>
              <a:t>Eurosystem</a:t>
            </a:r>
            <a:r>
              <a:rPr lang="en-US" sz="2400" dirty="0"/>
              <a:t> the maintenance period consists of six weeks - the weeks between two meetings of the Governing Council of the ECB. </a:t>
            </a:r>
          </a:p>
          <a:p>
            <a:r>
              <a:rPr lang="en-US" sz="2400" dirty="0"/>
              <a:t>A bank is required to hold an average of 1% in reserves during the current maintenance period related to the deposits held in the previous "maintenance period". </a:t>
            </a:r>
          </a:p>
          <a:p>
            <a:r>
              <a:rPr lang="en-US" sz="2400" dirty="0"/>
              <a:t>They have time to collect reserves through the weekly CB’s main or longer term refinancing operations (or borrowing them from other banks with excess of reserves).</a:t>
            </a:r>
          </a:p>
          <a:p>
            <a:r>
              <a:rPr lang="en-US" sz="2400" dirty="0"/>
              <a:t>Endogenous money: credit</a:t>
            </a:r>
            <a:r>
              <a:rPr lang="en-US" sz="2400" dirty="0">
                <a:sym typeface="Wingdings" panose="05000000000000000000" pitchFamily="2" charset="2"/>
              </a:rPr>
              <a:t> </a:t>
            </a:r>
            <a:r>
              <a:rPr lang="en-US" sz="2400" dirty="0" err="1">
                <a:sym typeface="Wingdings" panose="05000000000000000000" pitchFamily="2" charset="2"/>
              </a:rPr>
              <a:t>depositsreserves</a:t>
            </a:r>
            <a:endParaRPr lang="en-GB" sz="2400" dirty="0"/>
          </a:p>
        </p:txBody>
      </p:sp>
    </p:spTree>
    <p:extLst>
      <p:ext uri="{BB962C8B-B14F-4D97-AF65-F5344CB8AC3E}">
        <p14:creationId xmlns:p14="http://schemas.microsoft.com/office/powerpoint/2010/main" val="485468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60CBED7-D54E-4D4C-A1EF-2E46783747F0}"/>
              </a:ext>
            </a:extLst>
          </p:cNvPr>
          <p:cNvSpPr>
            <a:spLocks noGrp="1"/>
          </p:cNvSpPr>
          <p:nvPr>
            <p:ph type="title"/>
          </p:nvPr>
        </p:nvSpPr>
        <p:spPr>
          <a:xfrm>
            <a:off x="838200" y="365126"/>
            <a:ext cx="10363200" cy="463550"/>
          </a:xfrm>
        </p:spPr>
        <p:txBody>
          <a:bodyPr>
            <a:noAutofit/>
          </a:bodyPr>
          <a:lstStyle/>
          <a:p>
            <a:pPr algn="ctr"/>
            <a:r>
              <a:rPr lang="en-GB" sz="2800" b="1" dirty="0"/>
              <a:t>Do banks need savings (deposits) to lend? (Loanable fund theory)</a:t>
            </a:r>
          </a:p>
        </p:txBody>
      </p:sp>
      <p:sp>
        <p:nvSpPr>
          <p:cNvPr id="6" name="Segnaposto contenuto 5">
            <a:extLst>
              <a:ext uri="{FF2B5EF4-FFF2-40B4-BE49-F238E27FC236}">
                <a16:creationId xmlns="" xmlns:a16="http://schemas.microsoft.com/office/drawing/2014/main" id="{F1F4C1D2-4ECD-4D9B-9AFC-6E78440E7EDA}"/>
              </a:ext>
            </a:extLst>
          </p:cNvPr>
          <p:cNvSpPr>
            <a:spLocks noGrp="1"/>
          </p:cNvSpPr>
          <p:nvPr>
            <p:ph idx="1"/>
          </p:nvPr>
        </p:nvSpPr>
        <p:spPr>
          <a:xfrm>
            <a:off x="838200" y="828676"/>
            <a:ext cx="10591800" cy="5348287"/>
          </a:xfrm>
        </p:spPr>
        <p:txBody>
          <a:bodyPr>
            <a:normAutofit fontScale="92500" lnSpcReduction="20000"/>
          </a:bodyPr>
          <a:lstStyle/>
          <a:p>
            <a:r>
              <a:rPr lang="en-GB" sz="2400" dirty="0"/>
              <a:t>Exogenous money theory: Reserves </a:t>
            </a:r>
            <a:r>
              <a:rPr lang="en-GB" sz="2400" dirty="0">
                <a:sym typeface="Wingdings" panose="05000000000000000000" pitchFamily="2" charset="2"/>
              </a:rPr>
              <a:t> </a:t>
            </a:r>
            <a:r>
              <a:rPr lang="en-GB" sz="2400" dirty="0"/>
              <a:t>Deposits </a:t>
            </a:r>
            <a:r>
              <a:rPr lang="en-GB" sz="2400" dirty="0">
                <a:sym typeface="Wingdings" panose="05000000000000000000" pitchFamily="2" charset="2"/>
              </a:rPr>
              <a:t> Credit</a:t>
            </a:r>
          </a:p>
          <a:p>
            <a:r>
              <a:rPr lang="en-GB" sz="2400" i="1" dirty="0">
                <a:sym typeface="Wingdings" panose="05000000000000000000" pitchFamily="2" charset="2"/>
              </a:rPr>
              <a:t>Monetary (deposit) multiplier </a:t>
            </a:r>
            <a:r>
              <a:rPr lang="en-GB" sz="2400" dirty="0">
                <a:sym typeface="Wingdings" panose="05000000000000000000" pitchFamily="2" charset="2"/>
              </a:rPr>
              <a:t>(R  D L)  discredited</a:t>
            </a:r>
          </a:p>
          <a:p>
            <a:r>
              <a:rPr lang="en-GB" sz="2400" dirty="0">
                <a:sym typeface="Wingdings" panose="05000000000000000000" pitchFamily="2" charset="2"/>
              </a:rPr>
              <a:t>It is sometimes even said that banks extend loans when  they have excess reserves (impossible!)</a:t>
            </a:r>
          </a:p>
          <a:p>
            <a:r>
              <a:rPr lang="en-GB" sz="2400" dirty="0">
                <a:sym typeface="Wingdings" panose="05000000000000000000" pitchFamily="2" charset="2"/>
              </a:rPr>
              <a:t>Other tenets of traditional (marginal )theory:</a:t>
            </a:r>
          </a:p>
          <a:p>
            <a:r>
              <a:rPr lang="en-GB" sz="2400" i="1" dirty="0">
                <a:sym typeface="Wingdings" panose="05000000000000000000" pitchFamily="2" charset="2"/>
              </a:rPr>
              <a:t>Banks intermediate savings </a:t>
            </a:r>
            <a:r>
              <a:rPr lang="en-GB" sz="2400" dirty="0">
                <a:sym typeface="Wingdings" panose="05000000000000000000" pitchFamily="2" charset="2"/>
              </a:rPr>
              <a:t>(LFT) discredited. A modern marginalist would accept that LDR</a:t>
            </a:r>
          </a:p>
          <a:p>
            <a:r>
              <a:rPr lang="en-GB" sz="2400" dirty="0">
                <a:sym typeface="Wingdings" panose="05000000000000000000" pitchFamily="2" charset="2"/>
              </a:rPr>
              <a:t>The important thing is that L(i</a:t>
            </a:r>
            <a:r>
              <a:rPr lang="en-GB" sz="1800" dirty="0">
                <a:sym typeface="Wingdings" panose="05000000000000000000" pitchFamily="2" charset="2"/>
              </a:rPr>
              <a:t>n</a:t>
            </a:r>
            <a:r>
              <a:rPr lang="en-GB" sz="2400" dirty="0">
                <a:sym typeface="Wingdings" panose="05000000000000000000" pitchFamily="2" charset="2"/>
              </a:rPr>
              <a:t>), that is in equilibrium loans are granted at the natural interest rate: the rate at which monetary loans are equal to full capacity savings are equal to investment (Say’s Law). </a:t>
            </a:r>
          </a:p>
          <a:p>
            <a:r>
              <a:rPr lang="en-GB" sz="2400" dirty="0">
                <a:sym typeface="Wingdings" panose="05000000000000000000" pitchFamily="2" charset="2"/>
              </a:rPr>
              <a:t>They thus admit a ‘Keynesian’ sequence L(</a:t>
            </a:r>
            <a:r>
              <a:rPr lang="en-GB" sz="2400" i="1" dirty="0">
                <a:sym typeface="Wingdings" panose="05000000000000000000" pitchFamily="2" charset="2"/>
              </a:rPr>
              <a:t>i</a:t>
            </a:r>
            <a:r>
              <a:rPr lang="en-GB" sz="1900" i="1" dirty="0">
                <a:sym typeface="Wingdings" panose="05000000000000000000" pitchFamily="2" charset="2"/>
              </a:rPr>
              <a:t>n</a:t>
            </a:r>
            <a:r>
              <a:rPr lang="en-GB" sz="2400" dirty="0">
                <a:sym typeface="Wingdings" panose="05000000000000000000" pitchFamily="2" charset="2"/>
              </a:rPr>
              <a:t>)  I(</a:t>
            </a:r>
            <a:r>
              <a:rPr lang="en-GB" sz="2400" i="1" dirty="0">
                <a:sym typeface="Wingdings" panose="05000000000000000000" pitchFamily="2" charset="2"/>
              </a:rPr>
              <a:t>i</a:t>
            </a:r>
            <a:r>
              <a:rPr lang="en-GB" sz="1900" i="1" dirty="0">
                <a:sym typeface="Wingdings" panose="05000000000000000000" pitchFamily="2" charset="2"/>
              </a:rPr>
              <a:t>n</a:t>
            </a:r>
            <a:r>
              <a:rPr lang="en-GB" sz="2400" dirty="0">
                <a:sym typeface="Wingdings" panose="05000000000000000000" pitchFamily="2" charset="2"/>
              </a:rPr>
              <a:t>)  capacity savings (implicit critique to </a:t>
            </a:r>
            <a:r>
              <a:rPr lang="en-GB" sz="2400" dirty="0" err="1">
                <a:sym typeface="Wingdings" panose="05000000000000000000" pitchFamily="2" charset="2"/>
              </a:rPr>
              <a:t>Garegnani</a:t>
            </a:r>
            <a:r>
              <a:rPr lang="en-GB" sz="2400" dirty="0">
                <a:sym typeface="Wingdings" panose="05000000000000000000" pitchFamily="2" charset="2"/>
              </a:rPr>
              <a:t>: even Keynes’ multiplier is absorbable by marginalists; the key difference is between</a:t>
            </a:r>
            <a:r>
              <a:rPr lang="en-GB" sz="2400" i="1" dirty="0">
                <a:sym typeface="Wingdings" panose="05000000000000000000" pitchFamily="2" charset="2"/>
              </a:rPr>
              <a:t> I(i</a:t>
            </a:r>
            <a:r>
              <a:rPr lang="en-GB" sz="1900" i="1" dirty="0">
                <a:sym typeface="Wingdings" panose="05000000000000000000" pitchFamily="2" charset="2"/>
              </a:rPr>
              <a:t>n</a:t>
            </a:r>
            <a:r>
              <a:rPr lang="en-GB" sz="2400" i="1" dirty="0">
                <a:sym typeface="Wingdings" panose="05000000000000000000" pitchFamily="2" charset="2"/>
              </a:rPr>
              <a:t>) </a:t>
            </a:r>
            <a:r>
              <a:rPr lang="en-GB" sz="2400" dirty="0">
                <a:sym typeface="Wingdings" panose="05000000000000000000" pitchFamily="2" charset="2"/>
              </a:rPr>
              <a:t>and </a:t>
            </a:r>
            <a:r>
              <a:rPr lang="en-GB" sz="2400" i="1" dirty="0">
                <a:sym typeface="Wingdings" panose="05000000000000000000" pitchFamily="2" charset="2"/>
              </a:rPr>
              <a:t>I(expected demand) </a:t>
            </a:r>
          </a:p>
          <a:p>
            <a:r>
              <a:rPr lang="en-GB" sz="2400" dirty="0">
                <a:sym typeface="Wingdings" panose="05000000000000000000" pitchFamily="2" charset="2"/>
              </a:rPr>
              <a:t>The CB controls the interest rate, aiming at </a:t>
            </a:r>
            <a:r>
              <a:rPr lang="en-GB" sz="2400" i="1" dirty="0" err="1">
                <a:sym typeface="Wingdings" panose="05000000000000000000" pitchFamily="2" charset="2"/>
              </a:rPr>
              <a:t>i</a:t>
            </a:r>
            <a:r>
              <a:rPr lang="en-GB" sz="2400" i="1" baseline="-25000" dirty="0" err="1">
                <a:sym typeface="Wingdings" panose="05000000000000000000" pitchFamily="2" charset="2"/>
              </a:rPr>
              <a:t>m</a:t>
            </a:r>
            <a:r>
              <a:rPr lang="en-GB" sz="2400" i="1" dirty="0">
                <a:sym typeface="Wingdings" panose="05000000000000000000" pitchFamily="2" charset="2"/>
              </a:rPr>
              <a:t> = i</a:t>
            </a:r>
            <a:r>
              <a:rPr lang="en-GB" sz="2400" i="1" baseline="-25000" dirty="0">
                <a:sym typeface="Wingdings" panose="05000000000000000000" pitchFamily="2" charset="2"/>
              </a:rPr>
              <a:t>n</a:t>
            </a:r>
            <a:r>
              <a:rPr lang="en-GB" sz="2400" i="1" dirty="0">
                <a:sym typeface="Wingdings" panose="05000000000000000000" pitchFamily="2" charset="2"/>
              </a:rPr>
              <a:t> </a:t>
            </a:r>
            <a:r>
              <a:rPr lang="en-GB" sz="2400" dirty="0">
                <a:sym typeface="Wingdings" panose="05000000000000000000" pitchFamily="2" charset="2"/>
              </a:rPr>
              <a:t>by changing the money supply.</a:t>
            </a:r>
          </a:p>
          <a:p>
            <a:r>
              <a:rPr lang="en-GB" sz="2400" dirty="0">
                <a:sym typeface="Wingdings" panose="05000000000000000000" pitchFamily="2" charset="2"/>
              </a:rPr>
              <a:t>In simple terms: if the CB wants to decrease </a:t>
            </a:r>
            <a:r>
              <a:rPr lang="en-GB" sz="2400" i="1" dirty="0" err="1">
                <a:sym typeface="Wingdings" panose="05000000000000000000" pitchFamily="2" charset="2"/>
              </a:rPr>
              <a:t>i</a:t>
            </a:r>
            <a:r>
              <a:rPr lang="en-GB" sz="2400" dirty="0">
                <a:sym typeface="Wingdings" panose="05000000000000000000" pitchFamily="2" charset="2"/>
              </a:rPr>
              <a:t>, it offers more reserves with an open market operation (or decreases the required reserve coefficient), so banks lower the interest rate on credit and at the same time use the extra-reserves to expand loans.</a:t>
            </a:r>
            <a:endParaRPr lang="en-GB" sz="2400" dirty="0"/>
          </a:p>
        </p:txBody>
      </p:sp>
    </p:spTree>
    <p:extLst>
      <p:ext uri="{BB962C8B-B14F-4D97-AF65-F5344CB8AC3E}">
        <p14:creationId xmlns:p14="http://schemas.microsoft.com/office/powerpoint/2010/main" val="2688008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5FE5B174-75AA-4277-A4DC-EA67ADB78CCA}"/>
              </a:ext>
            </a:extLst>
          </p:cNvPr>
          <p:cNvSpPr>
            <a:spLocks noGrp="1"/>
          </p:cNvSpPr>
          <p:nvPr>
            <p:ph type="title"/>
          </p:nvPr>
        </p:nvSpPr>
        <p:spPr>
          <a:xfrm>
            <a:off x="895926" y="365125"/>
            <a:ext cx="10474037" cy="997510"/>
          </a:xfrm>
        </p:spPr>
        <p:txBody>
          <a:bodyPr>
            <a:normAutofit fontScale="90000"/>
          </a:bodyPr>
          <a:lstStyle/>
          <a:p>
            <a:pPr algn="ctr"/>
            <a:r>
              <a:rPr lang="en-US" sz="2800" b="1" dirty="0"/>
              <a:t/>
            </a:r>
            <a:br>
              <a:rPr lang="en-US" sz="2800" b="1" dirty="0"/>
            </a:br>
            <a:r>
              <a:rPr lang="en-US" sz="2800" b="1" dirty="0"/>
              <a:t/>
            </a:r>
            <a:br>
              <a:rPr lang="en-US" sz="2800" b="1" dirty="0"/>
            </a:br>
            <a:r>
              <a:rPr lang="en-US" sz="2800" b="1" dirty="0"/>
              <a:t>Endogenous money theory more consistent with Keynesian relationship between savings and investment (but as long as </a:t>
            </a:r>
            <a:r>
              <a:rPr lang="en-US" sz="2800" b="1" i="1" dirty="0"/>
              <a:t>I(i</a:t>
            </a:r>
            <a:r>
              <a:rPr lang="en-US" sz="2200" b="1" i="1" dirty="0"/>
              <a:t>n</a:t>
            </a:r>
            <a:r>
              <a:rPr lang="en-US" sz="2800" b="1" i="1" dirty="0"/>
              <a:t>) </a:t>
            </a:r>
            <a:r>
              <a:rPr lang="en-US" sz="2800" b="1" dirty="0"/>
              <a:t>this could be accepted by a clever marginalist)                                                                   </a:t>
            </a:r>
            <a:r>
              <a:rPr lang="en-US" sz="2000" b="1" dirty="0"/>
              <a:t>initial finance      final finance or funding</a:t>
            </a:r>
            <a:r>
              <a:rPr lang="en-US" sz="2800" b="1" dirty="0"/>
              <a:t/>
            </a:r>
            <a:br>
              <a:rPr lang="en-US" sz="2800" b="1" dirty="0"/>
            </a:br>
            <a:r>
              <a:rPr lang="en-US" sz="2800" b="1" dirty="0"/>
              <a:t>              </a:t>
            </a:r>
            <a:br>
              <a:rPr lang="en-US" sz="2800" b="1" dirty="0"/>
            </a:br>
            <a:r>
              <a:rPr lang="en-US" sz="2800" b="1" dirty="0"/>
              <a:t>                                                                                     </a:t>
            </a:r>
            <a:endParaRPr lang="en-GB" sz="2800" b="1" dirty="0"/>
          </a:p>
        </p:txBody>
      </p:sp>
      <p:pic>
        <p:nvPicPr>
          <p:cNvPr id="4" name="Segnaposto contenuto 3">
            <a:extLst>
              <a:ext uri="{FF2B5EF4-FFF2-40B4-BE49-F238E27FC236}">
                <a16:creationId xmlns="" xmlns:a16="http://schemas.microsoft.com/office/drawing/2014/main" id="{B66C19FF-C91C-4321-B3A0-C0790398B43B}"/>
              </a:ext>
            </a:extLst>
          </p:cNvPr>
          <p:cNvPicPr>
            <a:picLocks noGrp="1" noChangeAspect="1"/>
          </p:cNvPicPr>
          <p:nvPr>
            <p:ph idx="1"/>
          </p:nvPr>
        </p:nvPicPr>
        <p:blipFill>
          <a:blip r:embed="rId2"/>
          <a:stretch>
            <a:fillRect/>
          </a:stretch>
        </p:blipFill>
        <p:spPr>
          <a:xfrm>
            <a:off x="1425758" y="1558773"/>
            <a:ext cx="9242241" cy="4876275"/>
          </a:xfrm>
          <a:prstGeom prst="rect">
            <a:avLst/>
          </a:prstGeom>
        </p:spPr>
      </p:pic>
      <p:cxnSp>
        <p:nvCxnSpPr>
          <p:cNvPr id="5" name="Connettore 2 4">
            <a:extLst>
              <a:ext uri="{FF2B5EF4-FFF2-40B4-BE49-F238E27FC236}">
                <a16:creationId xmlns="" xmlns:a16="http://schemas.microsoft.com/office/drawing/2014/main" id="{068A14B1-AD45-953D-A91C-337E5888CC37}"/>
              </a:ext>
            </a:extLst>
          </p:cNvPr>
          <p:cNvCxnSpPr/>
          <p:nvPr/>
        </p:nvCxnSpPr>
        <p:spPr>
          <a:xfrm>
            <a:off x="7601528" y="1261035"/>
            <a:ext cx="1117600" cy="1574529"/>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cxnSp>
        <p:nvCxnSpPr>
          <p:cNvPr id="8" name="Connettore 2 7">
            <a:extLst>
              <a:ext uri="{FF2B5EF4-FFF2-40B4-BE49-F238E27FC236}">
                <a16:creationId xmlns="" xmlns:a16="http://schemas.microsoft.com/office/drawing/2014/main" id="{D0B5D8B2-E416-3F93-751F-3AAD29423DC9}"/>
              </a:ext>
            </a:extLst>
          </p:cNvPr>
          <p:cNvCxnSpPr/>
          <p:nvPr/>
        </p:nvCxnSpPr>
        <p:spPr>
          <a:xfrm flipH="1">
            <a:off x="9809018" y="1362635"/>
            <a:ext cx="526473" cy="4206892"/>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3628115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TotalTime>
  <Words>2102</Words>
  <Application>Microsoft Office PowerPoint</Application>
  <PresentationFormat>Widescreen</PresentationFormat>
  <Paragraphs>272</Paragraphs>
  <Slides>26</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26</vt:i4>
      </vt:variant>
    </vt:vector>
  </HeadingPairs>
  <TitlesOfParts>
    <vt:vector size="31" baseType="lpstr">
      <vt:lpstr>Arial</vt:lpstr>
      <vt:lpstr>Calibri</vt:lpstr>
      <vt:lpstr>Calibri Light</vt:lpstr>
      <vt:lpstr>Wingdings</vt:lpstr>
      <vt:lpstr>Tema di Office</vt:lpstr>
      <vt:lpstr>G&amp;D 2024-25 Endogenous money, monetary policy and demand-led growth</vt:lpstr>
      <vt:lpstr>Oversimplified balance sheet of a commercial bank</vt:lpstr>
      <vt:lpstr>Payment system</vt:lpstr>
      <vt:lpstr>The interbank monetary market (the market for reserves)</vt:lpstr>
      <vt:lpstr>The (in)famous TARGET2</vt:lpstr>
      <vt:lpstr>How banks create credit</vt:lpstr>
      <vt:lpstr>Do banks need reserves to lend?</vt:lpstr>
      <vt:lpstr>Do banks need savings (deposits) to lend? (Loanable fund theory)</vt:lpstr>
      <vt:lpstr>  Endogenous money theory more consistent with Keynesian relationship between savings and investment (but as long as I(in) this could be accepted by a clever marginalist)                                                                   initial finance      final finance or funding                                                                                                     </vt:lpstr>
      <vt:lpstr>Please note that…</vt:lpstr>
      <vt:lpstr>The Central Bank menu</vt:lpstr>
      <vt:lpstr>The classical corridor (e.g. ECB 1999-2008)</vt:lpstr>
      <vt:lpstr>Monetary policy in a nutshell</vt:lpstr>
      <vt:lpstr>The central bank is price maker and quantity taker</vt:lpstr>
      <vt:lpstr>Presentazione standard di PowerPoint</vt:lpstr>
      <vt:lpstr>Presentazione standard di PowerPoint</vt:lpstr>
      <vt:lpstr>Balance sheet in normal times</vt:lpstr>
      <vt:lpstr>Balance sheet in normal times</vt:lpstr>
      <vt:lpstr>Balance sheet in abnormal times</vt:lpstr>
      <vt:lpstr>Present debates on monetary policy implementation</vt:lpstr>
      <vt:lpstr>Polemics</vt:lpstr>
      <vt:lpstr>More theoretical implications of my lectures</vt:lpstr>
      <vt:lpstr>Endogenous money and the autonomous non-capacity creating component of AD</vt:lpstr>
      <vt:lpstr>The European case</vt:lpstr>
      <vt:lpstr>References I</vt:lpstr>
      <vt:lpstr>References II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Dottorato 2021 Lecture 2 Endogenous money and monetary policy</dc:title>
  <dc:creator>sergio cesaratto</dc:creator>
  <cp:lastModifiedBy>Sergio Cesaratto</cp:lastModifiedBy>
  <cp:revision>45</cp:revision>
  <cp:lastPrinted>2024-03-21T12:10:06Z</cp:lastPrinted>
  <dcterms:created xsi:type="dcterms:W3CDTF">2021-04-30T05:42:58Z</dcterms:created>
  <dcterms:modified xsi:type="dcterms:W3CDTF">2024-10-03T06:50:05Z</dcterms:modified>
</cp:coreProperties>
</file>