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3" r:id="rId6"/>
    <p:sldId id="260" r:id="rId7"/>
    <p:sldId id="264" r:id="rId8"/>
    <p:sldId id="265" r:id="rId9"/>
    <p:sldId id="267" r:id="rId10"/>
    <p:sldId id="269" r:id="rId11"/>
    <p:sldId id="270" r:id="rId12"/>
    <p:sldId id="266" r:id="rId13"/>
    <p:sldId id="273" r:id="rId14"/>
    <p:sldId id="275" r:id="rId15"/>
    <p:sldId id="279" r:id="rId16"/>
    <p:sldId id="280" r:id="rId17"/>
    <p:sldId id="274" r:id="rId18"/>
    <p:sldId id="281" r:id="rId19"/>
    <p:sldId id="278" r:id="rId20"/>
    <p:sldId id="276" r:id="rId21"/>
    <p:sldId id="282" r:id="rId22"/>
    <p:sldId id="283" r:id="rId23"/>
    <p:sldId id="293" r:id="rId24"/>
    <p:sldId id="285" r:id="rId25"/>
    <p:sldId id="287" r:id="rId26"/>
    <p:sldId id="288" r:id="rId27"/>
    <p:sldId id="294" r:id="rId28"/>
    <p:sldId id="295" r:id="rId29"/>
    <p:sldId id="296" r:id="rId30"/>
    <p:sldId id="297" r:id="rId31"/>
    <p:sldId id="298" r:id="rId32"/>
    <p:sldId id="286" r:id="rId33"/>
    <p:sldId id="289" r:id="rId34"/>
    <p:sldId id="301" r:id="rId35"/>
    <p:sldId id="290" r:id="rId36"/>
    <p:sldId id="291" r:id="rId37"/>
    <p:sldId id="300"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82" d="100"/>
          <a:sy n="82" d="100"/>
        </p:scale>
        <p:origin x="2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G:\SunDisk\Unit&#224;%20USB\lavori%202021\Moneta%202021\Figure%20e%20tavole\Figure%20SDB\SDB%20Cesaratto%20Luglio%202021%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it-IT"/>
              <a:t>BCE- CORRIDOIO TASSI UFFICIALI 2002-2008</a:t>
            </a:r>
          </a:p>
        </c:rich>
      </c:tx>
      <c:layout>
        <c:manualLayout>
          <c:xMode val="edge"/>
          <c:yMode val="edge"/>
          <c:x val="0.17276813427367221"/>
          <c:y val="0.66064043740892286"/>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4586320141888459"/>
          <c:y val="0.15642954206991766"/>
          <c:w val="0.70048791905976759"/>
          <c:h val="0.67432612261941438"/>
        </c:manualLayout>
      </c:layout>
      <c:lineChart>
        <c:grouping val="standard"/>
        <c:varyColors val="0"/>
        <c:ser>
          <c:idx val="0"/>
          <c:order val="0"/>
          <c:tx>
            <c:strRef>
              <c:f>Foglio1!$E$12</c:f>
              <c:strCache>
                <c:ptCount val="1"/>
                <c:pt idx="0">
                  <c:v>MRO rate</c:v>
                </c:pt>
              </c:strCache>
            </c:strRef>
          </c:tx>
          <c:spPr>
            <a:ln w="22225" cap="rnd">
              <a:solidFill>
                <a:schemeClr val="accent1"/>
              </a:solidFill>
              <a:round/>
            </a:ln>
            <a:effectLst/>
          </c:spPr>
          <c:marker>
            <c:symbol val="none"/>
          </c:marker>
          <c:cat>
            <c:numRef>
              <c:f>Foglio1!$F$11:$AA$11</c:f>
              <c:numCache>
                <c:formatCode>General</c:formatCode>
                <c:ptCount val="22"/>
                <c:pt idx="0">
                  <c:v>2002</c:v>
                </c:pt>
                <c:pt idx="3">
                  <c:v>2003</c:v>
                </c:pt>
                <c:pt idx="6">
                  <c:v>2004</c:v>
                </c:pt>
                <c:pt idx="9">
                  <c:v>2005</c:v>
                </c:pt>
                <c:pt idx="12">
                  <c:v>2006</c:v>
                </c:pt>
                <c:pt idx="15">
                  <c:v>2007</c:v>
                </c:pt>
                <c:pt idx="18">
                  <c:v>2008</c:v>
                </c:pt>
              </c:numCache>
            </c:numRef>
          </c:cat>
          <c:val>
            <c:numRef>
              <c:f>Foglio1!$F$12:$AA$12</c:f>
              <c:numCache>
                <c:formatCode>General</c:formatCode>
                <c:ptCount val="22"/>
                <c:pt idx="0">
                  <c:v>3.3</c:v>
                </c:pt>
                <c:pt idx="1">
                  <c:v>3.3</c:v>
                </c:pt>
                <c:pt idx="2">
                  <c:v>3.2</c:v>
                </c:pt>
                <c:pt idx="3">
                  <c:v>2.8</c:v>
                </c:pt>
                <c:pt idx="4">
                  <c:v>2</c:v>
                </c:pt>
                <c:pt idx="5">
                  <c:v>2</c:v>
                </c:pt>
                <c:pt idx="6">
                  <c:v>2</c:v>
                </c:pt>
                <c:pt idx="7">
                  <c:v>2</c:v>
                </c:pt>
                <c:pt idx="8">
                  <c:v>2</c:v>
                </c:pt>
                <c:pt idx="9">
                  <c:v>2</c:v>
                </c:pt>
                <c:pt idx="10">
                  <c:v>2</c:v>
                </c:pt>
                <c:pt idx="11">
                  <c:v>2</c:v>
                </c:pt>
                <c:pt idx="12">
                  <c:v>2.2000000000000002</c:v>
                </c:pt>
                <c:pt idx="13">
                  <c:v>2.2999999999999998</c:v>
                </c:pt>
                <c:pt idx="14">
                  <c:v>2.5</c:v>
                </c:pt>
                <c:pt idx="15">
                  <c:v>3.3</c:v>
                </c:pt>
                <c:pt idx="16">
                  <c:v>4</c:v>
                </c:pt>
                <c:pt idx="17">
                  <c:v>4</c:v>
                </c:pt>
                <c:pt idx="18">
                  <c:v>4</c:v>
                </c:pt>
                <c:pt idx="19">
                  <c:v>4</c:v>
                </c:pt>
                <c:pt idx="20">
                  <c:v>4</c:v>
                </c:pt>
                <c:pt idx="21">
                  <c:v>4.3</c:v>
                </c:pt>
              </c:numCache>
            </c:numRef>
          </c:val>
          <c:smooth val="0"/>
          <c:extLst>
            <c:ext xmlns:c16="http://schemas.microsoft.com/office/drawing/2014/chart" uri="{C3380CC4-5D6E-409C-BE32-E72D297353CC}">
              <c16:uniqueId val="{00000000-409C-4B1A-B8C4-2DDC43BDF207}"/>
            </c:ext>
          </c:extLst>
        </c:ser>
        <c:ser>
          <c:idx val="1"/>
          <c:order val="1"/>
          <c:tx>
            <c:strRef>
              <c:f>Foglio1!$E$13</c:f>
              <c:strCache>
                <c:ptCount val="1"/>
                <c:pt idx="0">
                  <c:v>Deposit facility rate</c:v>
                </c:pt>
              </c:strCache>
            </c:strRef>
          </c:tx>
          <c:spPr>
            <a:ln w="22225" cap="rnd">
              <a:solidFill>
                <a:schemeClr val="accent2"/>
              </a:solidFill>
              <a:round/>
            </a:ln>
            <a:effectLst/>
          </c:spPr>
          <c:marker>
            <c:symbol val="none"/>
          </c:marker>
          <c:cat>
            <c:numRef>
              <c:f>Foglio1!$F$11:$AA$11</c:f>
              <c:numCache>
                <c:formatCode>General</c:formatCode>
                <c:ptCount val="22"/>
                <c:pt idx="0">
                  <c:v>2002</c:v>
                </c:pt>
                <c:pt idx="3">
                  <c:v>2003</c:v>
                </c:pt>
                <c:pt idx="6">
                  <c:v>2004</c:v>
                </c:pt>
                <c:pt idx="9">
                  <c:v>2005</c:v>
                </c:pt>
                <c:pt idx="12">
                  <c:v>2006</c:v>
                </c:pt>
                <c:pt idx="15">
                  <c:v>2007</c:v>
                </c:pt>
                <c:pt idx="18">
                  <c:v>2008</c:v>
                </c:pt>
              </c:numCache>
            </c:numRef>
          </c:cat>
          <c:val>
            <c:numRef>
              <c:f>Foglio1!$F$13:$AA$13</c:f>
              <c:numCache>
                <c:formatCode>General</c:formatCode>
                <c:ptCount val="22"/>
                <c:pt idx="0">
                  <c:v>2.2999999999999998</c:v>
                </c:pt>
                <c:pt idx="1">
                  <c:v>2.2999999999999998</c:v>
                </c:pt>
                <c:pt idx="2">
                  <c:v>2.2999999999999998</c:v>
                </c:pt>
                <c:pt idx="3">
                  <c:v>1.8</c:v>
                </c:pt>
                <c:pt idx="4">
                  <c:v>1</c:v>
                </c:pt>
                <c:pt idx="5">
                  <c:v>1</c:v>
                </c:pt>
                <c:pt idx="6">
                  <c:v>1</c:v>
                </c:pt>
                <c:pt idx="7">
                  <c:v>1</c:v>
                </c:pt>
                <c:pt idx="8">
                  <c:v>1</c:v>
                </c:pt>
                <c:pt idx="9">
                  <c:v>1</c:v>
                </c:pt>
                <c:pt idx="10">
                  <c:v>1</c:v>
                </c:pt>
                <c:pt idx="11">
                  <c:v>1</c:v>
                </c:pt>
                <c:pt idx="12">
                  <c:v>1.2</c:v>
                </c:pt>
                <c:pt idx="13">
                  <c:v>1.3</c:v>
                </c:pt>
                <c:pt idx="14">
                  <c:v>1.5</c:v>
                </c:pt>
                <c:pt idx="15">
                  <c:v>2.2999999999999998</c:v>
                </c:pt>
                <c:pt idx="16">
                  <c:v>3</c:v>
                </c:pt>
                <c:pt idx="17">
                  <c:v>3</c:v>
                </c:pt>
                <c:pt idx="18">
                  <c:v>3</c:v>
                </c:pt>
                <c:pt idx="19">
                  <c:v>3</c:v>
                </c:pt>
                <c:pt idx="20">
                  <c:v>3</c:v>
                </c:pt>
                <c:pt idx="21">
                  <c:v>3.3</c:v>
                </c:pt>
              </c:numCache>
            </c:numRef>
          </c:val>
          <c:smooth val="0"/>
          <c:extLst>
            <c:ext xmlns:c16="http://schemas.microsoft.com/office/drawing/2014/chart" uri="{C3380CC4-5D6E-409C-BE32-E72D297353CC}">
              <c16:uniqueId val="{00000001-409C-4B1A-B8C4-2DDC43BDF207}"/>
            </c:ext>
          </c:extLst>
        </c:ser>
        <c:ser>
          <c:idx val="2"/>
          <c:order val="2"/>
          <c:tx>
            <c:strRef>
              <c:f>Foglio1!$E$14</c:f>
              <c:strCache>
                <c:ptCount val="1"/>
                <c:pt idx="0">
                  <c:v>Marginal lending rate</c:v>
                </c:pt>
              </c:strCache>
            </c:strRef>
          </c:tx>
          <c:spPr>
            <a:ln w="22225" cap="rnd">
              <a:solidFill>
                <a:schemeClr val="accent3"/>
              </a:solidFill>
              <a:round/>
            </a:ln>
            <a:effectLst/>
          </c:spPr>
          <c:marker>
            <c:symbol val="none"/>
          </c:marker>
          <c:cat>
            <c:numRef>
              <c:f>Foglio1!$F$11:$AA$11</c:f>
              <c:numCache>
                <c:formatCode>General</c:formatCode>
                <c:ptCount val="22"/>
                <c:pt idx="0">
                  <c:v>2002</c:v>
                </c:pt>
                <c:pt idx="3">
                  <c:v>2003</c:v>
                </c:pt>
                <c:pt idx="6">
                  <c:v>2004</c:v>
                </c:pt>
                <c:pt idx="9">
                  <c:v>2005</c:v>
                </c:pt>
                <c:pt idx="12">
                  <c:v>2006</c:v>
                </c:pt>
                <c:pt idx="15">
                  <c:v>2007</c:v>
                </c:pt>
                <c:pt idx="18">
                  <c:v>2008</c:v>
                </c:pt>
              </c:numCache>
            </c:numRef>
          </c:cat>
          <c:val>
            <c:numRef>
              <c:f>Foglio1!$F$14:$AA$14</c:f>
              <c:numCache>
                <c:formatCode>General</c:formatCode>
                <c:ptCount val="22"/>
                <c:pt idx="0">
                  <c:v>4.3</c:v>
                </c:pt>
                <c:pt idx="1">
                  <c:v>4.3</c:v>
                </c:pt>
                <c:pt idx="2">
                  <c:v>4.3</c:v>
                </c:pt>
                <c:pt idx="3">
                  <c:v>3.8</c:v>
                </c:pt>
                <c:pt idx="4">
                  <c:v>3</c:v>
                </c:pt>
                <c:pt idx="5">
                  <c:v>3</c:v>
                </c:pt>
                <c:pt idx="6">
                  <c:v>3</c:v>
                </c:pt>
                <c:pt idx="7">
                  <c:v>3</c:v>
                </c:pt>
                <c:pt idx="8">
                  <c:v>3</c:v>
                </c:pt>
                <c:pt idx="9">
                  <c:v>3</c:v>
                </c:pt>
                <c:pt idx="10">
                  <c:v>3</c:v>
                </c:pt>
                <c:pt idx="11">
                  <c:v>3</c:v>
                </c:pt>
                <c:pt idx="12">
                  <c:v>3.2</c:v>
                </c:pt>
                <c:pt idx="13">
                  <c:v>3.3</c:v>
                </c:pt>
                <c:pt idx="14">
                  <c:v>3.5</c:v>
                </c:pt>
                <c:pt idx="15">
                  <c:v>4.3</c:v>
                </c:pt>
                <c:pt idx="16">
                  <c:v>5</c:v>
                </c:pt>
                <c:pt idx="17">
                  <c:v>5</c:v>
                </c:pt>
                <c:pt idx="18">
                  <c:v>5</c:v>
                </c:pt>
                <c:pt idx="19">
                  <c:v>5</c:v>
                </c:pt>
                <c:pt idx="20">
                  <c:v>5</c:v>
                </c:pt>
                <c:pt idx="21">
                  <c:v>5.3</c:v>
                </c:pt>
              </c:numCache>
            </c:numRef>
          </c:val>
          <c:smooth val="0"/>
          <c:extLst>
            <c:ext xmlns:c16="http://schemas.microsoft.com/office/drawing/2014/chart" uri="{C3380CC4-5D6E-409C-BE32-E72D297353CC}">
              <c16:uniqueId val="{00000002-409C-4B1A-B8C4-2DDC43BDF207}"/>
            </c:ext>
          </c:extLst>
        </c:ser>
        <c:ser>
          <c:idx val="3"/>
          <c:order val="3"/>
          <c:tx>
            <c:strRef>
              <c:f>Foglio1!$E$15</c:f>
              <c:strCache>
                <c:ptCount val="1"/>
                <c:pt idx="0">
                  <c:v>EONIA</c:v>
                </c:pt>
              </c:strCache>
            </c:strRef>
          </c:tx>
          <c:spPr>
            <a:ln w="22225" cap="rnd">
              <a:solidFill>
                <a:schemeClr val="accent4"/>
              </a:solidFill>
              <a:round/>
            </a:ln>
            <a:effectLst/>
          </c:spPr>
          <c:marker>
            <c:symbol val="none"/>
          </c:marker>
          <c:cat>
            <c:numRef>
              <c:f>Foglio1!$F$11:$AA$11</c:f>
              <c:numCache>
                <c:formatCode>General</c:formatCode>
                <c:ptCount val="22"/>
                <c:pt idx="0">
                  <c:v>2002</c:v>
                </c:pt>
                <c:pt idx="3">
                  <c:v>2003</c:v>
                </c:pt>
                <c:pt idx="6">
                  <c:v>2004</c:v>
                </c:pt>
                <c:pt idx="9">
                  <c:v>2005</c:v>
                </c:pt>
                <c:pt idx="12">
                  <c:v>2006</c:v>
                </c:pt>
                <c:pt idx="15">
                  <c:v>2007</c:v>
                </c:pt>
                <c:pt idx="18">
                  <c:v>2008</c:v>
                </c:pt>
              </c:numCache>
            </c:numRef>
          </c:cat>
          <c:val>
            <c:numRef>
              <c:f>Foglio1!$F$15:$AA$15</c:f>
              <c:numCache>
                <c:formatCode>General</c:formatCode>
                <c:ptCount val="22"/>
                <c:pt idx="0">
                  <c:v>3.4</c:v>
                </c:pt>
                <c:pt idx="1">
                  <c:v>3.38</c:v>
                </c:pt>
                <c:pt idx="2">
                  <c:v>3.27</c:v>
                </c:pt>
                <c:pt idx="3">
                  <c:v>2.85</c:v>
                </c:pt>
                <c:pt idx="4">
                  <c:v>2.0499999999999998</c:v>
                </c:pt>
                <c:pt idx="5">
                  <c:v>2.2000000000000002</c:v>
                </c:pt>
                <c:pt idx="6">
                  <c:v>2.0499999999999998</c:v>
                </c:pt>
                <c:pt idx="7">
                  <c:v>2.1</c:v>
                </c:pt>
                <c:pt idx="8">
                  <c:v>2.14</c:v>
                </c:pt>
                <c:pt idx="9">
                  <c:v>2.04</c:v>
                </c:pt>
                <c:pt idx="10">
                  <c:v>2.09</c:v>
                </c:pt>
                <c:pt idx="11">
                  <c:v>2.09</c:v>
                </c:pt>
                <c:pt idx="12">
                  <c:v>2.2000000000000002</c:v>
                </c:pt>
                <c:pt idx="13">
                  <c:v>2.35</c:v>
                </c:pt>
                <c:pt idx="14">
                  <c:v>2.56</c:v>
                </c:pt>
                <c:pt idx="15">
                  <c:v>3.48</c:v>
                </c:pt>
                <c:pt idx="16">
                  <c:v>4</c:v>
                </c:pt>
                <c:pt idx="17">
                  <c:v>4.2</c:v>
                </c:pt>
                <c:pt idx="18">
                  <c:v>3.8</c:v>
                </c:pt>
                <c:pt idx="19">
                  <c:v>4.1500000000000004</c:v>
                </c:pt>
                <c:pt idx="20">
                  <c:v>4.05</c:v>
                </c:pt>
                <c:pt idx="21">
                  <c:v>4.3499999999999996</c:v>
                </c:pt>
              </c:numCache>
            </c:numRef>
          </c:val>
          <c:smooth val="0"/>
          <c:extLst>
            <c:ext xmlns:c16="http://schemas.microsoft.com/office/drawing/2014/chart" uri="{C3380CC4-5D6E-409C-BE32-E72D297353CC}">
              <c16:uniqueId val="{00000003-409C-4B1A-B8C4-2DDC43BDF207}"/>
            </c:ext>
          </c:extLst>
        </c:ser>
        <c:dLbls>
          <c:showLegendKey val="0"/>
          <c:showVal val="0"/>
          <c:showCatName val="0"/>
          <c:showSerName val="0"/>
          <c:showPercent val="0"/>
          <c:showBubbleSize val="0"/>
        </c:dLbls>
        <c:smooth val="0"/>
        <c:axId val="-1481626256"/>
        <c:axId val="-1481625712"/>
      </c:lineChart>
      <c:catAx>
        <c:axId val="-14816262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481625712"/>
        <c:crosses val="autoZero"/>
        <c:auto val="1"/>
        <c:lblAlgn val="ctr"/>
        <c:lblOffset val="100"/>
        <c:noMultiLvlLbl val="0"/>
      </c:catAx>
      <c:valAx>
        <c:axId val="-1481625712"/>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48162625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Corridor2!$B$3</c:f>
              <c:strCache>
                <c:ptCount val="1"/>
                <c:pt idx="0">
                  <c:v>DF rate</c:v>
                </c:pt>
              </c:strCache>
            </c:strRef>
          </c:tx>
          <c:spPr>
            <a:ln w="28575">
              <a:solidFill>
                <a:schemeClr val="tx1">
                  <a:lumMod val="50000"/>
                  <a:lumOff val="50000"/>
                </a:schemeClr>
              </a:solidFill>
            </a:ln>
          </c:spPr>
          <c:marker>
            <c:symbol val="none"/>
          </c:marker>
          <c:cat>
            <c:numRef>
              <c:f>Corridor2!$A$4:$A$153</c:f>
              <c:numCache>
                <c:formatCode>General</c:formatCode>
                <c:ptCount val="150"/>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pt idx="73">
                  <c:v>2015</c:v>
                </c:pt>
                <c:pt idx="74">
                  <c:v>2015</c:v>
                </c:pt>
                <c:pt idx="75">
                  <c:v>2015</c:v>
                </c:pt>
                <c:pt idx="76">
                  <c:v>2015</c:v>
                </c:pt>
                <c:pt idx="77">
                  <c:v>2015</c:v>
                </c:pt>
                <c:pt idx="78">
                  <c:v>2015</c:v>
                </c:pt>
                <c:pt idx="79">
                  <c:v>2015</c:v>
                </c:pt>
                <c:pt idx="80">
                  <c:v>2015</c:v>
                </c:pt>
                <c:pt idx="81">
                  <c:v>2015</c:v>
                </c:pt>
                <c:pt idx="82">
                  <c:v>2015</c:v>
                </c:pt>
                <c:pt idx="83">
                  <c:v>2015</c:v>
                </c:pt>
                <c:pt idx="84">
                  <c:v>2016</c:v>
                </c:pt>
                <c:pt idx="85">
                  <c:v>2016</c:v>
                </c:pt>
                <c:pt idx="86">
                  <c:v>2016</c:v>
                </c:pt>
                <c:pt idx="87">
                  <c:v>2016</c:v>
                </c:pt>
                <c:pt idx="88">
                  <c:v>2016</c:v>
                </c:pt>
                <c:pt idx="89">
                  <c:v>2016</c:v>
                </c:pt>
                <c:pt idx="90">
                  <c:v>2016</c:v>
                </c:pt>
                <c:pt idx="91">
                  <c:v>2016</c:v>
                </c:pt>
                <c:pt idx="92">
                  <c:v>2016</c:v>
                </c:pt>
                <c:pt idx="93">
                  <c:v>2016</c:v>
                </c:pt>
                <c:pt idx="94">
                  <c:v>2016</c:v>
                </c:pt>
                <c:pt idx="95">
                  <c:v>2016</c:v>
                </c:pt>
                <c:pt idx="96">
                  <c:v>2017</c:v>
                </c:pt>
                <c:pt idx="97">
                  <c:v>2017</c:v>
                </c:pt>
                <c:pt idx="98">
                  <c:v>2017</c:v>
                </c:pt>
                <c:pt idx="99">
                  <c:v>2017</c:v>
                </c:pt>
                <c:pt idx="100">
                  <c:v>2017</c:v>
                </c:pt>
                <c:pt idx="101">
                  <c:v>2017</c:v>
                </c:pt>
                <c:pt idx="102">
                  <c:v>2017</c:v>
                </c:pt>
                <c:pt idx="103">
                  <c:v>2017</c:v>
                </c:pt>
                <c:pt idx="104">
                  <c:v>2017</c:v>
                </c:pt>
                <c:pt idx="105">
                  <c:v>2017</c:v>
                </c:pt>
                <c:pt idx="106">
                  <c:v>2017</c:v>
                </c:pt>
                <c:pt idx="107">
                  <c:v>2017</c:v>
                </c:pt>
                <c:pt idx="108">
                  <c:v>2018</c:v>
                </c:pt>
                <c:pt idx="109">
                  <c:v>2018</c:v>
                </c:pt>
                <c:pt idx="110">
                  <c:v>2018</c:v>
                </c:pt>
                <c:pt idx="111">
                  <c:v>2018</c:v>
                </c:pt>
                <c:pt idx="112">
                  <c:v>2018</c:v>
                </c:pt>
                <c:pt idx="113">
                  <c:v>2018</c:v>
                </c:pt>
                <c:pt idx="114">
                  <c:v>2018</c:v>
                </c:pt>
                <c:pt idx="115">
                  <c:v>2018</c:v>
                </c:pt>
                <c:pt idx="116">
                  <c:v>2018</c:v>
                </c:pt>
                <c:pt idx="117">
                  <c:v>2018</c:v>
                </c:pt>
                <c:pt idx="118">
                  <c:v>2018</c:v>
                </c:pt>
                <c:pt idx="119">
                  <c:v>2018</c:v>
                </c:pt>
                <c:pt idx="120">
                  <c:v>2019</c:v>
                </c:pt>
                <c:pt idx="121">
                  <c:v>2019</c:v>
                </c:pt>
                <c:pt idx="122">
                  <c:v>2019</c:v>
                </c:pt>
                <c:pt idx="123">
                  <c:v>2019</c:v>
                </c:pt>
                <c:pt idx="124">
                  <c:v>2019</c:v>
                </c:pt>
                <c:pt idx="125">
                  <c:v>2019</c:v>
                </c:pt>
                <c:pt idx="126">
                  <c:v>2019</c:v>
                </c:pt>
                <c:pt idx="127">
                  <c:v>2019</c:v>
                </c:pt>
                <c:pt idx="128">
                  <c:v>2019</c:v>
                </c:pt>
                <c:pt idx="129">
                  <c:v>2019</c:v>
                </c:pt>
                <c:pt idx="130">
                  <c:v>2019</c:v>
                </c:pt>
                <c:pt idx="131">
                  <c:v>2019</c:v>
                </c:pt>
                <c:pt idx="132">
                  <c:v>2020</c:v>
                </c:pt>
                <c:pt idx="133">
                  <c:v>2020</c:v>
                </c:pt>
                <c:pt idx="134">
                  <c:v>2020</c:v>
                </c:pt>
                <c:pt idx="135">
                  <c:v>2020</c:v>
                </c:pt>
                <c:pt idx="136">
                  <c:v>2020</c:v>
                </c:pt>
                <c:pt idx="137">
                  <c:v>2020</c:v>
                </c:pt>
                <c:pt idx="138">
                  <c:v>2020</c:v>
                </c:pt>
                <c:pt idx="139">
                  <c:v>2020</c:v>
                </c:pt>
                <c:pt idx="140">
                  <c:v>2020</c:v>
                </c:pt>
                <c:pt idx="141">
                  <c:v>2020</c:v>
                </c:pt>
                <c:pt idx="142">
                  <c:v>2020</c:v>
                </c:pt>
                <c:pt idx="143">
                  <c:v>2020</c:v>
                </c:pt>
                <c:pt idx="144">
                  <c:v>2021</c:v>
                </c:pt>
                <c:pt idx="145">
                  <c:v>2021</c:v>
                </c:pt>
                <c:pt idx="146">
                  <c:v>2021</c:v>
                </c:pt>
                <c:pt idx="147">
                  <c:v>2021</c:v>
                </c:pt>
                <c:pt idx="148">
                  <c:v>2021</c:v>
                </c:pt>
                <c:pt idx="149">
                  <c:v>2021</c:v>
                </c:pt>
              </c:numCache>
            </c:numRef>
          </c:cat>
          <c:val>
            <c:numRef>
              <c:f>Corridor2!$B$4:$B$153</c:f>
              <c:numCache>
                <c:formatCode>#,##0.00</c:formatCode>
                <c:ptCount val="150"/>
                <c:pt idx="0">
                  <c:v>1</c:v>
                </c:pt>
                <c:pt idx="1">
                  <c:v>1</c:v>
                </c:pt>
                <c:pt idx="2" formatCode="General">
                  <c:v>0.5</c:v>
                </c:pt>
                <c:pt idx="3" formatCode="General">
                  <c:v>0.25</c:v>
                </c:pt>
                <c:pt idx="4" formatCode="General">
                  <c:v>0.25</c:v>
                </c:pt>
                <c:pt idx="5" formatCode="General">
                  <c:v>0.25</c:v>
                </c:pt>
                <c:pt idx="6" formatCode="General">
                  <c:v>0.25</c:v>
                </c:pt>
                <c:pt idx="7" formatCode="General">
                  <c:v>0.25</c:v>
                </c:pt>
                <c:pt idx="8" formatCode="General">
                  <c:v>0.25</c:v>
                </c:pt>
                <c:pt idx="9" formatCode="General">
                  <c:v>0.25</c:v>
                </c:pt>
                <c:pt idx="10" formatCode="General">
                  <c:v>0.25</c:v>
                </c:pt>
                <c:pt idx="11" formatCode="General">
                  <c:v>0.25</c:v>
                </c:pt>
                <c:pt idx="12" formatCode="General">
                  <c:v>0.25</c:v>
                </c:pt>
                <c:pt idx="13" formatCode="General">
                  <c:v>0.25</c:v>
                </c:pt>
                <c:pt idx="14" formatCode="General">
                  <c:v>0.25</c:v>
                </c:pt>
                <c:pt idx="15" formatCode="General">
                  <c:v>0.25</c:v>
                </c:pt>
                <c:pt idx="16" formatCode="General">
                  <c:v>0.25</c:v>
                </c:pt>
                <c:pt idx="17" formatCode="General">
                  <c:v>0.25</c:v>
                </c:pt>
                <c:pt idx="18" formatCode="General">
                  <c:v>0.25</c:v>
                </c:pt>
                <c:pt idx="19" formatCode="General">
                  <c:v>0.25</c:v>
                </c:pt>
                <c:pt idx="20" formatCode="General">
                  <c:v>0.25</c:v>
                </c:pt>
                <c:pt idx="21" formatCode="General">
                  <c:v>0.25</c:v>
                </c:pt>
                <c:pt idx="22" formatCode="General">
                  <c:v>0.25</c:v>
                </c:pt>
                <c:pt idx="23" formatCode="General">
                  <c:v>0.25</c:v>
                </c:pt>
                <c:pt idx="24" formatCode="General">
                  <c:v>0.25</c:v>
                </c:pt>
                <c:pt idx="25" formatCode="General">
                  <c:v>0.25</c:v>
                </c:pt>
                <c:pt idx="26" formatCode="General">
                  <c:v>0.25</c:v>
                </c:pt>
                <c:pt idx="27" formatCode="General">
                  <c:v>0.5</c:v>
                </c:pt>
                <c:pt idx="28" formatCode="General">
                  <c:v>0.5</c:v>
                </c:pt>
                <c:pt idx="29" formatCode="General">
                  <c:v>0.5</c:v>
                </c:pt>
                <c:pt idx="30" formatCode="General">
                  <c:v>0.75</c:v>
                </c:pt>
                <c:pt idx="31" formatCode="General">
                  <c:v>0.75</c:v>
                </c:pt>
                <c:pt idx="32" formatCode="General">
                  <c:v>0.75</c:v>
                </c:pt>
                <c:pt idx="33" formatCode="General">
                  <c:v>0.75</c:v>
                </c:pt>
                <c:pt idx="34" formatCode="General">
                  <c:v>0.5</c:v>
                </c:pt>
                <c:pt idx="35" formatCode="General">
                  <c:v>0.25</c:v>
                </c:pt>
                <c:pt idx="36" formatCode="General">
                  <c:v>0.25</c:v>
                </c:pt>
                <c:pt idx="37" formatCode="General">
                  <c:v>0.25</c:v>
                </c:pt>
                <c:pt idx="38" formatCode="General">
                  <c:v>0.25</c:v>
                </c:pt>
                <c:pt idx="39" formatCode="General">
                  <c:v>0.25</c:v>
                </c:pt>
                <c:pt idx="40" formatCode="General">
                  <c:v>0.25</c:v>
                </c:pt>
                <c:pt idx="41" formatCode="General">
                  <c:v>0.25</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pt idx="61" formatCode="General">
                  <c:v>0</c:v>
                </c:pt>
                <c:pt idx="62" formatCode="General">
                  <c:v>0</c:v>
                </c:pt>
                <c:pt idx="63" formatCode="General">
                  <c:v>0</c:v>
                </c:pt>
                <c:pt idx="64" formatCode="General">
                  <c:v>0</c:v>
                </c:pt>
                <c:pt idx="65" formatCode="0.00">
                  <c:v>-0.1</c:v>
                </c:pt>
                <c:pt idx="66" formatCode="0.00">
                  <c:v>-0.1</c:v>
                </c:pt>
                <c:pt idx="67" formatCode="0.00">
                  <c:v>-0.1</c:v>
                </c:pt>
                <c:pt idx="68" formatCode="0.00">
                  <c:v>-0.2</c:v>
                </c:pt>
                <c:pt idx="69" formatCode="0.00">
                  <c:v>-0.2</c:v>
                </c:pt>
                <c:pt idx="70" formatCode="0.00">
                  <c:v>-0.2</c:v>
                </c:pt>
                <c:pt idx="71" formatCode="0.00">
                  <c:v>-0.2</c:v>
                </c:pt>
                <c:pt idx="72" formatCode="0.00">
                  <c:v>-0.2</c:v>
                </c:pt>
                <c:pt idx="73" formatCode="0.00">
                  <c:v>-0.2</c:v>
                </c:pt>
                <c:pt idx="74" formatCode="0.00">
                  <c:v>-0.2</c:v>
                </c:pt>
                <c:pt idx="75" formatCode="0.00">
                  <c:v>-0.2</c:v>
                </c:pt>
                <c:pt idx="76" formatCode="0.00">
                  <c:v>-0.2</c:v>
                </c:pt>
                <c:pt idx="77" formatCode="0.00">
                  <c:v>-0.2</c:v>
                </c:pt>
                <c:pt idx="78" formatCode="0.00">
                  <c:v>-0.2</c:v>
                </c:pt>
                <c:pt idx="79" formatCode="0.00">
                  <c:v>-0.2</c:v>
                </c:pt>
                <c:pt idx="80" formatCode="0.00">
                  <c:v>-0.2</c:v>
                </c:pt>
                <c:pt idx="81" formatCode="0.00">
                  <c:v>-0.2</c:v>
                </c:pt>
                <c:pt idx="82" formatCode="0.00">
                  <c:v>-0.2</c:v>
                </c:pt>
                <c:pt idx="83" formatCode="0.00">
                  <c:v>-0.3</c:v>
                </c:pt>
                <c:pt idx="84" formatCode="0.00">
                  <c:v>-0.3</c:v>
                </c:pt>
                <c:pt idx="85" formatCode="0.00">
                  <c:v>-0.3</c:v>
                </c:pt>
                <c:pt idx="86" formatCode="0.00">
                  <c:v>-0.4</c:v>
                </c:pt>
                <c:pt idx="87" formatCode="0.00">
                  <c:v>-0.4</c:v>
                </c:pt>
                <c:pt idx="88" formatCode="0.00">
                  <c:v>-0.4</c:v>
                </c:pt>
                <c:pt idx="89" formatCode="0.00">
                  <c:v>-0.4</c:v>
                </c:pt>
                <c:pt idx="90" formatCode="0.00">
                  <c:v>-0.4</c:v>
                </c:pt>
                <c:pt idx="91" formatCode="0.00">
                  <c:v>-0.4</c:v>
                </c:pt>
                <c:pt idx="92" formatCode="0.00">
                  <c:v>-0.4</c:v>
                </c:pt>
                <c:pt idx="93" formatCode="0.00">
                  <c:v>-0.4</c:v>
                </c:pt>
                <c:pt idx="94" formatCode="0.00">
                  <c:v>-0.4</c:v>
                </c:pt>
                <c:pt idx="95" formatCode="0.00">
                  <c:v>-0.4</c:v>
                </c:pt>
                <c:pt idx="96" formatCode="0.00">
                  <c:v>-0.4</c:v>
                </c:pt>
                <c:pt idx="97" formatCode="0.00">
                  <c:v>-0.4</c:v>
                </c:pt>
                <c:pt idx="98" formatCode="0.00">
                  <c:v>-0.4</c:v>
                </c:pt>
                <c:pt idx="99" formatCode="0.00">
                  <c:v>-0.4</c:v>
                </c:pt>
                <c:pt idx="100" formatCode="0.00">
                  <c:v>-0.4</c:v>
                </c:pt>
                <c:pt idx="101" formatCode="0.00">
                  <c:v>-0.4</c:v>
                </c:pt>
                <c:pt idx="102" formatCode="0.00">
                  <c:v>-0.4</c:v>
                </c:pt>
                <c:pt idx="103" formatCode="0.00">
                  <c:v>-0.4</c:v>
                </c:pt>
                <c:pt idx="104" formatCode="0.00">
                  <c:v>-0.4</c:v>
                </c:pt>
                <c:pt idx="105" formatCode="0.00">
                  <c:v>-0.4</c:v>
                </c:pt>
                <c:pt idx="106" formatCode="0.00">
                  <c:v>-0.4</c:v>
                </c:pt>
                <c:pt idx="107" formatCode="0.00">
                  <c:v>-0.4</c:v>
                </c:pt>
                <c:pt idx="108" formatCode="0.00">
                  <c:v>-0.4</c:v>
                </c:pt>
                <c:pt idx="109" formatCode="0.00">
                  <c:v>-0.4</c:v>
                </c:pt>
                <c:pt idx="110" formatCode="0.00">
                  <c:v>-0.4</c:v>
                </c:pt>
                <c:pt idx="111" formatCode="0.00">
                  <c:v>-0.4</c:v>
                </c:pt>
                <c:pt idx="112" formatCode="0.00">
                  <c:v>-0.4</c:v>
                </c:pt>
                <c:pt idx="113" formatCode="0.00">
                  <c:v>-0.4</c:v>
                </c:pt>
                <c:pt idx="114" formatCode="0.00">
                  <c:v>-0.4</c:v>
                </c:pt>
                <c:pt idx="115" formatCode="0.00">
                  <c:v>-0.4</c:v>
                </c:pt>
                <c:pt idx="116" formatCode="0.00">
                  <c:v>-0.4</c:v>
                </c:pt>
                <c:pt idx="117" formatCode="0.00">
                  <c:v>-0.4</c:v>
                </c:pt>
                <c:pt idx="118" formatCode="0.00">
                  <c:v>-0.4</c:v>
                </c:pt>
                <c:pt idx="119" formatCode="0.00">
                  <c:v>-0.4</c:v>
                </c:pt>
                <c:pt idx="120" formatCode="0.00">
                  <c:v>-0.4</c:v>
                </c:pt>
                <c:pt idx="121" formatCode="0.00">
                  <c:v>-0.4</c:v>
                </c:pt>
                <c:pt idx="122" formatCode="0.00">
                  <c:v>-0.4</c:v>
                </c:pt>
                <c:pt idx="123" formatCode="0.00">
                  <c:v>-0.4</c:v>
                </c:pt>
                <c:pt idx="124" formatCode="0.00">
                  <c:v>-0.4</c:v>
                </c:pt>
                <c:pt idx="125" formatCode="0.00">
                  <c:v>-0.4</c:v>
                </c:pt>
                <c:pt idx="126" formatCode="0.00">
                  <c:v>-0.4</c:v>
                </c:pt>
                <c:pt idx="127" formatCode="0.00">
                  <c:v>-0.4</c:v>
                </c:pt>
                <c:pt idx="128" formatCode="0.00">
                  <c:v>-0.5</c:v>
                </c:pt>
                <c:pt idx="129" formatCode="0.00">
                  <c:v>-0.5</c:v>
                </c:pt>
                <c:pt idx="130" formatCode="0.00">
                  <c:v>-0.5</c:v>
                </c:pt>
                <c:pt idx="131" formatCode="0.00">
                  <c:v>-0.5</c:v>
                </c:pt>
                <c:pt idx="132" formatCode="0.00">
                  <c:v>-0.5</c:v>
                </c:pt>
                <c:pt idx="133" formatCode="0.00">
                  <c:v>-0.5</c:v>
                </c:pt>
                <c:pt idx="134" formatCode="0.00">
                  <c:v>-0.5</c:v>
                </c:pt>
                <c:pt idx="135" formatCode="0.00">
                  <c:v>-0.5</c:v>
                </c:pt>
                <c:pt idx="136" formatCode="0.00">
                  <c:v>-0.5</c:v>
                </c:pt>
                <c:pt idx="137" formatCode="0.00">
                  <c:v>-0.5</c:v>
                </c:pt>
                <c:pt idx="138" formatCode="0.00">
                  <c:v>-0.5</c:v>
                </c:pt>
                <c:pt idx="139" formatCode="0.00">
                  <c:v>-0.5</c:v>
                </c:pt>
                <c:pt idx="140" formatCode="0.00">
                  <c:v>-0.5</c:v>
                </c:pt>
                <c:pt idx="141" formatCode="0.00">
                  <c:v>-0.5</c:v>
                </c:pt>
                <c:pt idx="142" formatCode="0.00">
                  <c:v>-0.5</c:v>
                </c:pt>
                <c:pt idx="143" formatCode="0.00">
                  <c:v>-0.5</c:v>
                </c:pt>
                <c:pt idx="144" formatCode="0.00">
                  <c:v>-0.5</c:v>
                </c:pt>
                <c:pt idx="145" formatCode="0.00">
                  <c:v>-0.5</c:v>
                </c:pt>
                <c:pt idx="146" formatCode="0.00">
                  <c:v>-0.5</c:v>
                </c:pt>
                <c:pt idx="147" formatCode="0.00">
                  <c:v>-0.5</c:v>
                </c:pt>
                <c:pt idx="148" formatCode="0.00">
                  <c:v>-0.5</c:v>
                </c:pt>
                <c:pt idx="149" formatCode="0.00">
                  <c:v>-0.5</c:v>
                </c:pt>
              </c:numCache>
            </c:numRef>
          </c:val>
          <c:smooth val="0"/>
          <c:extLst>
            <c:ext xmlns:c16="http://schemas.microsoft.com/office/drawing/2014/chart" uri="{C3380CC4-5D6E-409C-BE32-E72D297353CC}">
              <c16:uniqueId val="{00000000-E261-41A5-B782-69C449DCF314}"/>
            </c:ext>
          </c:extLst>
        </c:ser>
        <c:ser>
          <c:idx val="1"/>
          <c:order val="1"/>
          <c:tx>
            <c:strRef>
              <c:f>Corridor2!$C$3</c:f>
              <c:strCache>
                <c:ptCount val="1"/>
                <c:pt idx="0">
                  <c:v>MRO rate </c:v>
                </c:pt>
              </c:strCache>
            </c:strRef>
          </c:tx>
          <c:spPr>
            <a:ln w="28575">
              <a:solidFill>
                <a:schemeClr val="tx1">
                  <a:lumMod val="65000"/>
                  <a:lumOff val="35000"/>
                </a:schemeClr>
              </a:solidFill>
            </a:ln>
          </c:spPr>
          <c:marker>
            <c:symbol val="none"/>
          </c:marker>
          <c:cat>
            <c:numRef>
              <c:f>Corridor2!$A$4:$A$153</c:f>
              <c:numCache>
                <c:formatCode>General</c:formatCode>
                <c:ptCount val="150"/>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pt idx="73">
                  <c:v>2015</c:v>
                </c:pt>
                <c:pt idx="74">
                  <c:v>2015</c:v>
                </c:pt>
                <c:pt idx="75">
                  <c:v>2015</c:v>
                </c:pt>
                <c:pt idx="76">
                  <c:v>2015</c:v>
                </c:pt>
                <c:pt idx="77">
                  <c:v>2015</c:v>
                </c:pt>
                <c:pt idx="78">
                  <c:v>2015</c:v>
                </c:pt>
                <c:pt idx="79">
                  <c:v>2015</c:v>
                </c:pt>
                <c:pt idx="80">
                  <c:v>2015</c:v>
                </c:pt>
                <c:pt idx="81">
                  <c:v>2015</c:v>
                </c:pt>
                <c:pt idx="82">
                  <c:v>2015</c:v>
                </c:pt>
                <c:pt idx="83">
                  <c:v>2015</c:v>
                </c:pt>
                <c:pt idx="84">
                  <c:v>2016</c:v>
                </c:pt>
                <c:pt idx="85">
                  <c:v>2016</c:v>
                </c:pt>
                <c:pt idx="86">
                  <c:v>2016</c:v>
                </c:pt>
                <c:pt idx="87">
                  <c:v>2016</c:v>
                </c:pt>
                <c:pt idx="88">
                  <c:v>2016</c:v>
                </c:pt>
                <c:pt idx="89">
                  <c:v>2016</c:v>
                </c:pt>
                <c:pt idx="90">
                  <c:v>2016</c:v>
                </c:pt>
                <c:pt idx="91">
                  <c:v>2016</c:v>
                </c:pt>
                <c:pt idx="92">
                  <c:v>2016</c:v>
                </c:pt>
                <c:pt idx="93">
                  <c:v>2016</c:v>
                </c:pt>
                <c:pt idx="94">
                  <c:v>2016</c:v>
                </c:pt>
                <c:pt idx="95">
                  <c:v>2016</c:v>
                </c:pt>
                <c:pt idx="96">
                  <c:v>2017</c:v>
                </c:pt>
                <c:pt idx="97">
                  <c:v>2017</c:v>
                </c:pt>
                <c:pt idx="98">
                  <c:v>2017</c:v>
                </c:pt>
                <c:pt idx="99">
                  <c:v>2017</c:v>
                </c:pt>
                <c:pt idx="100">
                  <c:v>2017</c:v>
                </c:pt>
                <c:pt idx="101">
                  <c:v>2017</c:v>
                </c:pt>
                <c:pt idx="102">
                  <c:v>2017</c:v>
                </c:pt>
                <c:pt idx="103">
                  <c:v>2017</c:v>
                </c:pt>
                <c:pt idx="104">
                  <c:v>2017</c:v>
                </c:pt>
                <c:pt idx="105">
                  <c:v>2017</c:v>
                </c:pt>
                <c:pt idx="106">
                  <c:v>2017</c:v>
                </c:pt>
                <c:pt idx="107">
                  <c:v>2017</c:v>
                </c:pt>
                <c:pt idx="108">
                  <c:v>2018</c:v>
                </c:pt>
                <c:pt idx="109">
                  <c:v>2018</c:v>
                </c:pt>
                <c:pt idx="110">
                  <c:v>2018</c:v>
                </c:pt>
                <c:pt idx="111">
                  <c:v>2018</c:v>
                </c:pt>
                <c:pt idx="112">
                  <c:v>2018</c:v>
                </c:pt>
                <c:pt idx="113">
                  <c:v>2018</c:v>
                </c:pt>
                <c:pt idx="114">
                  <c:v>2018</c:v>
                </c:pt>
                <c:pt idx="115">
                  <c:v>2018</c:v>
                </c:pt>
                <c:pt idx="116">
                  <c:v>2018</c:v>
                </c:pt>
                <c:pt idx="117">
                  <c:v>2018</c:v>
                </c:pt>
                <c:pt idx="118">
                  <c:v>2018</c:v>
                </c:pt>
                <c:pt idx="119">
                  <c:v>2018</c:v>
                </c:pt>
                <c:pt idx="120">
                  <c:v>2019</c:v>
                </c:pt>
                <c:pt idx="121">
                  <c:v>2019</c:v>
                </c:pt>
                <c:pt idx="122">
                  <c:v>2019</c:v>
                </c:pt>
                <c:pt idx="123">
                  <c:v>2019</c:v>
                </c:pt>
                <c:pt idx="124">
                  <c:v>2019</c:v>
                </c:pt>
                <c:pt idx="125">
                  <c:v>2019</c:v>
                </c:pt>
                <c:pt idx="126">
                  <c:v>2019</c:v>
                </c:pt>
                <c:pt idx="127">
                  <c:v>2019</c:v>
                </c:pt>
                <c:pt idx="128">
                  <c:v>2019</c:v>
                </c:pt>
                <c:pt idx="129">
                  <c:v>2019</c:v>
                </c:pt>
                <c:pt idx="130">
                  <c:v>2019</c:v>
                </c:pt>
                <c:pt idx="131">
                  <c:v>2019</c:v>
                </c:pt>
                <c:pt idx="132">
                  <c:v>2020</c:v>
                </c:pt>
                <c:pt idx="133">
                  <c:v>2020</c:v>
                </c:pt>
                <c:pt idx="134">
                  <c:v>2020</c:v>
                </c:pt>
                <c:pt idx="135">
                  <c:v>2020</c:v>
                </c:pt>
                <c:pt idx="136">
                  <c:v>2020</c:v>
                </c:pt>
                <c:pt idx="137">
                  <c:v>2020</c:v>
                </c:pt>
                <c:pt idx="138">
                  <c:v>2020</c:v>
                </c:pt>
                <c:pt idx="139">
                  <c:v>2020</c:v>
                </c:pt>
                <c:pt idx="140">
                  <c:v>2020</c:v>
                </c:pt>
                <c:pt idx="141">
                  <c:v>2020</c:v>
                </c:pt>
                <c:pt idx="142">
                  <c:v>2020</c:v>
                </c:pt>
                <c:pt idx="143">
                  <c:v>2020</c:v>
                </c:pt>
                <c:pt idx="144">
                  <c:v>2021</c:v>
                </c:pt>
                <c:pt idx="145">
                  <c:v>2021</c:v>
                </c:pt>
                <c:pt idx="146">
                  <c:v>2021</c:v>
                </c:pt>
                <c:pt idx="147">
                  <c:v>2021</c:v>
                </c:pt>
                <c:pt idx="148">
                  <c:v>2021</c:v>
                </c:pt>
                <c:pt idx="149">
                  <c:v>2021</c:v>
                </c:pt>
              </c:numCache>
            </c:numRef>
          </c:cat>
          <c:val>
            <c:numRef>
              <c:f>Corridor2!$C$4:$C$153</c:f>
              <c:numCache>
                <c:formatCode>#,##0.00</c:formatCode>
                <c:ptCount val="150"/>
                <c:pt idx="0">
                  <c:v>2</c:v>
                </c:pt>
                <c:pt idx="1">
                  <c:v>2</c:v>
                </c:pt>
                <c:pt idx="2">
                  <c:v>1.5</c:v>
                </c:pt>
                <c:pt idx="3">
                  <c:v>1.25</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1.25</c:v>
                </c:pt>
                <c:pt idx="28">
                  <c:v>1.25</c:v>
                </c:pt>
                <c:pt idx="29">
                  <c:v>1.25</c:v>
                </c:pt>
                <c:pt idx="30">
                  <c:v>1.5</c:v>
                </c:pt>
                <c:pt idx="31">
                  <c:v>1.5</c:v>
                </c:pt>
                <c:pt idx="32">
                  <c:v>1.5</c:v>
                </c:pt>
                <c:pt idx="33">
                  <c:v>1.5</c:v>
                </c:pt>
                <c:pt idx="34">
                  <c:v>1.25</c:v>
                </c:pt>
                <c:pt idx="35">
                  <c:v>1</c:v>
                </c:pt>
                <c:pt idx="36">
                  <c:v>1</c:v>
                </c:pt>
                <c:pt idx="37">
                  <c:v>1</c:v>
                </c:pt>
                <c:pt idx="38">
                  <c:v>1</c:v>
                </c:pt>
                <c:pt idx="39">
                  <c:v>1</c:v>
                </c:pt>
                <c:pt idx="40">
                  <c:v>1</c:v>
                </c:pt>
                <c:pt idx="41">
                  <c:v>1</c:v>
                </c:pt>
                <c:pt idx="42" formatCode="General">
                  <c:v>0.75</c:v>
                </c:pt>
                <c:pt idx="43" formatCode="General">
                  <c:v>0.75</c:v>
                </c:pt>
                <c:pt idx="44" formatCode="General">
                  <c:v>0.75</c:v>
                </c:pt>
                <c:pt idx="45" formatCode="General">
                  <c:v>0.75</c:v>
                </c:pt>
                <c:pt idx="46" formatCode="General">
                  <c:v>0.75</c:v>
                </c:pt>
                <c:pt idx="47" formatCode="General">
                  <c:v>0.75</c:v>
                </c:pt>
                <c:pt idx="48" formatCode="General">
                  <c:v>0.75</c:v>
                </c:pt>
                <c:pt idx="49" formatCode="General">
                  <c:v>0.75</c:v>
                </c:pt>
                <c:pt idx="50" formatCode="General">
                  <c:v>0.75</c:v>
                </c:pt>
                <c:pt idx="51" formatCode="General">
                  <c:v>0.75</c:v>
                </c:pt>
                <c:pt idx="52" formatCode="General">
                  <c:v>0.5</c:v>
                </c:pt>
                <c:pt idx="53" formatCode="General">
                  <c:v>0.5</c:v>
                </c:pt>
                <c:pt idx="54" formatCode="General">
                  <c:v>0.5</c:v>
                </c:pt>
                <c:pt idx="55" formatCode="General">
                  <c:v>0.5</c:v>
                </c:pt>
                <c:pt idx="56" formatCode="General">
                  <c:v>0.5</c:v>
                </c:pt>
                <c:pt idx="57" formatCode="General">
                  <c:v>0.5</c:v>
                </c:pt>
                <c:pt idx="58" formatCode="General">
                  <c:v>0.25</c:v>
                </c:pt>
                <c:pt idx="59" formatCode="General">
                  <c:v>0.25</c:v>
                </c:pt>
                <c:pt idx="60" formatCode="General">
                  <c:v>0.25</c:v>
                </c:pt>
                <c:pt idx="61" formatCode="General">
                  <c:v>0.25</c:v>
                </c:pt>
                <c:pt idx="62" formatCode="General">
                  <c:v>0.25</c:v>
                </c:pt>
                <c:pt idx="63" formatCode="General">
                  <c:v>0.25</c:v>
                </c:pt>
                <c:pt idx="64" formatCode="General">
                  <c:v>0.25</c:v>
                </c:pt>
                <c:pt idx="65" formatCode="0.00">
                  <c:v>0.15</c:v>
                </c:pt>
                <c:pt idx="66" formatCode="0.00">
                  <c:v>0.15</c:v>
                </c:pt>
                <c:pt idx="67" formatCode="0.00">
                  <c:v>0.15</c:v>
                </c:pt>
                <c:pt idx="68" formatCode="0.00">
                  <c:v>0.05</c:v>
                </c:pt>
                <c:pt idx="69" formatCode="0.00">
                  <c:v>0.05</c:v>
                </c:pt>
                <c:pt idx="70" formatCode="0.00">
                  <c:v>0.05</c:v>
                </c:pt>
                <c:pt idx="71" formatCode="0.00">
                  <c:v>0.05</c:v>
                </c:pt>
                <c:pt idx="72" formatCode="0.00">
                  <c:v>0.05</c:v>
                </c:pt>
                <c:pt idx="73" formatCode="0.00">
                  <c:v>0.05</c:v>
                </c:pt>
                <c:pt idx="74" formatCode="0.00">
                  <c:v>0.05</c:v>
                </c:pt>
                <c:pt idx="75" formatCode="0.00">
                  <c:v>0.05</c:v>
                </c:pt>
                <c:pt idx="76" formatCode="0.00">
                  <c:v>0.05</c:v>
                </c:pt>
                <c:pt idx="77" formatCode="0.00">
                  <c:v>0.05</c:v>
                </c:pt>
                <c:pt idx="78" formatCode="0.00">
                  <c:v>0.05</c:v>
                </c:pt>
                <c:pt idx="79" formatCode="0.00">
                  <c:v>0.05</c:v>
                </c:pt>
                <c:pt idx="80" formatCode="0.00">
                  <c:v>0.05</c:v>
                </c:pt>
                <c:pt idx="81" formatCode="0.00">
                  <c:v>0.05</c:v>
                </c:pt>
                <c:pt idx="82" formatCode="0.00">
                  <c:v>0.05</c:v>
                </c:pt>
                <c:pt idx="83" formatCode="0.00">
                  <c:v>0.05</c:v>
                </c:pt>
                <c:pt idx="84" formatCode="0.00">
                  <c:v>0.05</c:v>
                </c:pt>
                <c:pt idx="85" formatCode="0.00">
                  <c:v>0.05</c:v>
                </c:pt>
                <c:pt idx="86" formatCode="0.00">
                  <c:v>0</c:v>
                </c:pt>
                <c:pt idx="87" formatCode="0.00">
                  <c:v>0</c:v>
                </c:pt>
                <c:pt idx="88" formatCode="0.00">
                  <c:v>0</c:v>
                </c:pt>
                <c:pt idx="89" formatCode="0.00">
                  <c:v>0</c:v>
                </c:pt>
                <c:pt idx="90" formatCode="0.00">
                  <c:v>0</c:v>
                </c:pt>
                <c:pt idx="91" formatCode="0.00">
                  <c:v>0</c:v>
                </c:pt>
                <c:pt idx="92" formatCode="0.00">
                  <c:v>0</c:v>
                </c:pt>
                <c:pt idx="93" formatCode="0.00">
                  <c:v>0</c:v>
                </c:pt>
                <c:pt idx="94" formatCode="0.00">
                  <c:v>0</c:v>
                </c:pt>
                <c:pt idx="95" formatCode="0.00">
                  <c:v>0</c:v>
                </c:pt>
                <c:pt idx="96" formatCode="0.00">
                  <c:v>0</c:v>
                </c:pt>
                <c:pt idx="97" formatCode="0.00">
                  <c:v>0</c:v>
                </c:pt>
                <c:pt idx="98" formatCode="0.00">
                  <c:v>0</c:v>
                </c:pt>
                <c:pt idx="99" formatCode="0.00">
                  <c:v>0</c:v>
                </c:pt>
                <c:pt idx="100" formatCode="0.00">
                  <c:v>0</c:v>
                </c:pt>
                <c:pt idx="101" formatCode="0.00">
                  <c:v>0</c:v>
                </c:pt>
                <c:pt idx="102" formatCode="0.00">
                  <c:v>0</c:v>
                </c:pt>
                <c:pt idx="103" formatCode="0.00">
                  <c:v>0</c:v>
                </c:pt>
                <c:pt idx="104" formatCode="0.00">
                  <c:v>0</c:v>
                </c:pt>
                <c:pt idx="105" formatCode="0.00">
                  <c:v>0</c:v>
                </c:pt>
                <c:pt idx="106" formatCode="0.00">
                  <c:v>0</c:v>
                </c:pt>
                <c:pt idx="107" formatCode="0.00">
                  <c:v>0</c:v>
                </c:pt>
                <c:pt idx="108" formatCode="0.00">
                  <c:v>0</c:v>
                </c:pt>
                <c:pt idx="109" formatCode="0.00">
                  <c:v>0</c:v>
                </c:pt>
                <c:pt idx="110" formatCode="0.00">
                  <c:v>0</c:v>
                </c:pt>
                <c:pt idx="111" formatCode="0.00">
                  <c:v>0</c:v>
                </c:pt>
                <c:pt idx="112" formatCode="0.00">
                  <c:v>0</c:v>
                </c:pt>
                <c:pt idx="113" formatCode="0.00">
                  <c:v>0</c:v>
                </c:pt>
                <c:pt idx="114" formatCode="0.00">
                  <c:v>0</c:v>
                </c:pt>
                <c:pt idx="115" formatCode="0.00">
                  <c:v>0</c:v>
                </c:pt>
                <c:pt idx="116" formatCode="0.00">
                  <c:v>0</c:v>
                </c:pt>
                <c:pt idx="117" formatCode="0.00">
                  <c:v>0</c:v>
                </c:pt>
                <c:pt idx="118" formatCode="0.00">
                  <c:v>0</c:v>
                </c:pt>
                <c:pt idx="119" formatCode="0.00">
                  <c:v>0</c:v>
                </c:pt>
                <c:pt idx="120" formatCode="0.00">
                  <c:v>0</c:v>
                </c:pt>
                <c:pt idx="121" formatCode="0.00">
                  <c:v>0</c:v>
                </c:pt>
                <c:pt idx="122" formatCode="0.00">
                  <c:v>0</c:v>
                </c:pt>
                <c:pt idx="123" formatCode="0.00">
                  <c:v>0</c:v>
                </c:pt>
                <c:pt idx="124" formatCode="0.00">
                  <c:v>0</c:v>
                </c:pt>
                <c:pt idx="125" formatCode="0.00">
                  <c:v>0</c:v>
                </c:pt>
                <c:pt idx="126" formatCode="0.00">
                  <c:v>0</c:v>
                </c:pt>
                <c:pt idx="127" formatCode="0.00">
                  <c:v>0</c:v>
                </c:pt>
                <c:pt idx="128" formatCode="0.00">
                  <c:v>0</c:v>
                </c:pt>
                <c:pt idx="129" formatCode="0.00">
                  <c:v>0</c:v>
                </c:pt>
                <c:pt idx="130" formatCode="0.00">
                  <c:v>0</c:v>
                </c:pt>
                <c:pt idx="131" formatCode="0.00">
                  <c:v>0</c:v>
                </c:pt>
                <c:pt idx="132" formatCode="0.00">
                  <c:v>0</c:v>
                </c:pt>
                <c:pt idx="133" formatCode="0.00">
                  <c:v>0</c:v>
                </c:pt>
                <c:pt idx="134" formatCode="0.00">
                  <c:v>0</c:v>
                </c:pt>
                <c:pt idx="135" formatCode="0.00">
                  <c:v>0</c:v>
                </c:pt>
                <c:pt idx="136" formatCode="0.00">
                  <c:v>0</c:v>
                </c:pt>
                <c:pt idx="137" formatCode="0.00">
                  <c:v>0</c:v>
                </c:pt>
                <c:pt idx="138" formatCode="0.00">
                  <c:v>0</c:v>
                </c:pt>
                <c:pt idx="139" formatCode="0.00">
                  <c:v>0</c:v>
                </c:pt>
                <c:pt idx="140" formatCode="0.00">
                  <c:v>0</c:v>
                </c:pt>
                <c:pt idx="141" formatCode="0.00">
                  <c:v>0</c:v>
                </c:pt>
                <c:pt idx="142" formatCode="0.00">
                  <c:v>0</c:v>
                </c:pt>
                <c:pt idx="143" formatCode="0.00">
                  <c:v>0</c:v>
                </c:pt>
                <c:pt idx="144" formatCode="0.00">
                  <c:v>0</c:v>
                </c:pt>
                <c:pt idx="145" formatCode="0.00">
                  <c:v>0</c:v>
                </c:pt>
                <c:pt idx="146" formatCode="0.00">
                  <c:v>0</c:v>
                </c:pt>
                <c:pt idx="147" formatCode="0.00">
                  <c:v>0</c:v>
                </c:pt>
                <c:pt idx="148" formatCode="0.00">
                  <c:v>0</c:v>
                </c:pt>
                <c:pt idx="149" formatCode="0.00">
                  <c:v>0</c:v>
                </c:pt>
              </c:numCache>
            </c:numRef>
          </c:val>
          <c:smooth val="0"/>
          <c:extLst>
            <c:ext xmlns:c16="http://schemas.microsoft.com/office/drawing/2014/chart" uri="{C3380CC4-5D6E-409C-BE32-E72D297353CC}">
              <c16:uniqueId val="{00000001-E261-41A5-B782-69C449DCF314}"/>
            </c:ext>
          </c:extLst>
        </c:ser>
        <c:ser>
          <c:idx val="2"/>
          <c:order val="2"/>
          <c:tx>
            <c:strRef>
              <c:f>Corridor2!$D$3</c:f>
              <c:strCache>
                <c:ptCount val="1"/>
                <c:pt idx="0">
                  <c:v>ML rate</c:v>
                </c:pt>
              </c:strCache>
            </c:strRef>
          </c:tx>
          <c:spPr>
            <a:ln w="28575">
              <a:solidFill>
                <a:schemeClr val="bg1">
                  <a:lumMod val="75000"/>
                </a:schemeClr>
              </a:solidFill>
            </a:ln>
          </c:spPr>
          <c:marker>
            <c:symbol val="none"/>
          </c:marker>
          <c:cat>
            <c:numRef>
              <c:f>Corridor2!$A$4:$A$153</c:f>
              <c:numCache>
                <c:formatCode>General</c:formatCode>
                <c:ptCount val="150"/>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pt idx="73">
                  <c:v>2015</c:v>
                </c:pt>
                <c:pt idx="74">
                  <c:v>2015</c:v>
                </c:pt>
                <c:pt idx="75">
                  <c:v>2015</c:v>
                </c:pt>
                <c:pt idx="76">
                  <c:v>2015</c:v>
                </c:pt>
                <c:pt idx="77">
                  <c:v>2015</c:v>
                </c:pt>
                <c:pt idx="78">
                  <c:v>2015</c:v>
                </c:pt>
                <c:pt idx="79">
                  <c:v>2015</c:v>
                </c:pt>
                <c:pt idx="80">
                  <c:v>2015</c:v>
                </c:pt>
                <c:pt idx="81">
                  <c:v>2015</c:v>
                </c:pt>
                <c:pt idx="82">
                  <c:v>2015</c:v>
                </c:pt>
                <c:pt idx="83">
                  <c:v>2015</c:v>
                </c:pt>
                <c:pt idx="84">
                  <c:v>2016</c:v>
                </c:pt>
                <c:pt idx="85">
                  <c:v>2016</c:v>
                </c:pt>
                <c:pt idx="86">
                  <c:v>2016</c:v>
                </c:pt>
                <c:pt idx="87">
                  <c:v>2016</c:v>
                </c:pt>
                <c:pt idx="88">
                  <c:v>2016</c:v>
                </c:pt>
                <c:pt idx="89">
                  <c:v>2016</c:v>
                </c:pt>
                <c:pt idx="90">
                  <c:v>2016</c:v>
                </c:pt>
                <c:pt idx="91">
                  <c:v>2016</c:v>
                </c:pt>
                <c:pt idx="92">
                  <c:v>2016</c:v>
                </c:pt>
                <c:pt idx="93">
                  <c:v>2016</c:v>
                </c:pt>
                <c:pt idx="94">
                  <c:v>2016</c:v>
                </c:pt>
                <c:pt idx="95">
                  <c:v>2016</c:v>
                </c:pt>
                <c:pt idx="96">
                  <c:v>2017</c:v>
                </c:pt>
                <c:pt idx="97">
                  <c:v>2017</c:v>
                </c:pt>
                <c:pt idx="98">
                  <c:v>2017</c:v>
                </c:pt>
                <c:pt idx="99">
                  <c:v>2017</c:v>
                </c:pt>
                <c:pt idx="100">
                  <c:v>2017</c:v>
                </c:pt>
                <c:pt idx="101">
                  <c:v>2017</c:v>
                </c:pt>
                <c:pt idx="102">
                  <c:v>2017</c:v>
                </c:pt>
                <c:pt idx="103">
                  <c:v>2017</c:v>
                </c:pt>
                <c:pt idx="104">
                  <c:v>2017</c:v>
                </c:pt>
                <c:pt idx="105">
                  <c:v>2017</c:v>
                </c:pt>
                <c:pt idx="106">
                  <c:v>2017</c:v>
                </c:pt>
                <c:pt idx="107">
                  <c:v>2017</c:v>
                </c:pt>
                <c:pt idx="108">
                  <c:v>2018</c:v>
                </c:pt>
                <c:pt idx="109">
                  <c:v>2018</c:v>
                </c:pt>
                <c:pt idx="110">
                  <c:v>2018</c:v>
                </c:pt>
                <c:pt idx="111">
                  <c:v>2018</c:v>
                </c:pt>
                <c:pt idx="112">
                  <c:v>2018</c:v>
                </c:pt>
                <c:pt idx="113">
                  <c:v>2018</c:v>
                </c:pt>
                <c:pt idx="114">
                  <c:v>2018</c:v>
                </c:pt>
                <c:pt idx="115">
                  <c:v>2018</c:v>
                </c:pt>
                <c:pt idx="116">
                  <c:v>2018</c:v>
                </c:pt>
                <c:pt idx="117">
                  <c:v>2018</c:v>
                </c:pt>
                <c:pt idx="118">
                  <c:v>2018</c:v>
                </c:pt>
                <c:pt idx="119">
                  <c:v>2018</c:v>
                </c:pt>
                <c:pt idx="120">
                  <c:v>2019</c:v>
                </c:pt>
                <c:pt idx="121">
                  <c:v>2019</c:v>
                </c:pt>
                <c:pt idx="122">
                  <c:v>2019</c:v>
                </c:pt>
                <c:pt idx="123">
                  <c:v>2019</c:v>
                </c:pt>
                <c:pt idx="124">
                  <c:v>2019</c:v>
                </c:pt>
                <c:pt idx="125">
                  <c:v>2019</c:v>
                </c:pt>
                <c:pt idx="126">
                  <c:v>2019</c:v>
                </c:pt>
                <c:pt idx="127">
                  <c:v>2019</c:v>
                </c:pt>
                <c:pt idx="128">
                  <c:v>2019</c:v>
                </c:pt>
                <c:pt idx="129">
                  <c:v>2019</c:v>
                </c:pt>
                <c:pt idx="130">
                  <c:v>2019</c:v>
                </c:pt>
                <c:pt idx="131">
                  <c:v>2019</c:v>
                </c:pt>
                <c:pt idx="132">
                  <c:v>2020</c:v>
                </c:pt>
                <c:pt idx="133">
                  <c:v>2020</c:v>
                </c:pt>
                <c:pt idx="134">
                  <c:v>2020</c:v>
                </c:pt>
                <c:pt idx="135">
                  <c:v>2020</c:v>
                </c:pt>
                <c:pt idx="136">
                  <c:v>2020</c:v>
                </c:pt>
                <c:pt idx="137">
                  <c:v>2020</c:v>
                </c:pt>
                <c:pt idx="138">
                  <c:v>2020</c:v>
                </c:pt>
                <c:pt idx="139">
                  <c:v>2020</c:v>
                </c:pt>
                <c:pt idx="140">
                  <c:v>2020</c:v>
                </c:pt>
                <c:pt idx="141">
                  <c:v>2020</c:v>
                </c:pt>
                <c:pt idx="142">
                  <c:v>2020</c:v>
                </c:pt>
                <c:pt idx="143">
                  <c:v>2020</c:v>
                </c:pt>
                <c:pt idx="144">
                  <c:v>2021</c:v>
                </c:pt>
                <c:pt idx="145">
                  <c:v>2021</c:v>
                </c:pt>
                <c:pt idx="146">
                  <c:v>2021</c:v>
                </c:pt>
                <c:pt idx="147">
                  <c:v>2021</c:v>
                </c:pt>
                <c:pt idx="148">
                  <c:v>2021</c:v>
                </c:pt>
                <c:pt idx="149">
                  <c:v>2021</c:v>
                </c:pt>
              </c:numCache>
            </c:numRef>
          </c:cat>
          <c:val>
            <c:numRef>
              <c:f>Corridor2!$D$4:$D$153</c:f>
              <c:numCache>
                <c:formatCode>#,##0.00</c:formatCode>
                <c:ptCount val="150"/>
                <c:pt idx="0">
                  <c:v>3</c:v>
                </c:pt>
                <c:pt idx="1">
                  <c:v>3</c:v>
                </c:pt>
                <c:pt idx="2">
                  <c:v>2.5</c:v>
                </c:pt>
                <c:pt idx="3">
                  <c:v>2.25</c:v>
                </c:pt>
                <c:pt idx="4">
                  <c:v>1.75</c:v>
                </c:pt>
                <c:pt idx="5">
                  <c:v>1.75</c:v>
                </c:pt>
                <c:pt idx="6">
                  <c:v>1.75</c:v>
                </c:pt>
                <c:pt idx="7">
                  <c:v>1.75</c:v>
                </c:pt>
                <c:pt idx="8">
                  <c:v>1.75</c:v>
                </c:pt>
                <c:pt idx="9">
                  <c:v>1.75</c:v>
                </c:pt>
                <c:pt idx="10">
                  <c:v>1.75</c:v>
                </c:pt>
                <c:pt idx="11">
                  <c:v>1.75</c:v>
                </c:pt>
                <c:pt idx="12">
                  <c:v>1.75</c:v>
                </c:pt>
                <c:pt idx="13">
                  <c:v>1.75</c:v>
                </c:pt>
                <c:pt idx="14">
                  <c:v>1.75</c:v>
                </c:pt>
                <c:pt idx="15">
                  <c:v>1.75</c:v>
                </c:pt>
                <c:pt idx="16">
                  <c:v>1.75</c:v>
                </c:pt>
                <c:pt idx="17">
                  <c:v>1.75</c:v>
                </c:pt>
                <c:pt idx="18">
                  <c:v>1.75</c:v>
                </c:pt>
                <c:pt idx="19">
                  <c:v>1.75</c:v>
                </c:pt>
                <c:pt idx="20">
                  <c:v>1.75</c:v>
                </c:pt>
                <c:pt idx="21">
                  <c:v>1.75</c:v>
                </c:pt>
                <c:pt idx="22">
                  <c:v>1.75</c:v>
                </c:pt>
                <c:pt idx="23">
                  <c:v>1.75</c:v>
                </c:pt>
                <c:pt idx="24">
                  <c:v>1.75</c:v>
                </c:pt>
                <c:pt idx="25">
                  <c:v>1.75</c:v>
                </c:pt>
                <c:pt idx="26">
                  <c:v>1.75</c:v>
                </c:pt>
                <c:pt idx="27">
                  <c:v>2</c:v>
                </c:pt>
                <c:pt idx="28">
                  <c:v>2</c:v>
                </c:pt>
                <c:pt idx="29">
                  <c:v>2</c:v>
                </c:pt>
                <c:pt idx="30">
                  <c:v>2.25</c:v>
                </c:pt>
                <c:pt idx="31">
                  <c:v>2.25</c:v>
                </c:pt>
                <c:pt idx="32">
                  <c:v>2.25</c:v>
                </c:pt>
                <c:pt idx="33">
                  <c:v>2.25</c:v>
                </c:pt>
                <c:pt idx="34">
                  <c:v>2</c:v>
                </c:pt>
                <c:pt idx="35">
                  <c:v>1.75</c:v>
                </c:pt>
                <c:pt idx="36">
                  <c:v>1.75</c:v>
                </c:pt>
                <c:pt idx="37">
                  <c:v>1.75</c:v>
                </c:pt>
                <c:pt idx="38">
                  <c:v>1.75</c:v>
                </c:pt>
                <c:pt idx="39">
                  <c:v>1.75</c:v>
                </c:pt>
                <c:pt idx="40">
                  <c:v>1.75</c:v>
                </c:pt>
                <c:pt idx="41">
                  <c:v>1.75</c:v>
                </c:pt>
                <c:pt idx="42">
                  <c:v>1.5</c:v>
                </c:pt>
                <c:pt idx="43">
                  <c:v>1.5</c:v>
                </c:pt>
                <c:pt idx="44">
                  <c:v>1.5</c:v>
                </c:pt>
                <c:pt idx="45">
                  <c:v>1.5</c:v>
                </c:pt>
                <c:pt idx="46">
                  <c:v>1.5</c:v>
                </c:pt>
                <c:pt idx="47">
                  <c:v>1.5</c:v>
                </c:pt>
                <c:pt idx="48">
                  <c:v>1.5</c:v>
                </c:pt>
                <c:pt idx="49">
                  <c:v>1.5</c:v>
                </c:pt>
                <c:pt idx="50">
                  <c:v>1.5</c:v>
                </c:pt>
                <c:pt idx="51">
                  <c:v>1.5</c:v>
                </c:pt>
                <c:pt idx="52">
                  <c:v>1</c:v>
                </c:pt>
                <c:pt idx="53">
                  <c:v>1</c:v>
                </c:pt>
                <c:pt idx="54">
                  <c:v>1</c:v>
                </c:pt>
                <c:pt idx="55">
                  <c:v>1</c:v>
                </c:pt>
                <c:pt idx="56">
                  <c:v>1</c:v>
                </c:pt>
                <c:pt idx="57">
                  <c:v>1</c:v>
                </c:pt>
                <c:pt idx="58" formatCode="General">
                  <c:v>0.75</c:v>
                </c:pt>
                <c:pt idx="59" formatCode="General">
                  <c:v>0.75</c:v>
                </c:pt>
                <c:pt idx="60" formatCode="General">
                  <c:v>0.75</c:v>
                </c:pt>
                <c:pt idx="61" formatCode="General">
                  <c:v>0.75</c:v>
                </c:pt>
                <c:pt idx="62" formatCode="General">
                  <c:v>0.75</c:v>
                </c:pt>
                <c:pt idx="63" formatCode="General">
                  <c:v>0.75</c:v>
                </c:pt>
                <c:pt idx="64" formatCode="General">
                  <c:v>0.75</c:v>
                </c:pt>
                <c:pt idx="65" formatCode="0.00">
                  <c:v>0.4</c:v>
                </c:pt>
                <c:pt idx="66" formatCode="0.00">
                  <c:v>0.4</c:v>
                </c:pt>
                <c:pt idx="67" formatCode="0.00">
                  <c:v>0.4</c:v>
                </c:pt>
                <c:pt idx="68" formatCode="0.00">
                  <c:v>0.3</c:v>
                </c:pt>
                <c:pt idx="69" formatCode="0.00">
                  <c:v>0.3</c:v>
                </c:pt>
                <c:pt idx="70" formatCode="0.00">
                  <c:v>0.3</c:v>
                </c:pt>
                <c:pt idx="71" formatCode="0.00">
                  <c:v>0.3</c:v>
                </c:pt>
                <c:pt idx="72" formatCode="0.00">
                  <c:v>0.3</c:v>
                </c:pt>
                <c:pt idx="73" formatCode="0.00">
                  <c:v>0.3</c:v>
                </c:pt>
                <c:pt idx="74" formatCode="0.00">
                  <c:v>0.3</c:v>
                </c:pt>
                <c:pt idx="75" formatCode="0.00">
                  <c:v>0.3</c:v>
                </c:pt>
                <c:pt idx="76" formatCode="0.00">
                  <c:v>0.3</c:v>
                </c:pt>
                <c:pt idx="77" formatCode="0.00">
                  <c:v>0.3</c:v>
                </c:pt>
                <c:pt idx="78" formatCode="0.00">
                  <c:v>0.3</c:v>
                </c:pt>
                <c:pt idx="79" formatCode="0.00">
                  <c:v>0.3</c:v>
                </c:pt>
                <c:pt idx="80" formatCode="0.00">
                  <c:v>0.3</c:v>
                </c:pt>
                <c:pt idx="81" formatCode="0.00">
                  <c:v>0.3</c:v>
                </c:pt>
                <c:pt idx="82" formatCode="0.00">
                  <c:v>0.3</c:v>
                </c:pt>
                <c:pt idx="83" formatCode="0.00">
                  <c:v>0.3</c:v>
                </c:pt>
                <c:pt idx="84" formatCode="0.00">
                  <c:v>0.3</c:v>
                </c:pt>
                <c:pt idx="85" formatCode="0.00">
                  <c:v>0.3</c:v>
                </c:pt>
                <c:pt idx="86" formatCode="0.00">
                  <c:v>0.25</c:v>
                </c:pt>
                <c:pt idx="87" formatCode="0.00">
                  <c:v>0.25</c:v>
                </c:pt>
                <c:pt idx="88" formatCode="0.00">
                  <c:v>0.25</c:v>
                </c:pt>
                <c:pt idx="89" formatCode="0.00">
                  <c:v>0.25</c:v>
                </c:pt>
                <c:pt idx="90" formatCode="0.00">
                  <c:v>0.25</c:v>
                </c:pt>
                <c:pt idx="91" formatCode="0.00">
                  <c:v>0.25</c:v>
                </c:pt>
                <c:pt idx="92" formatCode="0.00">
                  <c:v>0.25</c:v>
                </c:pt>
                <c:pt idx="93" formatCode="0.00">
                  <c:v>0.25</c:v>
                </c:pt>
                <c:pt idx="94" formatCode="0.00">
                  <c:v>0.25</c:v>
                </c:pt>
                <c:pt idx="95" formatCode="0.00">
                  <c:v>0.25</c:v>
                </c:pt>
                <c:pt idx="96" formatCode="0.00">
                  <c:v>0.25</c:v>
                </c:pt>
                <c:pt idx="97" formatCode="0.00">
                  <c:v>0.25</c:v>
                </c:pt>
                <c:pt idx="98" formatCode="0.00">
                  <c:v>0.25</c:v>
                </c:pt>
                <c:pt idx="99" formatCode="0.00">
                  <c:v>0.25</c:v>
                </c:pt>
                <c:pt idx="100" formatCode="0.00">
                  <c:v>0.25</c:v>
                </c:pt>
                <c:pt idx="101" formatCode="0.00">
                  <c:v>0.25</c:v>
                </c:pt>
                <c:pt idx="102" formatCode="0.00">
                  <c:v>0.25</c:v>
                </c:pt>
                <c:pt idx="103" formatCode="0.00">
                  <c:v>0.25</c:v>
                </c:pt>
                <c:pt idx="104" formatCode="0.00">
                  <c:v>0.25</c:v>
                </c:pt>
                <c:pt idx="105" formatCode="0.00">
                  <c:v>0.25</c:v>
                </c:pt>
                <c:pt idx="106" formatCode="0.00">
                  <c:v>0.25</c:v>
                </c:pt>
                <c:pt idx="107" formatCode="0.00">
                  <c:v>0.25</c:v>
                </c:pt>
                <c:pt idx="108" formatCode="0.00">
                  <c:v>0.25</c:v>
                </c:pt>
                <c:pt idx="109" formatCode="0.00">
                  <c:v>0.25</c:v>
                </c:pt>
                <c:pt idx="110" formatCode="0.00">
                  <c:v>0.25</c:v>
                </c:pt>
                <c:pt idx="111" formatCode="0.00">
                  <c:v>0.25</c:v>
                </c:pt>
                <c:pt idx="112" formatCode="0.00">
                  <c:v>0.25</c:v>
                </c:pt>
                <c:pt idx="113" formatCode="0.00">
                  <c:v>0.25</c:v>
                </c:pt>
                <c:pt idx="114" formatCode="0.00">
                  <c:v>0.25</c:v>
                </c:pt>
                <c:pt idx="115" formatCode="0.00">
                  <c:v>0.25</c:v>
                </c:pt>
                <c:pt idx="116" formatCode="0.00">
                  <c:v>0.25</c:v>
                </c:pt>
                <c:pt idx="117" formatCode="0.00">
                  <c:v>0.25</c:v>
                </c:pt>
                <c:pt idx="118" formatCode="0.00">
                  <c:v>0.25</c:v>
                </c:pt>
                <c:pt idx="119" formatCode="0.00">
                  <c:v>0.25</c:v>
                </c:pt>
                <c:pt idx="120" formatCode="0.00">
                  <c:v>0.25</c:v>
                </c:pt>
                <c:pt idx="121" formatCode="0.00">
                  <c:v>0.25</c:v>
                </c:pt>
                <c:pt idx="122" formatCode="0.00">
                  <c:v>0.25</c:v>
                </c:pt>
                <c:pt idx="123" formatCode="0.00">
                  <c:v>0.25</c:v>
                </c:pt>
                <c:pt idx="124" formatCode="0.00">
                  <c:v>0.25</c:v>
                </c:pt>
                <c:pt idx="125" formatCode="0.00">
                  <c:v>0.25</c:v>
                </c:pt>
                <c:pt idx="126" formatCode="0.00">
                  <c:v>0.25</c:v>
                </c:pt>
                <c:pt idx="127" formatCode="0.00">
                  <c:v>0.25</c:v>
                </c:pt>
                <c:pt idx="128" formatCode="0.00">
                  <c:v>0.25</c:v>
                </c:pt>
                <c:pt idx="129" formatCode="0.00">
                  <c:v>0.25</c:v>
                </c:pt>
                <c:pt idx="130" formatCode="0.00">
                  <c:v>0.25</c:v>
                </c:pt>
                <c:pt idx="131" formatCode="0.00">
                  <c:v>0.25</c:v>
                </c:pt>
                <c:pt idx="132" formatCode="0.00">
                  <c:v>0.25</c:v>
                </c:pt>
                <c:pt idx="133" formatCode="0.00">
                  <c:v>0.25</c:v>
                </c:pt>
                <c:pt idx="134" formatCode="0.00">
                  <c:v>0.25</c:v>
                </c:pt>
                <c:pt idx="135" formatCode="0.00">
                  <c:v>0.25</c:v>
                </c:pt>
                <c:pt idx="136" formatCode="0.00">
                  <c:v>0.25</c:v>
                </c:pt>
                <c:pt idx="137" formatCode="0.00">
                  <c:v>0.25</c:v>
                </c:pt>
                <c:pt idx="138" formatCode="0.00">
                  <c:v>0.25</c:v>
                </c:pt>
                <c:pt idx="139" formatCode="0.00">
                  <c:v>0.25</c:v>
                </c:pt>
                <c:pt idx="140" formatCode="0.00">
                  <c:v>0.25</c:v>
                </c:pt>
                <c:pt idx="141" formatCode="0.00">
                  <c:v>0.25</c:v>
                </c:pt>
                <c:pt idx="142" formatCode="0.00">
                  <c:v>0.25</c:v>
                </c:pt>
                <c:pt idx="143" formatCode="0.00">
                  <c:v>0.25</c:v>
                </c:pt>
                <c:pt idx="144" formatCode="0.00">
                  <c:v>0.25</c:v>
                </c:pt>
                <c:pt idx="145" formatCode="0.00">
                  <c:v>0.25</c:v>
                </c:pt>
                <c:pt idx="146" formatCode="0.00">
                  <c:v>0.25</c:v>
                </c:pt>
                <c:pt idx="147" formatCode="0.00">
                  <c:v>0.25</c:v>
                </c:pt>
                <c:pt idx="148" formatCode="0.00">
                  <c:v>0.25</c:v>
                </c:pt>
                <c:pt idx="149" formatCode="0.00">
                  <c:v>0.25</c:v>
                </c:pt>
              </c:numCache>
            </c:numRef>
          </c:val>
          <c:smooth val="0"/>
          <c:extLst>
            <c:ext xmlns:c16="http://schemas.microsoft.com/office/drawing/2014/chart" uri="{C3380CC4-5D6E-409C-BE32-E72D297353CC}">
              <c16:uniqueId val="{00000002-E261-41A5-B782-69C449DCF314}"/>
            </c:ext>
          </c:extLst>
        </c:ser>
        <c:ser>
          <c:idx val="3"/>
          <c:order val="3"/>
          <c:tx>
            <c:strRef>
              <c:f>Corridor2!$E$3</c:f>
              <c:strCache>
                <c:ptCount val="1"/>
                <c:pt idx="0">
                  <c:v>EONIA</c:v>
                </c:pt>
              </c:strCache>
            </c:strRef>
          </c:tx>
          <c:spPr>
            <a:ln w="28575">
              <a:solidFill>
                <a:schemeClr val="tx1"/>
              </a:solidFill>
              <a:prstDash val="sysDot"/>
            </a:ln>
          </c:spPr>
          <c:marker>
            <c:symbol val="none"/>
          </c:marker>
          <c:cat>
            <c:numRef>
              <c:f>Corridor2!$A$4:$A$153</c:f>
              <c:numCache>
                <c:formatCode>General</c:formatCode>
                <c:ptCount val="150"/>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pt idx="73">
                  <c:v>2015</c:v>
                </c:pt>
                <c:pt idx="74">
                  <c:v>2015</c:v>
                </c:pt>
                <c:pt idx="75">
                  <c:v>2015</c:v>
                </c:pt>
                <c:pt idx="76">
                  <c:v>2015</c:v>
                </c:pt>
                <c:pt idx="77">
                  <c:v>2015</c:v>
                </c:pt>
                <c:pt idx="78">
                  <c:v>2015</c:v>
                </c:pt>
                <c:pt idx="79">
                  <c:v>2015</c:v>
                </c:pt>
                <c:pt idx="80">
                  <c:v>2015</c:v>
                </c:pt>
                <c:pt idx="81">
                  <c:v>2015</c:v>
                </c:pt>
                <c:pt idx="82">
                  <c:v>2015</c:v>
                </c:pt>
                <c:pt idx="83">
                  <c:v>2015</c:v>
                </c:pt>
                <c:pt idx="84">
                  <c:v>2016</c:v>
                </c:pt>
                <c:pt idx="85">
                  <c:v>2016</c:v>
                </c:pt>
                <c:pt idx="86">
                  <c:v>2016</c:v>
                </c:pt>
                <c:pt idx="87">
                  <c:v>2016</c:v>
                </c:pt>
                <c:pt idx="88">
                  <c:v>2016</c:v>
                </c:pt>
                <c:pt idx="89">
                  <c:v>2016</c:v>
                </c:pt>
                <c:pt idx="90">
                  <c:v>2016</c:v>
                </c:pt>
                <c:pt idx="91">
                  <c:v>2016</c:v>
                </c:pt>
                <c:pt idx="92">
                  <c:v>2016</c:v>
                </c:pt>
                <c:pt idx="93">
                  <c:v>2016</c:v>
                </c:pt>
                <c:pt idx="94">
                  <c:v>2016</c:v>
                </c:pt>
                <c:pt idx="95">
                  <c:v>2016</c:v>
                </c:pt>
                <c:pt idx="96">
                  <c:v>2017</c:v>
                </c:pt>
                <c:pt idx="97">
                  <c:v>2017</c:v>
                </c:pt>
                <c:pt idx="98">
                  <c:v>2017</c:v>
                </c:pt>
                <c:pt idx="99">
                  <c:v>2017</c:v>
                </c:pt>
                <c:pt idx="100">
                  <c:v>2017</c:v>
                </c:pt>
                <c:pt idx="101">
                  <c:v>2017</c:v>
                </c:pt>
                <c:pt idx="102">
                  <c:v>2017</c:v>
                </c:pt>
                <c:pt idx="103">
                  <c:v>2017</c:v>
                </c:pt>
                <c:pt idx="104">
                  <c:v>2017</c:v>
                </c:pt>
                <c:pt idx="105">
                  <c:v>2017</c:v>
                </c:pt>
                <c:pt idx="106">
                  <c:v>2017</c:v>
                </c:pt>
                <c:pt idx="107">
                  <c:v>2017</c:v>
                </c:pt>
                <c:pt idx="108">
                  <c:v>2018</c:v>
                </c:pt>
                <c:pt idx="109">
                  <c:v>2018</c:v>
                </c:pt>
                <c:pt idx="110">
                  <c:v>2018</c:v>
                </c:pt>
                <c:pt idx="111">
                  <c:v>2018</c:v>
                </c:pt>
                <c:pt idx="112">
                  <c:v>2018</c:v>
                </c:pt>
                <c:pt idx="113">
                  <c:v>2018</c:v>
                </c:pt>
                <c:pt idx="114">
                  <c:v>2018</c:v>
                </c:pt>
                <c:pt idx="115">
                  <c:v>2018</c:v>
                </c:pt>
                <c:pt idx="116">
                  <c:v>2018</c:v>
                </c:pt>
                <c:pt idx="117">
                  <c:v>2018</c:v>
                </c:pt>
                <c:pt idx="118">
                  <c:v>2018</c:v>
                </c:pt>
                <c:pt idx="119">
                  <c:v>2018</c:v>
                </c:pt>
                <c:pt idx="120">
                  <c:v>2019</c:v>
                </c:pt>
                <c:pt idx="121">
                  <c:v>2019</c:v>
                </c:pt>
                <c:pt idx="122">
                  <c:v>2019</c:v>
                </c:pt>
                <c:pt idx="123">
                  <c:v>2019</c:v>
                </c:pt>
                <c:pt idx="124">
                  <c:v>2019</c:v>
                </c:pt>
                <c:pt idx="125">
                  <c:v>2019</c:v>
                </c:pt>
                <c:pt idx="126">
                  <c:v>2019</c:v>
                </c:pt>
                <c:pt idx="127">
                  <c:v>2019</c:v>
                </c:pt>
                <c:pt idx="128">
                  <c:v>2019</c:v>
                </c:pt>
                <c:pt idx="129">
                  <c:v>2019</c:v>
                </c:pt>
                <c:pt idx="130">
                  <c:v>2019</c:v>
                </c:pt>
                <c:pt idx="131">
                  <c:v>2019</c:v>
                </c:pt>
                <c:pt idx="132">
                  <c:v>2020</c:v>
                </c:pt>
                <c:pt idx="133">
                  <c:v>2020</c:v>
                </c:pt>
                <c:pt idx="134">
                  <c:v>2020</c:v>
                </c:pt>
                <c:pt idx="135">
                  <c:v>2020</c:v>
                </c:pt>
                <c:pt idx="136">
                  <c:v>2020</c:v>
                </c:pt>
                <c:pt idx="137">
                  <c:v>2020</c:v>
                </c:pt>
                <c:pt idx="138">
                  <c:v>2020</c:v>
                </c:pt>
                <c:pt idx="139">
                  <c:v>2020</c:v>
                </c:pt>
                <c:pt idx="140">
                  <c:v>2020</c:v>
                </c:pt>
                <c:pt idx="141">
                  <c:v>2020</c:v>
                </c:pt>
                <c:pt idx="142">
                  <c:v>2020</c:v>
                </c:pt>
                <c:pt idx="143">
                  <c:v>2020</c:v>
                </c:pt>
                <c:pt idx="144">
                  <c:v>2021</c:v>
                </c:pt>
                <c:pt idx="145">
                  <c:v>2021</c:v>
                </c:pt>
                <c:pt idx="146">
                  <c:v>2021</c:v>
                </c:pt>
                <c:pt idx="147">
                  <c:v>2021</c:v>
                </c:pt>
                <c:pt idx="148">
                  <c:v>2021</c:v>
                </c:pt>
                <c:pt idx="149">
                  <c:v>2021</c:v>
                </c:pt>
              </c:numCache>
            </c:numRef>
          </c:cat>
          <c:val>
            <c:numRef>
              <c:f>Corridor2!$E$4:$E$153</c:f>
              <c:numCache>
                <c:formatCode>0.00</c:formatCode>
                <c:ptCount val="150"/>
                <c:pt idx="0">
                  <c:v>1.8120000000000001</c:v>
                </c:pt>
                <c:pt idx="1">
                  <c:v>1.2569999999999999</c:v>
                </c:pt>
                <c:pt idx="2">
                  <c:v>1.0620000000000001</c:v>
                </c:pt>
                <c:pt idx="3">
                  <c:v>0.84199999999999997</c:v>
                </c:pt>
                <c:pt idx="4">
                  <c:v>0.78200000000000003</c:v>
                </c:pt>
                <c:pt idx="5">
                  <c:v>0.69799999999999995</c:v>
                </c:pt>
                <c:pt idx="6">
                  <c:v>0.35799999999999998</c:v>
                </c:pt>
                <c:pt idx="7">
                  <c:v>0.34699999999999998</c:v>
                </c:pt>
                <c:pt idx="8">
                  <c:v>0.36299999999999999</c:v>
                </c:pt>
                <c:pt idx="9">
                  <c:v>0.35899999999999999</c:v>
                </c:pt>
                <c:pt idx="10">
                  <c:v>0.36199999999999999</c:v>
                </c:pt>
                <c:pt idx="11">
                  <c:v>0.35499999999999998</c:v>
                </c:pt>
                <c:pt idx="12">
                  <c:v>0.34399999999999997</c:v>
                </c:pt>
                <c:pt idx="13">
                  <c:v>0.34100000000000003</c:v>
                </c:pt>
                <c:pt idx="14">
                  <c:v>0.34799999999999998</c:v>
                </c:pt>
                <c:pt idx="15">
                  <c:v>0.35299999999999998</c:v>
                </c:pt>
                <c:pt idx="16">
                  <c:v>0.34399999999999997</c:v>
                </c:pt>
                <c:pt idx="17">
                  <c:v>0.35399999999999998</c:v>
                </c:pt>
                <c:pt idx="18">
                  <c:v>0.48099999999999998</c:v>
                </c:pt>
                <c:pt idx="19">
                  <c:v>0.42599999999999999</c:v>
                </c:pt>
                <c:pt idx="20">
                  <c:v>0.45400000000000001</c:v>
                </c:pt>
                <c:pt idx="21">
                  <c:v>0.70099999999999996</c:v>
                </c:pt>
                <c:pt idx="22">
                  <c:v>0.59299999999999997</c:v>
                </c:pt>
                <c:pt idx="23">
                  <c:v>0.498</c:v>
                </c:pt>
                <c:pt idx="24">
                  <c:v>0.65900000000000003</c:v>
                </c:pt>
                <c:pt idx="25">
                  <c:v>0.70699999999999996</c:v>
                </c:pt>
                <c:pt idx="26">
                  <c:v>0.65900000000000003</c:v>
                </c:pt>
                <c:pt idx="27">
                  <c:v>0.96599999999999997</c:v>
                </c:pt>
                <c:pt idx="28">
                  <c:v>1.0329999999999999</c:v>
                </c:pt>
                <c:pt idx="29">
                  <c:v>1.1240000000000001</c:v>
                </c:pt>
                <c:pt idx="30">
                  <c:v>1.012</c:v>
                </c:pt>
                <c:pt idx="31">
                  <c:v>0.90600000000000003</c:v>
                </c:pt>
                <c:pt idx="32">
                  <c:v>1.0049999999999999</c:v>
                </c:pt>
                <c:pt idx="33">
                  <c:v>0.96</c:v>
                </c:pt>
                <c:pt idx="34">
                  <c:v>0.79</c:v>
                </c:pt>
                <c:pt idx="35">
                  <c:v>0.627</c:v>
                </c:pt>
                <c:pt idx="36">
                  <c:v>0.38</c:v>
                </c:pt>
                <c:pt idx="37">
                  <c:v>0.36599999999999999</c:v>
                </c:pt>
                <c:pt idx="38">
                  <c:v>0.35699999999999998</c:v>
                </c:pt>
                <c:pt idx="39">
                  <c:v>0.34499999999999997</c:v>
                </c:pt>
                <c:pt idx="40">
                  <c:v>0.33700000000000002</c:v>
                </c:pt>
                <c:pt idx="41">
                  <c:v>0.33200000000000002</c:v>
                </c:pt>
                <c:pt idx="42">
                  <c:v>0.184</c:v>
                </c:pt>
                <c:pt idx="43">
                  <c:v>0.11</c:v>
                </c:pt>
                <c:pt idx="44">
                  <c:v>9.9000000000000005E-2</c:v>
                </c:pt>
                <c:pt idx="45">
                  <c:v>9.0999999999999998E-2</c:v>
                </c:pt>
                <c:pt idx="46">
                  <c:v>7.9000000000000001E-2</c:v>
                </c:pt>
                <c:pt idx="47">
                  <c:v>7.2999999999999995E-2</c:v>
                </c:pt>
                <c:pt idx="48">
                  <c:v>6.9000000000000006E-2</c:v>
                </c:pt>
                <c:pt idx="49">
                  <c:v>6.8000000000000005E-2</c:v>
                </c:pt>
                <c:pt idx="50">
                  <c:v>6.7000000000000004E-2</c:v>
                </c:pt>
                <c:pt idx="51">
                  <c:v>8.1000000000000003E-2</c:v>
                </c:pt>
                <c:pt idx="52">
                  <c:v>7.9000000000000001E-2</c:v>
                </c:pt>
                <c:pt idx="53">
                  <c:v>8.5999999999999993E-2</c:v>
                </c:pt>
                <c:pt idx="54">
                  <c:v>9.2999999999999999E-2</c:v>
                </c:pt>
                <c:pt idx="55">
                  <c:v>8.2000000000000003E-2</c:v>
                </c:pt>
                <c:pt idx="56">
                  <c:v>0.08</c:v>
                </c:pt>
                <c:pt idx="57">
                  <c:v>9.2999999999999999E-2</c:v>
                </c:pt>
                <c:pt idx="58">
                  <c:v>0.10299999999999999</c:v>
                </c:pt>
                <c:pt idx="59">
                  <c:v>0.16900000000000001</c:v>
                </c:pt>
                <c:pt idx="60">
                  <c:v>0.19600000000000001</c:v>
                </c:pt>
                <c:pt idx="61">
                  <c:v>0.157</c:v>
                </c:pt>
                <c:pt idx="62">
                  <c:v>0.192</c:v>
                </c:pt>
                <c:pt idx="63">
                  <c:v>0.254</c:v>
                </c:pt>
                <c:pt idx="64">
                  <c:v>0.248</c:v>
                </c:pt>
                <c:pt idx="65">
                  <c:v>7.5999999999999998E-2</c:v>
                </c:pt>
                <c:pt idx="66">
                  <c:v>4.2999999999999997E-2</c:v>
                </c:pt>
                <c:pt idx="67">
                  <c:v>1.7999999999999999E-2</c:v>
                </c:pt>
                <c:pt idx="68">
                  <c:v>7.0000000000000001E-3</c:v>
                </c:pt>
                <c:pt idx="69">
                  <c:v>-4.0000000000000001E-3</c:v>
                </c:pt>
                <c:pt idx="70">
                  <c:v>-1.2E-2</c:v>
                </c:pt>
                <c:pt idx="71">
                  <c:v>-0.03</c:v>
                </c:pt>
                <c:pt idx="72">
                  <c:v>-5.0999999999999997E-2</c:v>
                </c:pt>
                <c:pt idx="73">
                  <c:v>-3.5999999999999997E-2</c:v>
                </c:pt>
                <c:pt idx="74">
                  <c:v>-0.05</c:v>
                </c:pt>
                <c:pt idx="75">
                  <c:v>-7.3999999999999996E-2</c:v>
                </c:pt>
                <c:pt idx="76">
                  <c:v>-0.106</c:v>
                </c:pt>
                <c:pt idx="77">
                  <c:v>-0.11899999999999999</c:v>
                </c:pt>
                <c:pt idx="78">
                  <c:v>-0.11799999999999999</c:v>
                </c:pt>
                <c:pt idx="79">
                  <c:v>-0.121</c:v>
                </c:pt>
                <c:pt idx="80">
                  <c:v>-0.13600000000000001</c:v>
                </c:pt>
                <c:pt idx="81">
                  <c:v>-0.13900000000000001</c:v>
                </c:pt>
                <c:pt idx="82">
                  <c:v>-0.13500000000000001</c:v>
                </c:pt>
                <c:pt idx="83">
                  <c:v>-0.19900000000000001</c:v>
                </c:pt>
                <c:pt idx="84">
                  <c:v>-0.23899999999999999</c:v>
                </c:pt>
                <c:pt idx="85">
                  <c:v>-0.24</c:v>
                </c:pt>
                <c:pt idx="86">
                  <c:v>-0.28799999999999998</c:v>
                </c:pt>
                <c:pt idx="87">
                  <c:v>-0.33800000000000002</c:v>
                </c:pt>
                <c:pt idx="88">
                  <c:v>-0.33800000000000002</c:v>
                </c:pt>
                <c:pt idx="89">
                  <c:v>-0.33300000000000002</c:v>
                </c:pt>
                <c:pt idx="90">
                  <c:v>-0.32900000000000001</c:v>
                </c:pt>
                <c:pt idx="91">
                  <c:v>-0.33900000000000002</c:v>
                </c:pt>
                <c:pt idx="92">
                  <c:v>-0.34300000000000003</c:v>
                </c:pt>
                <c:pt idx="93">
                  <c:v>-0.34699999999999998</c:v>
                </c:pt>
                <c:pt idx="94">
                  <c:v>-0.34899999999999998</c:v>
                </c:pt>
                <c:pt idx="95">
                  <c:v>-0.35</c:v>
                </c:pt>
                <c:pt idx="96">
                  <c:v>-0.35199999999999998</c:v>
                </c:pt>
                <c:pt idx="97">
                  <c:v>-0.35299999999999998</c:v>
                </c:pt>
                <c:pt idx="98">
                  <c:v>-0.35299999999999998</c:v>
                </c:pt>
                <c:pt idx="99">
                  <c:v>-0.35699999999999998</c:v>
                </c:pt>
                <c:pt idx="100">
                  <c:v>-0.35899999999999999</c:v>
                </c:pt>
                <c:pt idx="101">
                  <c:v>-0.35899999999999999</c:v>
                </c:pt>
                <c:pt idx="102">
                  <c:v>-0.35899999999999999</c:v>
                </c:pt>
                <c:pt idx="103">
                  <c:v>-0.35599999999999998</c:v>
                </c:pt>
                <c:pt idx="104">
                  <c:v>-0.35799999999999998</c:v>
                </c:pt>
                <c:pt idx="105">
                  <c:v>-0.35899999999999999</c:v>
                </c:pt>
                <c:pt idx="106">
                  <c:v>-0.34899999999999998</c:v>
                </c:pt>
                <c:pt idx="107">
                  <c:v>-0.34200000000000003</c:v>
                </c:pt>
                <c:pt idx="108">
                  <c:v>-0.36199999999999999</c:v>
                </c:pt>
                <c:pt idx="109">
                  <c:v>-0.36499999999999999</c:v>
                </c:pt>
                <c:pt idx="110">
                  <c:v>-0.36399999999999999</c:v>
                </c:pt>
                <c:pt idx="111">
                  <c:v>-0.36599999999999999</c:v>
                </c:pt>
                <c:pt idx="112">
                  <c:v>-0.36199999999999999</c:v>
                </c:pt>
                <c:pt idx="113">
                  <c:v>-0.36199999999999999</c:v>
                </c:pt>
                <c:pt idx="114">
                  <c:v>-0.36399999999999999</c:v>
                </c:pt>
                <c:pt idx="115">
                  <c:v>-0.35899999999999999</c:v>
                </c:pt>
                <c:pt idx="116">
                  <c:v>-0.36299999999999999</c:v>
                </c:pt>
                <c:pt idx="117">
                  <c:v>-0.36599999999999999</c:v>
                </c:pt>
                <c:pt idx="118">
                  <c:v>-0.36099999999999999</c:v>
                </c:pt>
                <c:pt idx="119">
                  <c:v>-0.36</c:v>
                </c:pt>
                <c:pt idx="120">
                  <c:v>-0.36699999999999999</c:v>
                </c:pt>
                <c:pt idx="121">
                  <c:v>-0.36699999999999999</c:v>
                </c:pt>
                <c:pt idx="122">
                  <c:v>-0.36799999999999999</c:v>
                </c:pt>
                <c:pt idx="123">
                  <c:v>-0.36699999999999999</c:v>
                </c:pt>
                <c:pt idx="124">
                  <c:v>-0.36699999999999999</c:v>
                </c:pt>
                <c:pt idx="125">
                  <c:v>-0.35299999999999998</c:v>
                </c:pt>
                <c:pt idx="126" formatCode="General">
                  <c:v>-0.37</c:v>
                </c:pt>
                <c:pt idx="127" formatCode="General">
                  <c:v>-0.36</c:v>
                </c:pt>
                <c:pt idx="128" formatCode="General">
                  <c:v>-0.4</c:v>
                </c:pt>
                <c:pt idx="129" formatCode="General">
                  <c:v>-0.46</c:v>
                </c:pt>
                <c:pt idx="130" formatCode="General">
                  <c:v>-0.45</c:v>
                </c:pt>
                <c:pt idx="131" formatCode="General">
                  <c:v>-0.46</c:v>
                </c:pt>
                <c:pt idx="132">
                  <c:v>-0.45269999999999999</c:v>
                </c:pt>
                <c:pt idx="133">
                  <c:v>-0.45329999999999998</c:v>
                </c:pt>
                <c:pt idx="134">
                  <c:v>-0.44879999999999998</c:v>
                </c:pt>
                <c:pt idx="135">
                  <c:v>-0.4516</c:v>
                </c:pt>
                <c:pt idx="136">
                  <c:v>-0.45669999999999999</c:v>
                </c:pt>
                <c:pt idx="137">
                  <c:v>-0.4607</c:v>
                </c:pt>
                <c:pt idx="138">
                  <c:v>-0.46489999999999998</c:v>
                </c:pt>
                <c:pt idx="139">
                  <c:v>-0.4677</c:v>
                </c:pt>
                <c:pt idx="140">
                  <c:v>-0.46899999999999997</c:v>
                </c:pt>
                <c:pt idx="141">
                  <c:v>-0.46939999999999998</c:v>
                </c:pt>
                <c:pt idx="142">
                  <c:v>-0.4713</c:v>
                </c:pt>
                <c:pt idx="143">
                  <c:v>-0.47249999999999998</c:v>
                </c:pt>
                <c:pt idx="144">
                  <c:v>-0.4783</c:v>
                </c:pt>
                <c:pt idx="145">
                  <c:v>-0.47870000000000001</c:v>
                </c:pt>
                <c:pt idx="146">
                  <c:v>-0.4793</c:v>
                </c:pt>
                <c:pt idx="147">
                  <c:v>-0.48080000000000001</c:v>
                </c:pt>
                <c:pt idx="148">
                  <c:v>-0.47970000000000002</c:v>
                </c:pt>
                <c:pt idx="149">
                  <c:v>-0.47960000000000003</c:v>
                </c:pt>
              </c:numCache>
            </c:numRef>
          </c:val>
          <c:smooth val="0"/>
          <c:extLst>
            <c:ext xmlns:c16="http://schemas.microsoft.com/office/drawing/2014/chart" uri="{C3380CC4-5D6E-409C-BE32-E72D297353CC}">
              <c16:uniqueId val="{00000003-E261-41A5-B782-69C449DCF314}"/>
            </c:ext>
          </c:extLst>
        </c:ser>
        <c:dLbls>
          <c:showLegendKey val="0"/>
          <c:showVal val="0"/>
          <c:showCatName val="0"/>
          <c:showSerName val="0"/>
          <c:showPercent val="0"/>
          <c:showBubbleSize val="0"/>
        </c:dLbls>
        <c:smooth val="0"/>
        <c:axId val="-1481629520"/>
        <c:axId val="-1481633872"/>
      </c:lineChart>
      <c:catAx>
        <c:axId val="-1481629520"/>
        <c:scaling>
          <c:orientation val="minMax"/>
        </c:scaling>
        <c:delete val="0"/>
        <c:axPos val="b"/>
        <c:numFmt formatCode="General" sourceLinked="1"/>
        <c:majorTickMark val="none"/>
        <c:minorTickMark val="none"/>
        <c:tickLblPos val="low"/>
        <c:spPr>
          <a:ln w="12700"/>
        </c:spPr>
        <c:txPr>
          <a:bodyPr rot="0"/>
          <a:lstStyle/>
          <a:p>
            <a:pPr>
              <a:defRPr/>
            </a:pPr>
            <a:endParaRPr lang="en-US"/>
          </a:p>
        </c:txPr>
        <c:crossAx val="-1481633872"/>
        <c:crossesAt val="0"/>
        <c:auto val="1"/>
        <c:lblAlgn val="ctr"/>
        <c:lblOffset val="0"/>
        <c:tickLblSkip val="12"/>
        <c:noMultiLvlLbl val="0"/>
      </c:catAx>
      <c:valAx>
        <c:axId val="-1481633872"/>
        <c:scaling>
          <c:orientation val="minMax"/>
        </c:scaling>
        <c:delete val="0"/>
        <c:axPos val="l"/>
        <c:majorGridlines/>
        <c:numFmt formatCode="#,##0.0" sourceLinked="0"/>
        <c:majorTickMark val="out"/>
        <c:minorTickMark val="none"/>
        <c:tickLblPos val="nextTo"/>
        <c:crossAx val="-1481629520"/>
        <c:crosses val="autoZero"/>
        <c:crossBetween val="between"/>
      </c:valAx>
    </c:plotArea>
    <c:legend>
      <c:legendPos val="b"/>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63B5DB51-7F65-4F43-9E13-64A5FED7FA32}" type="datetimeFigureOut">
              <a:rPr lang="en-GB" smtClean="0"/>
              <a:t>01/11/2024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44746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63B5DB51-7F65-4F43-9E13-64A5FED7FA32}" type="datetimeFigureOut">
              <a:rPr lang="en-GB" smtClean="0"/>
              <a:t>01/11/2024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251873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63B5DB51-7F65-4F43-9E13-64A5FED7FA32}" type="datetimeFigureOut">
              <a:rPr lang="en-GB" smtClean="0"/>
              <a:t>01/11/2024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150049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63B5DB51-7F65-4F43-9E13-64A5FED7FA32}" type="datetimeFigureOut">
              <a:rPr lang="en-GB" smtClean="0"/>
              <a:t>01/11/2024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356905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3B5DB51-7F65-4F43-9E13-64A5FED7FA32}" type="datetimeFigureOut">
              <a:rPr lang="en-GB" smtClean="0"/>
              <a:t>01/11/2024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165034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63B5DB51-7F65-4F43-9E13-64A5FED7FA32}" type="datetimeFigureOut">
              <a:rPr lang="en-GB" smtClean="0"/>
              <a:t>01/11/2024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122267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63B5DB51-7F65-4F43-9E13-64A5FED7FA32}" type="datetimeFigureOut">
              <a:rPr lang="en-GB" smtClean="0"/>
              <a:t>01/11/2024</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48987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63B5DB51-7F65-4F43-9E13-64A5FED7FA32}" type="datetimeFigureOut">
              <a:rPr lang="en-GB" smtClean="0"/>
              <a:t>01/11/2024</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93941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3B5DB51-7F65-4F43-9E13-64A5FED7FA32}" type="datetimeFigureOut">
              <a:rPr lang="en-GB" smtClean="0"/>
              <a:t>01/11/2024</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379325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3B5DB51-7F65-4F43-9E13-64A5FED7FA32}" type="datetimeFigureOut">
              <a:rPr lang="en-GB" smtClean="0"/>
              <a:t>01/11/2024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336599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3B5DB51-7F65-4F43-9E13-64A5FED7FA32}" type="datetimeFigureOut">
              <a:rPr lang="en-GB" smtClean="0"/>
              <a:t>01/11/2024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274889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5DB51-7F65-4F43-9E13-64A5FED7FA32}" type="datetimeFigureOut">
              <a:rPr lang="en-GB" smtClean="0"/>
              <a:t>01/11/2024</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E3DFF-E666-40E5-B861-5AF04DC5780C}" type="slidenum">
              <a:rPr lang="en-GB" smtClean="0"/>
              <a:t>‹N›</a:t>
            </a:fld>
            <a:endParaRPr lang="en-GB"/>
          </a:p>
        </p:txBody>
      </p:sp>
    </p:spTree>
    <p:extLst>
      <p:ext uri="{BB962C8B-B14F-4D97-AF65-F5344CB8AC3E}">
        <p14:creationId xmlns:p14="http://schemas.microsoft.com/office/powerpoint/2010/main" val="2665134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enti-deps.unisi.it/sergiocesaratto/"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br>
              <a:rPr lang="en-GB" sz="2400" dirty="0"/>
            </a:br>
            <a:r>
              <a:rPr lang="en-US" sz="2400" b="1" u="sng" dirty="0"/>
              <a:t>Monetary Theory and Policy</a:t>
            </a:r>
            <a:endParaRPr lang="en-GB" sz="2400" dirty="0"/>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2768" y="1825625"/>
            <a:ext cx="3012464" cy="4351338"/>
          </a:xfrm>
        </p:spPr>
      </p:pic>
      <p:pic>
        <p:nvPicPr>
          <p:cNvPr id="6" name="Segnaposto contenut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75743" y="1759130"/>
            <a:ext cx="6053055" cy="4310743"/>
          </a:xfrm>
        </p:spPr>
      </p:pic>
    </p:spTree>
    <p:extLst>
      <p:ext uri="{BB962C8B-B14F-4D97-AF65-F5344CB8AC3E}">
        <p14:creationId xmlns:p14="http://schemas.microsoft.com/office/powerpoint/2010/main" val="429053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D7C65-D07D-4B10-93EE-1324F3CAA01A}"/>
              </a:ext>
            </a:extLst>
          </p:cNvPr>
          <p:cNvSpPr>
            <a:spLocks noGrp="1"/>
          </p:cNvSpPr>
          <p:nvPr>
            <p:ph type="title"/>
          </p:nvPr>
        </p:nvSpPr>
        <p:spPr>
          <a:xfrm>
            <a:off x="838200" y="365125"/>
            <a:ext cx="10410825" cy="530225"/>
          </a:xfrm>
        </p:spPr>
        <p:txBody>
          <a:bodyPr>
            <a:normAutofit/>
          </a:bodyPr>
          <a:lstStyle/>
          <a:p>
            <a:pPr algn="ctr"/>
            <a:r>
              <a:rPr lang="en-GB" sz="2800" b="1" dirty="0"/>
              <a:t>Do banks need reserves to lend?</a:t>
            </a:r>
          </a:p>
        </p:txBody>
      </p:sp>
      <p:sp>
        <p:nvSpPr>
          <p:cNvPr id="3" name="Segnaposto contenuto 2">
            <a:extLst>
              <a:ext uri="{FF2B5EF4-FFF2-40B4-BE49-F238E27FC236}">
                <a16:creationId xmlns:a16="http://schemas.microsoft.com/office/drawing/2014/main" id="{E6B2CDC2-1265-4BEE-82D9-7D6E0C875D41}"/>
              </a:ext>
            </a:extLst>
          </p:cNvPr>
          <p:cNvSpPr>
            <a:spLocks noGrp="1"/>
          </p:cNvSpPr>
          <p:nvPr>
            <p:ph idx="1"/>
          </p:nvPr>
        </p:nvSpPr>
        <p:spPr>
          <a:xfrm>
            <a:off x="695325" y="981075"/>
            <a:ext cx="10658475" cy="5195888"/>
          </a:xfrm>
        </p:spPr>
        <p:txBody>
          <a:bodyPr>
            <a:normAutofit lnSpcReduction="10000"/>
          </a:bodyPr>
          <a:lstStyle/>
          <a:p>
            <a:r>
              <a:rPr lang="en-US" sz="2400" dirty="0"/>
              <a:t>Even in monetary regimes where banks are obliged to hold reserve requirements as a share of deposits, they are not obliged to comply with the reserve requirement moment by moment, but on average by reference to the amount of deposits held in the previous "maintenance period". </a:t>
            </a:r>
          </a:p>
          <a:p>
            <a:r>
              <a:rPr lang="en-US" sz="2400" dirty="0"/>
              <a:t>In the </a:t>
            </a:r>
            <a:r>
              <a:rPr lang="en-US" sz="2400" dirty="0" err="1"/>
              <a:t>Eurosystem</a:t>
            </a:r>
            <a:r>
              <a:rPr lang="en-US" sz="2400" dirty="0"/>
              <a:t> the </a:t>
            </a:r>
            <a:r>
              <a:rPr lang="en-US" sz="2400" dirty="0">
                <a:solidFill>
                  <a:srgbClr val="FF0000"/>
                </a:solidFill>
              </a:rPr>
              <a:t>maintenance period </a:t>
            </a:r>
            <a:r>
              <a:rPr lang="en-US" sz="2400" dirty="0"/>
              <a:t>consists of six weeks - the weeks between two meetings of the Governing Council of the ECB. </a:t>
            </a:r>
          </a:p>
          <a:p>
            <a:r>
              <a:rPr lang="en-US" sz="2400" dirty="0"/>
              <a:t>A bank is required to hold an average of 1% in reserves during the current maintenance period related to the deposits held in the previous "maintenance period". </a:t>
            </a:r>
          </a:p>
          <a:p>
            <a:r>
              <a:rPr lang="en-US" sz="2400" dirty="0"/>
              <a:t>They have time to collect reserves through the weekly CB’s main or longer term </a:t>
            </a:r>
            <a:r>
              <a:rPr lang="en-US" sz="2400" dirty="0">
                <a:solidFill>
                  <a:srgbClr val="FF0000"/>
                </a:solidFill>
              </a:rPr>
              <a:t>refinancing operations </a:t>
            </a:r>
            <a:r>
              <a:rPr lang="en-US" sz="2400" dirty="0"/>
              <a:t>(or borrowing them from other banks with excess of reserves).</a:t>
            </a:r>
          </a:p>
          <a:p>
            <a:r>
              <a:rPr lang="en-GB" sz="2400" dirty="0"/>
              <a:t>We will also see that </a:t>
            </a:r>
            <a:r>
              <a:rPr lang="en-GB" sz="2400" dirty="0">
                <a:solidFill>
                  <a:srgbClr val="FF0000"/>
                </a:solidFill>
              </a:rPr>
              <a:t>the central bank will never fail to provide the banks with the necessary reserves</a:t>
            </a:r>
            <a:r>
              <a:rPr lang="en-GB" sz="2400" dirty="0"/>
              <a:t>.</a:t>
            </a:r>
          </a:p>
          <a:p>
            <a:r>
              <a:rPr lang="en-US" sz="2400" dirty="0"/>
              <a:t>Endogenous money: credit</a:t>
            </a:r>
            <a:r>
              <a:rPr lang="en-US" sz="2400" dirty="0">
                <a:sym typeface="Wingdings" panose="05000000000000000000" pitchFamily="2" charset="2"/>
              </a:rPr>
              <a:t> </a:t>
            </a:r>
            <a:r>
              <a:rPr lang="en-US" sz="2400" dirty="0" err="1">
                <a:sym typeface="Wingdings" panose="05000000000000000000" pitchFamily="2" charset="2"/>
              </a:rPr>
              <a:t>depositsreserves</a:t>
            </a:r>
            <a:endParaRPr lang="en-GB" sz="2400" dirty="0"/>
          </a:p>
        </p:txBody>
      </p:sp>
    </p:spTree>
    <p:extLst>
      <p:ext uri="{BB962C8B-B14F-4D97-AF65-F5344CB8AC3E}">
        <p14:creationId xmlns:p14="http://schemas.microsoft.com/office/powerpoint/2010/main" val="265293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256520" cy="758281"/>
          </a:xfrm>
        </p:spPr>
        <p:txBody>
          <a:bodyPr>
            <a:normAutofit/>
          </a:bodyPr>
          <a:lstStyle/>
          <a:p>
            <a:pPr algn="ctr"/>
            <a:r>
              <a:rPr lang="en-GB" sz="2400" b="1" dirty="0"/>
              <a:t>How banknotes are generated?</a:t>
            </a:r>
          </a:p>
        </p:txBody>
      </p:sp>
      <p:pic>
        <p:nvPicPr>
          <p:cNvPr id="4" name="Segnaposto contenuto 3"/>
          <p:cNvPicPr>
            <a:picLocks noGrp="1" noChangeAspect="1"/>
          </p:cNvPicPr>
          <p:nvPr>
            <p:ph idx="1"/>
          </p:nvPr>
        </p:nvPicPr>
        <p:blipFill>
          <a:blip r:embed="rId2"/>
          <a:stretch>
            <a:fillRect/>
          </a:stretch>
        </p:blipFill>
        <p:spPr>
          <a:xfrm>
            <a:off x="2724388" y="1402080"/>
            <a:ext cx="5897097" cy="4546139"/>
          </a:xfrm>
          <a:prstGeom prst="rect">
            <a:avLst/>
          </a:prstGeom>
        </p:spPr>
      </p:pic>
    </p:spTree>
    <p:extLst>
      <p:ext uri="{BB962C8B-B14F-4D97-AF65-F5344CB8AC3E}">
        <p14:creationId xmlns:p14="http://schemas.microsoft.com/office/powerpoint/2010/main" val="316581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CB707F-51B2-4345-9DD9-FD4D98ACDA85}"/>
              </a:ext>
            </a:extLst>
          </p:cNvPr>
          <p:cNvSpPr>
            <a:spLocks noGrp="1"/>
          </p:cNvSpPr>
          <p:nvPr>
            <p:ph type="title"/>
          </p:nvPr>
        </p:nvSpPr>
        <p:spPr>
          <a:xfrm>
            <a:off x="838200" y="365125"/>
            <a:ext cx="10515600" cy="644525"/>
          </a:xfrm>
        </p:spPr>
        <p:txBody>
          <a:bodyPr>
            <a:normAutofit/>
          </a:bodyPr>
          <a:lstStyle/>
          <a:p>
            <a:pPr algn="ctr"/>
            <a:r>
              <a:rPr lang="en-GB" sz="2800" b="1" dirty="0"/>
              <a:t>Endogenous money and mainstream economics</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940526" y="1009650"/>
                <a:ext cx="10413274" cy="5167313"/>
              </a:xfrm>
            </p:spPr>
            <p:txBody>
              <a:bodyPr>
                <a:normAutofit lnSpcReduction="10000"/>
              </a:bodyPr>
              <a:lstStyle/>
              <a:p>
                <a:r>
                  <a:rPr lang="en-GB" sz="2400" dirty="0"/>
                  <a:t>An </a:t>
                </a:r>
                <a:r>
                  <a:rPr lang="en-GB" sz="2400" dirty="0">
                    <a:solidFill>
                      <a:srgbClr val="FF0000"/>
                    </a:solidFill>
                  </a:rPr>
                  <a:t>exogenous money view </a:t>
                </a:r>
                <a:r>
                  <a:rPr lang="en-GB" sz="2400" dirty="0"/>
                  <a:t>is instead held by traditional mainstream economics (although not by many central banker and some mainstream scholars)</a:t>
                </a:r>
              </a:p>
              <a:p>
                <a:r>
                  <a:rPr lang="en-GB" sz="2400" dirty="0"/>
                  <a:t>In traditional neoclassical economics </a:t>
                </a:r>
                <a:r>
                  <a:rPr lang="en-GB" sz="2400" dirty="0">
                    <a:solidFill>
                      <a:srgbClr val="FF0000"/>
                    </a:solidFill>
                  </a:rPr>
                  <a:t>b</a:t>
                </a:r>
                <a:r>
                  <a:rPr lang="en-GB" sz="2400" dirty="0">
                    <a:solidFill>
                      <a:srgbClr val="FF0000"/>
                    </a:solidFill>
                    <a:sym typeface="Wingdings" panose="05000000000000000000" pitchFamily="2" charset="2"/>
                  </a:rPr>
                  <a:t>anks intermediate savings</a:t>
                </a:r>
                <a:r>
                  <a:rPr lang="en-GB" sz="2400" dirty="0">
                    <a:sym typeface="Wingdings" panose="05000000000000000000" pitchFamily="2" charset="2"/>
                  </a:rPr>
                  <a:t>: they collect deposits (savings) and lend to firms (investment): </a:t>
                </a:r>
                <a:r>
                  <a:rPr lang="en-GB" sz="2400" dirty="0">
                    <a:solidFill>
                      <a:srgbClr val="FF0000"/>
                    </a:solidFill>
                    <a:sym typeface="Wingdings" panose="05000000000000000000" pitchFamily="2" charset="2"/>
                  </a:rPr>
                  <a:t>loanable funds theory</a:t>
                </a:r>
              </a:p>
              <a:p>
                <a:r>
                  <a:rPr lang="en-GB" sz="2400" dirty="0">
                    <a:sym typeface="Wingdings" panose="05000000000000000000" pitchFamily="2" charset="2"/>
                  </a:rPr>
                  <a:t>The equilibrium price between saving and investment is the </a:t>
                </a:r>
                <a:r>
                  <a:rPr lang="en-GB" sz="2400" dirty="0">
                    <a:solidFill>
                      <a:srgbClr val="FF0000"/>
                    </a:solidFill>
                    <a:sym typeface="Wingdings" panose="05000000000000000000" pitchFamily="2" charset="2"/>
                  </a:rPr>
                  <a:t>natural interest rate</a:t>
                </a:r>
                <a:r>
                  <a:rPr lang="en-GB" sz="2400" dirty="0">
                    <a:sym typeface="Wingdings" panose="05000000000000000000" pitchFamily="2" charset="2"/>
                  </a:rPr>
                  <a:t>.</a:t>
                </a:r>
              </a:p>
              <a:p>
                <a:r>
                  <a:rPr lang="en-GB" sz="2400" dirty="0">
                    <a:sym typeface="Wingdings" panose="05000000000000000000" pitchFamily="2" charset="2"/>
                  </a:rPr>
                  <a:t>Natural interest rate: the rate at which full capacity savings are equal to investment (Say’s Law). [recall that S(</a:t>
                </a:r>
                <a14:m>
                  <m:oMath xmlns:m="http://schemas.openxmlformats.org/officeDocument/2006/math">
                    <m:acc>
                      <m:accPr>
                        <m:chr m:val="̅"/>
                        <m:ctrlPr>
                          <a:rPr lang="en-GB" sz="2400" i="1" smtClean="0">
                            <a:latin typeface="Cambria Math" panose="02040503050406030204" pitchFamily="18" charset="0"/>
                            <a:sym typeface="Wingdings" panose="05000000000000000000" pitchFamily="2" charset="2"/>
                          </a:rPr>
                        </m:ctrlPr>
                      </m:accPr>
                      <m:e>
                        <m:r>
                          <a:rPr lang="it-IT" sz="2400" b="0" i="1" smtClean="0">
                            <a:latin typeface="Cambria Math" panose="02040503050406030204" pitchFamily="18" charset="0"/>
                            <a:sym typeface="Wingdings" panose="05000000000000000000" pitchFamily="2" charset="2"/>
                          </a:rPr>
                          <m:t>𝑌</m:t>
                        </m:r>
                      </m:e>
                    </m:acc>
                  </m:oMath>
                </a14:m>
                <a:r>
                  <a:rPr lang="en-GB" sz="2400" dirty="0">
                    <a:sym typeface="Wingdings" panose="05000000000000000000" pitchFamily="2" charset="2"/>
                  </a:rPr>
                  <a:t>, </a:t>
                </a:r>
                <a:r>
                  <a:rPr lang="en-GB" sz="2400" dirty="0" err="1">
                    <a:sym typeface="Wingdings" panose="05000000000000000000" pitchFamily="2" charset="2"/>
                  </a:rPr>
                  <a:t>i</a:t>
                </a:r>
                <a:r>
                  <a:rPr lang="en-GB" sz="2400" dirty="0">
                    <a:sym typeface="Wingdings" panose="05000000000000000000" pitchFamily="2" charset="2"/>
                  </a:rPr>
                  <a:t>) = I(</a:t>
                </a:r>
                <a:r>
                  <a:rPr lang="en-GB" sz="2400" dirty="0" err="1">
                    <a:sym typeface="Wingdings" panose="05000000000000000000" pitchFamily="2" charset="2"/>
                  </a:rPr>
                  <a:t>i</a:t>
                </a:r>
                <a:r>
                  <a:rPr lang="en-GB" sz="2400" dirty="0">
                    <a:sym typeface="Wingdings" panose="05000000000000000000" pitchFamily="2" charset="2"/>
                  </a:rPr>
                  <a:t>), where </a:t>
                </a:r>
                <a14:m>
                  <m:oMath xmlns:m="http://schemas.openxmlformats.org/officeDocument/2006/math">
                    <m:acc>
                      <m:accPr>
                        <m:chr m:val="̅"/>
                        <m:ctrlPr>
                          <a:rPr lang="en-GB" sz="2400" i="1" smtClean="0">
                            <a:latin typeface="Cambria Math" panose="02040503050406030204" pitchFamily="18" charset="0"/>
                            <a:sym typeface="Wingdings" panose="05000000000000000000" pitchFamily="2" charset="2"/>
                          </a:rPr>
                        </m:ctrlPr>
                      </m:accPr>
                      <m:e>
                        <m:r>
                          <a:rPr lang="it-IT" sz="2400" b="0" i="1" smtClean="0">
                            <a:latin typeface="Cambria Math" panose="02040503050406030204" pitchFamily="18" charset="0"/>
                            <a:sym typeface="Wingdings" panose="05000000000000000000" pitchFamily="2" charset="2"/>
                          </a:rPr>
                          <m:t>𝑌</m:t>
                        </m:r>
                      </m:e>
                    </m:acc>
                  </m:oMath>
                </a14:m>
                <a:r>
                  <a:rPr lang="en-GB" sz="2400" dirty="0">
                    <a:sym typeface="Wingdings" panose="05000000000000000000" pitchFamily="2" charset="2"/>
                  </a:rPr>
                  <a:t> is full employment income].</a:t>
                </a:r>
              </a:p>
              <a:p>
                <a:r>
                  <a:rPr lang="en-GB" sz="2400" dirty="0"/>
                  <a:t>In traditional neoclassical economics the amount of deposits that banks can create depends on the amount of reserves created by the central bank (money supply)</a:t>
                </a:r>
              </a:p>
              <a:p>
                <a:r>
                  <a:rPr lang="en-GB" sz="2400" dirty="0"/>
                  <a:t>Reserves </a:t>
                </a:r>
                <a:r>
                  <a:rPr lang="en-GB" sz="2400" dirty="0">
                    <a:sym typeface="Wingdings" panose="05000000000000000000" pitchFamily="2" charset="2"/>
                  </a:rPr>
                  <a:t> </a:t>
                </a:r>
                <a:r>
                  <a:rPr lang="en-GB" sz="2400" dirty="0"/>
                  <a:t>Deposits </a:t>
                </a:r>
                <a:r>
                  <a:rPr lang="en-GB" sz="2400" dirty="0">
                    <a:sym typeface="Wingdings" panose="05000000000000000000" pitchFamily="2" charset="2"/>
                  </a:rPr>
                  <a:t> Credit</a:t>
                </a:r>
              </a:p>
              <a:p>
                <a:r>
                  <a:rPr lang="en-GB" sz="2400" dirty="0">
                    <a:sym typeface="Wingdings" panose="05000000000000000000" pitchFamily="2" charset="2"/>
                  </a:rPr>
                  <a:t>The relation between reserves and deposits is captured by the well-known </a:t>
                </a:r>
                <a:r>
                  <a:rPr lang="en-GB" sz="2400" dirty="0">
                    <a:solidFill>
                      <a:srgbClr val="FF0000"/>
                    </a:solidFill>
                    <a:sym typeface="Wingdings" panose="05000000000000000000" pitchFamily="2" charset="2"/>
                  </a:rPr>
                  <a:t>Monetary (or Deposit) multiplier</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940526" y="1009650"/>
                <a:ext cx="10413274" cy="5167313"/>
              </a:xfrm>
              <a:blipFill rotWithShape="0">
                <a:blip r:embed="rId2"/>
                <a:stretch>
                  <a:fillRect l="-761" t="-2243" r="-644"/>
                </a:stretch>
              </a:blipFill>
            </p:spPr>
            <p:txBody>
              <a:bodyPr/>
              <a:lstStyle/>
              <a:p>
                <a:r>
                  <a:rPr lang="en-GB">
                    <a:noFill/>
                  </a:rPr>
                  <a:t> </a:t>
                </a:r>
              </a:p>
            </p:txBody>
          </p:sp>
        </mc:Fallback>
      </mc:AlternateContent>
    </p:spTree>
    <p:extLst>
      <p:ext uri="{BB962C8B-B14F-4D97-AF65-F5344CB8AC3E}">
        <p14:creationId xmlns:p14="http://schemas.microsoft.com/office/powerpoint/2010/main" val="424274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52314" cy="549275"/>
          </a:xfrm>
        </p:spPr>
        <p:txBody>
          <a:bodyPr>
            <a:normAutofit/>
          </a:bodyPr>
          <a:lstStyle/>
          <a:p>
            <a:pPr algn="ctr"/>
            <a:r>
              <a:rPr lang="en-GB" sz="2800" b="1" dirty="0">
                <a:sym typeface="Wingdings" panose="05000000000000000000" pitchFamily="2" charset="2"/>
              </a:rPr>
              <a:t>The deposit multiplier</a:t>
            </a:r>
            <a:endParaRPr lang="en-GB" sz="2800" dirty="0"/>
          </a:p>
        </p:txBody>
      </p:sp>
      <p:sp>
        <p:nvSpPr>
          <p:cNvPr id="3" name="Segnaposto contenuto 2"/>
          <p:cNvSpPr>
            <a:spLocks noGrp="1"/>
          </p:cNvSpPr>
          <p:nvPr>
            <p:ph sz="half" idx="1"/>
          </p:nvPr>
        </p:nvSpPr>
        <p:spPr>
          <a:xfrm>
            <a:off x="1288869" y="914401"/>
            <a:ext cx="6792685" cy="5590902"/>
          </a:xfrm>
        </p:spPr>
        <p:txBody>
          <a:bodyPr>
            <a:normAutofit fontScale="92500" lnSpcReduction="10000"/>
          </a:bodyPr>
          <a:lstStyle/>
          <a:p>
            <a:r>
              <a:rPr lang="en-GB" sz="2400" dirty="0"/>
              <a:t>As well known, </a:t>
            </a:r>
            <a:r>
              <a:rPr lang="en-GB" sz="2400" dirty="0">
                <a:latin typeface="Symbol" panose="05050102010706020507" pitchFamily="18" charset="2"/>
              </a:rPr>
              <a:t>g</a:t>
            </a:r>
            <a:r>
              <a:rPr lang="en-GB" sz="2400" dirty="0"/>
              <a:t> is the reserve coefficient (mandatory reserves on deposits) and </a:t>
            </a:r>
            <a:r>
              <a:rPr lang="en-GB" sz="2400" dirty="0">
                <a:latin typeface="Symbol" panose="05050102010706020507" pitchFamily="18" charset="2"/>
              </a:rPr>
              <a:t>a</a:t>
            </a:r>
            <a:r>
              <a:rPr lang="en-GB" sz="2400" dirty="0"/>
              <a:t> if the share of money that the public wants to hold in banknotes (as a share of deposits). </a:t>
            </a:r>
            <a:r>
              <a:rPr lang="en-GB" sz="2400" i="1" dirty="0"/>
              <a:t>BM</a:t>
            </a:r>
            <a:r>
              <a:rPr lang="en-GB" sz="2400" dirty="0"/>
              <a:t> is base money (reserves +banknotes)</a:t>
            </a:r>
          </a:p>
          <a:p>
            <a:r>
              <a:rPr lang="en-GB" sz="2400" dirty="0"/>
              <a:t>In this theory, when banks receive reserves, they lend them out, only retaining a share to meet reserve requirements.</a:t>
            </a:r>
          </a:p>
          <a:p>
            <a:r>
              <a:rPr lang="en-GB" sz="2400" dirty="0"/>
              <a:t>It is true that even in this theory banks generate credit by creating deposits, but...</a:t>
            </a:r>
          </a:p>
          <a:p>
            <a:r>
              <a:rPr lang="en-GB" sz="2400" dirty="0"/>
              <a:t>the process starts with the availability of reserves, and the demand for credit is a function of supply (a law of Say of credit).</a:t>
            </a:r>
          </a:p>
          <a:p>
            <a:r>
              <a:rPr lang="en-GB" sz="2400" dirty="0"/>
              <a:t>Moreover, in this theory banks collect savings to finance investments.</a:t>
            </a:r>
          </a:p>
          <a:p>
            <a:r>
              <a:rPr lang="en-GB" sz="2400" dirty="0">
                <a:sym typeface="Wingdings" panose="05000000000000000000" pitchFamily="2" charset="2"/>
              </a:rPr>
              <a:t>It is also unsustainable to maintain that banks lend excess reserves. These circulates only in the current accounts bank hold at the central bank!</a:t>
            </a:r>
            <a:endParaRPr lang="en-GB" sz="2400" dirty="0"/>
          </a:p>
        </p:txBody>
      </p:sp>
      <p:pic>
        <p:nvPicPr>
          <p:cNvPr id="5" name="Segnaposto contenuto 4"/>
          <p:cNvPicPr>
            <a:picLocks noGrp="1" noChangeAspect="1"/>
          </p:cNvPicPr>
          <p:nvPr>
            <p:ph sz="half" idx="2"/>
          </p:nvPr>
        </p:nvPicPr>
        <p:blipFill>
          <a:blip r:embed="rId2"/>
          <a:stretch>
            <a:fillRect/>
          </a:stretch>
        </p:blipFill>
        <p:spPr>
          <a:xfrm>
            <a:off x="8532223" y="2232231"/>
            <a:ext cx="2962897" cy="1477621"/>
          </a:xfrm>
          <a:prstGeom prst="rect">
            <a:avLst/>
          </a:prstGeom>
        </p:spPr>
      </p:pic>
    </p:spTree>
    <p:extLst>
      <p:ext uri="{BB962C8B-B14F-4D97-AF65-F5344CB8AC3E}">
        <p14:creationId xmlns:p14="http://schemas.microsoft.com/office/powerpoint/2010/main" val="364690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421983" cy="383812"/>
          </a:xfrm>
        </p:spPr>
        <p:txBody>
          <a:bodyPr>
            <a:normAutofit fontScale="90000"/>
          </a:bodyPr>
          <a:lstStyle/>
          <a:p>
            <a:pPr algn="ctr"/>
            <a:br>
              <a:rPr lang="en-GB" sz="3100" b="1" dirty="0"/>
            </a:br>
            <a:r>
              <a:rPr lang="en-GB" sz="3100" b="1" dirty="0"/>
              <a:t>Summing up the neoclassical exogenous money view:</a:t>
            </a:r>
            <a:br>
              <a:rPr lang="en-GB" sz="2800" dirty="0"/>
            </a:br>
            <a:endParaRPr lang="en-GB" sz="2800" b="1" dirty="0"/>
          </a:p>
        </p:txBody>
      </p:sp>
      <p:sp>
        <p:nvSpPr>
          <p:cNvPr id="3" name="Segnaposto contenuto 2"/>
          <p:cNvSpPr>
            <a:spLocks noGrp="1"/>
          </p:cNvSpPr>
          <p:nvPr>
            <p:ph idx="1"/>
          </p:nvPr>
        </p:nvSpPr>
        <p:spPr>
          <a:xfrm>
            <a:off x="957943" y="1164771"/>
            <a:ext cx="10554788" cy="5549538"/>
          </a:xfrm>
        </p:spPr>
        <p:txBody>
          <a:bodyPr>
            <a:normAutofit/>
          </a:bodyPr>
          <a:lstStyle/>
          <a:p>
            <a:pPr marL="0" indent="0" algn="ctr">
              <a:buNone/>
            </a:pPr>
            <a:r>
              <a:rPr lang="en-GB" sz="2400" dirty="0"/>
              <a:t>S </a:t>
            </a:r>
            <a:r>
              <a:rPr lang="en-GB" sz="2400" dirty="0">
                <a:sym typeface="Wingdings" panose="05000000000000000000" pitchFamily="2" charset="2"/>
              </a:rPr>
              <a:t> I, banks intermediate savings (deposits), r</a:t>
            </a:r>
            <a:r>
              <a:rPr lang="en-GB" sz="2400" dirty="0"/>
              <a:t>eserves </a:t>
            </a:r>
            <a:r>
              <a:rPr lang="en-GB" sz="2400" dirty="0">
                <a:sym typeface="Wingdings" panose="05000000000000000000" pitchFamily="2" charset="2"/>
              </a:rPr>
              <a:t> deposits  credit</a:t>
            </a:r>
          </a:p>
          <a:p>
            <a:r>
              <a:rPr lang="en-GB" sz="2400" dirty="0">
                <a:sym typeface="Wingdings" panose="05000000000000000000" pitchFamily="2" charset="2"/>
              </a:rPr>
              <a:t>The idea is that central banks control the interest rate by, at the same time, manoeuvring the quantity of money. </a:t>
            </a:r>
          </a:p>
          <a:p>
            <a:r>
              <a:rPr lang="en-GB" sz="2400" dirty="0">
                <a:sym typeface="Wingdings" panose="05000000000000000000" pitchFamily="2" charset="2"/>
              </a:rPr>
              <a:t>E.g. they lower the interest rate by manipulating the money supply. A lower interest rate stimulates demand for credit, the supply of which, on the other hand, increases because the central bank has increased the supply of reserves, and this activates the monetary multiplier.. </a:t>
            </a:r>
          </a:p>
          <a:p>
            <a:r>
              <a:rPr lang="en-GB" sz="2400" dirty="0">
                <a:sym typeface="Wingdings" panose="05000000000000000000" pitchFamily="2" charset="2"/>
              </a:rPr>
              <a:t>Note that monetary policy (the control of the interest rate) is based on changes in the money supply.</a:t>
            </a:r>
            <a:endParaRPr lang="en-GB" sz="2400" dirty="0"/>
          </a:p>
          <a:p>
            <a:endParaRPr lang="en-GB" sz="2400" dirty="0"/>
          </a:p>
        </p:txBody>
      </p:sp>
    </p:spTree>
    <p:extLst>
      <p:ext uri="{BB962C8B-B14F-4D97-AF65-F5344CB8AC3E}">
        <p14:creationId xmlns:p14="http://schemas.microsoft.com/office/powerpoint/2010/main" val="22792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2800" b="1" dirty="0"/>
              <a:t>Real and monetary equilibria in neoclassical theory</a:t>
            </a:r>
          </a:p>
        </p:txBody>
      </p:sp>
      <p:sp>
        <p:nvSpPr>
          <p:cNvPr id="3" name="Segnaposto contenuto 2"/>
          <p:cNvSpPr>
            <a:spLocks noGrp="1"/>
          </p:cNvSpPr>
          <p:nvPr>
            <p:ph sz="half" idx="1"/>
          </p:nvPr>
        </p:nvSpPr>
        <p:spPr>
          <a:xfrm>
            <a:off x="838200" y="1825625"/>
            <a:ext cx="4397829" cy="3715204"/>
          </a:xfrm>
        </p:spPr>
        <p:txBody>
          <a:bodyPr>
            <a:normAutofit fontScale="92500"/>
          </a:bodyPr>
          <a:lstStyle/>
          <a:p>
            <a:r>
              <a:rPr lang="en-GB" sz="2400" dirty="0">
                <a:sym typeface="Wingdings" panose="05000000000000000000" pitchFamily="2" charset="2"/>
              </a:rPr>
              <a:t>The objective of monetary policy is that a "natural" interest rate prevails in the market at which on the one hand the supply of capacity savings is equal to the demand for investment, and on the other hand the supply of loanable funds is equal to the demand (the S/I market is the real expression of the loanable funds market, the links being the natural rate of interest)</a:t>
            </a:r>
          </a:p>
        </p:txBody>
      </p:sp>
      <p:pic>
        <p:nvPicPr>
          <p:cNvPr id="5" name="Segnaposto contenuto 4"/>
          <p:cNvPicPr>
            <a:picLocks noGrp="1" noChangeAspect="1"/>
          </p:cNvPicPr>
          <p:nvPr>
            <p:ph sz="half" idx="2"/>
          </p:nvPr>
        </p:nvPicPr>
        <p:blipFill>
          <a:blip r:embed="rId2"/>
          <a:stretch>
            <a:fillRect/>
          </a:stretch>
        </p:blipFill>
        <p:spPr>
          <a:xfrm>
            <a:off x="5079752" y="2122715"/>
            <a:ext cx="6274048" cy="2717863"/>
          </a:xfrm>
          <a:prstGeom prst="rect">
            <a:avLst/>
          </a:prstGeom>
        </p:spPr>
      </p:pic>
    </p:spTree>
    <p:extLst>
      <p:ext uri="{BB962C8B-B14F-4D97-AF65-F5344CB8AC3E}">
        <p14:creationId xmlns:p14="http://schemas.microsoft.com/office/powerpoint/2010/main" val="417939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2800" b="1" dirty="0"/>
              <a:t>Endogenous money theory more consistent with Keynesian relationship between savings and investment</a:t>
            </a:r>
            <a:endParaRPr lang="en-GB" sz="2800" b="1" dirty="0"/>
          </a:p>
        </p:txBody>
      </p:sp>
      <p:sp>
        <p:nvSpPr>
          <p:cNvPr id="3" name="Segnaposto contenuto 2"/>
          <p:cNvSpPr>
            <a:spLocks noGrp="1"/>
          </p:cNvSpPr>
          <p:nvPr>
            <p:ph idx="1"/>
          </p:nvPr>
        </p:nvSpPr>
        <p:spPr/>
        <p:txBody>
          <a:bodyPr/>
          <a:lstStyle/>
          <a:p>
            <a:r>
              <a:rPr lang="en-GB" dirty="0"/>
              <a:t>In Keynes (and Kalecki) it is </a:t>
            </a:r>
            <a:r>
              <a:rPr lang="en-GB" dirty="0">
                <a:solidFill>
                  <a:srgbClr val="FF0000"/>
                </a:solidFill>
              </a:rPr>
              <a:t>investment that determines saving </a:t>
            </a:r>
            <a:r>
              <a:rPr lang="en-GB" dirty="0"/>
              <a:t>through the Keynesian income multiplier.</a:t>
            </a:r>
          </a:p>
          <a:p>
            <a:r>
              <a:rPr lang="en-GB" dirty="0"/>
              <a:t>But how are investment financed?</a:t>
            </a:r>
          </a:p>
          <a:p>
            <a:r>
              <a:rPr lang="en-GB" dirty="0"/>
              <a:t>Here the endogenous money view provide the answer: through money creation by commercial banks.</a:t>
            </a:r>
          </a:p>
          <a:p>
            <a:r>
              <a:rPr lang="en-GB" dirty="0"/>
              <a:t>Two examples</a:t>
            </a:r>
          </a:p>
        </p:txBody>
      </p:sp>
    </p:spTree>
    <p:extLst>
      <p:ext uri="{BB962C8B-B14F-4D97-AF65-F5344CB8AC3E}">
        <p14:creationId xmlns:p14="http://schemas.microsoft.com/office/powerpoint/2010/main" val="185087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5B174-75AA-4277-A4DC-EA67ADB78CCA}"/>
              </a:ext>
            </a:extLst>
          </p:cNvPr>
          <p:cNvSpPr>
            <a:spLocks noGrp="1"/>
          </p:cNvSpPr>
          <p:nvPr>
            <p:ph type="title"/>
          </p:nvPr>
        </p:nvSpPr>
        <p:spPr>
          <a:xfrm>
            <a:off x="838200" y="365126"/>
            <a:ext cx="10341429" cy="832304"/>
          </a:xfrm>
        </p:spPr>
        <p:txBody>
          <a:bodyPr>
            <a:normAutofit/>
          </a:bodyPr>
          <a:lstStyle/>
          <a:p>
            <a:pPr algn="ctr"/>
            <a:r>
              <a:rPr lang="en-GB" sz="2800" b="1" dirty="0"/>
              <a:t>Keynesian income multiplier and e</a:t>
            </a:r>
            <a:r>
              <a:rPr lang="en-US" sz="2800" b="1" dirty="0" err="1"/>
              <a:t>ndogenous</a:t>
            </a:r>
            <a:r>
              <a:rPr lang="en-US" sz="2800" b="1" dirty="0"/>
              <a:t> money </a:t>
            </a:r>
            <a:endParaRPr lang="en-GB" sz="2800" b="1" dirty="0"/>
          </a:p>
        </p:txBody>
      </p:sp>
      <p:sp>
        <p:nvSpPr>
          <p:cNvPr id="3" name="Segnaposto contenuto 2"/>
          <p:cNvSpPr>
            <a:spLocks noGrp="1"/>
          </p:cNvSpPr>
          <p:nvPr>
            <p:ph idx="1"/>
          </p:nvPr>
        </p:nvSpPr>
        <p:spPr>
          <a:xfrm>
            <a:off x="1221377" y="6371499"/>
            <a:ext cx="894806" cy="55426"/>
          </a:xfrm>
        </p:spPr>
        <p:txBody>
          <a:bodyPr>
            <a:normAutofit fontScale="25000" lnSpcReduction="20000"/>
          </a:bodyPr>
          <a:lstStyle/>
          <a:p>
            <a:endParaRPr lang="en-GB" dirty="0"/>
          </a:p>
        </p:txBody>
      </p:sp>
      <p:pic>
        <p:nvPicPr>
          <p:cNvPr id="5" name="Immagine 4"/>
          <p:cNvPicPr>
            <a:picLocks noChangeAspect="1"/>
          </p:cNvPicPr>
          <p:nvPr/>
        </p:nvPicPr>
        <p:blipFill>
          <a:blip r:embed="rId2"/>
          <a:stretch>
            <a:fillRect/>
          </a:stretch>
        </p:blipFill>
        <p:spPr>
          <a:xfrm>
            <a:off x="838199" y="1600200"/>
            <a:ext cx="10795487" cy="4471115"/>
          </a:xfrm>
          <a:prstGeom prst="rect">
            <a:avLst/>
          </a:prstGeom>
        </p:spPr>
      </p:pic>
    </p:spTree>
    <p:extLst>
      <p:ext uri="{BB962C8B-B14F-4D97-AF65-F5344CB8AC3E}">
        <p14:creationId xmlns:p14="http://schemas.microsoft.com/office/powerpoint/2010/main" val="3315295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2000" b="1" dirty="0"/>
              <a:t>We can also imagine that savers wish to hold part of their savings in securities (B), while in turn the investor issues securities to finance the investment on a longer term. In this way the investor returns at least part of the credit to the bank and the </a:t>
            </a:r>
            <a:r>
              <a:rPr lang="en-GB" sz="2000" b="1" dirty="0">
                <a:solidFill>
                  <a:srgbClr val="FF0000"/>
                </a:solidFill>
              </a:rPr>
              <a:t>money initially created is thus destroyed</a:t>
            </a:r>
            <a:r>
              <a:rPr lang="en-GB" sz="2000" b="1" dirty="0"/>
              <a:t>.</a:t>
            </a:r>
          </a:p>
        </p:txBody>
      </p:sp>
      <p:pic>
        <p:nvPicPr>
          <p:cNvPr id="4" name="Segnaposto contenuto 3"/>
          <p:cNvPicPr>
            <a:picLocks noGrp="1" noChangeAspect="1"/>
          </p:cNvPicPr>
          <p:nvPr>
            <p:ph idx="1"/>
          </p:nvPr>
        </p:nvPicPr>
        <p:blipFill>
          <a:blip r:embed="rId2"/>
          <a:stretch>
            <a:fillRect/>
          </a:stretch>
        </p:blipFill>
        <p:spPr>
          <a:xfrm>
            <a:off x="916930" y="1915886"/>
            <a:ext cx="10137925" cy="4082143"/>
          </a:xfrm>
          <a:prstGeom prst="rect">
            <a:avLst/>
          </a:prstGeom>
        </p:spPr>
      </p:pic>
    </p:spTree>
    <p:extLst>
      <p:ext uri="{BB962C8B-B14F-4D97-AF65-F5344CB8AC3E}">
        <p14:creationId xmlns:p14="http://schemas.microsoft.com/office/powerpoint/2010/main" val="60884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352314" cy="647246"/>
          </a:xfrm>
        </p:spPr>
        <p:txBody>
          <a:bodyPr>
            <a:normAutofit/>
          </a:bodyPr>
          <a:lstStyle/>
          <a:p>
            <a:pPr algn="ctr"/>
            <a:r>
              <a:rPr lang="en-GB" sz="2800" b="1" dirty="0"/>
              <a:t>Keynes and endogenous money</a:t>
            </a:r>
            <a:endParaRPr lang="en-GB" sz="2800" dirty="0"/>
          </a:p>
        </p:txBody>
      </p:sp>
      <p:sp>
        <p:nvSpPr>
          <p:cNvPr id="3" name="Segnaposto contenuto 2"/>
          <p:cNvSpPr>
            <a:spLocks noGrp="1"/>
          </p:cNvSpPr>
          <p:nvPr>
            <p:ph idx="1"/>
          </p:nvPr>
        </p:nvSpPr>
        <p:spPr>
          <a:xfrm>
            <a:off x="762000" y="1197429"/>
            <a:ext cx="10591800" cy="4979534"/>
          </a:xfrm>
        </p:spPr>
        <p:txBody>
          <a:bodyPr/>
          <a:lstStyle/>
          <a:p>
            <a:r>
              <a:rPr lang="en-GB" dirty="0"/>
              <a:t>In the </a:t>
            </a:r>
            <a:r>
              <a:rPr lang="en-GB" i="1" dirty="0"/>
              <a:t>General Theory </a:t>
            </a:r>
            <a:r>
              <a:rPr lang="en-GB" dirty="0"/>
              <a:t>Keynes does not deal with the financing of investment and can be said to have an exogenous theory of money. </a:t>
            </a:r>
          </a:p>
          <a:p>
            <a:r>
              <a:rPr lang="en-GB" dirty="0"/>
              <a:t>In fact, it can be said that his theory of liquidity preference forms the basis of the analysis of monetary policy found in textbooks.</a:t>
            </a:r>
          </a:p>
          <a:p>
            <a:r>
              <a:rPr lang="en-GB" dirty="0"/>
              <a:t>In this theory the liquidity preference is the basis for the demand for money (inverse function of the interest rate); by controlling the money supply the central bank controls the interest rate.</a:t>
            </a:r>
          </a:p>
          <a:p>
            <a:r>
              <a:rPr lang="en-GB" dirty="0"/>
              <a:t>Only in some famous essays after the </a:t>
            </a:r>
            <a:r>
              <a:rPr lang="en-GB" i="1" dirty="0"/>
              <a:t>GT</a:t>
            </a:r>
            <a:r>
              <a:rPr lang="en-GB" dirty="0"/>
              <a:t> Keynes introduces the problem of the financing of investments.</a:t>
            </a:r>
          </a:p>
        </p:txBody>
      </p:sp>
    </p:spTree>
    <p:extLst>
      <p:ext uri="{BB962C8B-B14F-4D97-AF65-F5344CB8AC3E}">
        <p14:creationId xmlns:p14="http://schemas.microsoft.com/office/powerpoint/2010/main" val="242398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89167" y="1123406"/>
            <a:ext cx="9178834" cy="2377440"/>
          </a:xfrm>
        </p:spPr>
        <p:txBody>
          <a:bodyPr>
            <a:normAutofit fontScale="90000"/>
          </a:bodyPr>
          <a:lstStyle/>
          <a:p>
            <a:br>
              <a:rPr lang="en-US" sz="2700" dirty="0"/>
            </a:br>
            <a:br>
              <a:rPr lang="en-US" sz="2700" dirty="0"/>
            </a:br>
            <a:br>
              <a:rPr lang="en-US" sz="2700" dirty="0"/>
            </a:br>
            <a:br>
              <a:rPr lang="en-US" sz="2700" dirty="0"/>
            </a:br>
            <a:br>
              <a:rPr lang="en-US" sz="2700" dirty="0"/>
            </a:br>
            <a:br>
              <a:rPr lang="en-GB" sz="2700" dirty="0"/>
            </a:br>
            <a:r>
              <a:rPr lang="it-IT" sz="2700" dirty="0"/>
              <a:t>Sergio Cesaratto (Professor, </a:t>
            </a:r>
            <a:r>
              <a:rPr lang="it-IT" sz="2700" dirty="0" err="1"/>
              <a:t>University</a:t>
            </a:r>
            <a:r>
              <a:rPr lang="it-IT" sz="2700" dirty="0"/>
              <a:t> of Siena)</a:t>
            </a:r>
            <a:br>
              <a:rPr lang="en-GB" sz="2700" dirty="0"/>
            </a:br>
            <a:r>
              <a:rPr lang="it-IT" sz="2700" u="sng" dirty="0">
                <a:hlinkClick r:id="rId2"/>
              </a:rPr>
              <a:t>https://docenti-deps.unisi.it/sergiocesaratto/</a:t>
            </a:r>
            <a:r>
              <a:rPr lang="en-US" sz="2700" dirty="0"/>
              <a:t> </a:t>
            </a:r>
            <a:br>
              <a:rPr lang="en-US" sz="2700" dirty="0"/>
            </a:br>
            <a:r>
              <a:rPr lang="en-US" sz="2700" dirty="0"/>
              <a:t>Cesaratto@unisi.it</a:t>
            </a:r>
            <a:br>
              <a:rPr lang="en-GB" dirty="0"/>
            </a:br>
            <a:endParaRPr lang="en-GB" dirty="0"/>
          </a:p>
        </p:txBody>
      </p:sp>
      <p:sp>
        <p:nvSpPr>
          <p:cNvPr id="3" name="Sottotitolo 2"/>
          <p:cNvSpPr>
            <a:spLocks noGrp="1"/>
          </p:cNvSpPr>
          <p:nvPr>
            <p:ph type="subTitle" idx="1"/>
          </p:nvPr>
        </p:nvSpPr>
        <p:spPr>
          <a:xfrm>
            <a:off x="1314994" y="3204755"/>
            <a:ext cx="9353006" cy="2349137"/>
          </a:xfrm>
        </p:spPr>
        <p:txBody>
          <a:bodyPr>
            <a:normAutofit/>
          </a:bodyPr>
          <a:lstStyle/>
          <a:p>
            <a:r>
              <a:rPr lang="en-US" dirty="0"/>
              <a:t> </a:t>
            </a:r>
            <a:endParaRPr lang="en-GB" dirty="0"/>
          </a:p>
          <a:p>
            <a:r>
              <a:rPr lang="en-GB" dirty="0"/>
              <a:t>Economia </a:t>
            </a:r>
            <a:r>
              <a:rPr lang="en-GB" dirty="0" err="1"/>
              <a:t>internazionale</a:t>
            </a:r>
            <a:r>
              <a:rPr lang="en-GB"/>
              <a:t> 2024-25</a:t>
            </a:r>
            <a:endParaRPr lang="en-GB" dirty="0"/>
          </a:p>
        </p:txBody>
      </p:sp>
    </p:spTree>
    <p:extLst>
      <p:ext uri="{BB962C8B-B14F-4D97-AF65-F5344CB8AC3E}">
        <p14:creationId xmlns:p14="http://schemas.microsoft.com/office/powerpoint/2010/main" val="3835371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428514" cy="930275"/>
          </a:xfrm>
        </p:spPr>
        <p:txBody>
          <a:bodyPr>
            <a:normAutofit/>
          </a:bodyPr>
          <a:lstStyle/>
          <a:p>
            <a:pPr algn="ctr"/>
            <a:r>
              <a:rPr lang="en-GB" sz="2800" b="1" dirty="0"/>
              <a:t>Lecture 3– Monetary policy: endogenous and exogenous monetary views</a:t>
            </a:r>
          </a:p>
        </p:txBody>
      </p:sp>
      <p:sp>
        <p:nvSpPr>
          <p:cNvPr id="3" name="Segnaposto contenuto 2"/>
          <p:cNvSpPr>
            <a:spLocks noGrp="1"/>
          </p:cNvSpPr>
          <p:nvPr>
            <p:ph idx="1"/>
          </p:nvPr>
        </p:nvSpPr>
        <p:spPr>
          <a:xfrm>
            <a:off x="838200" y="1295400"/>
            <a:ext cx="10646228" cy="5018313"/>
          </a:xfrm>
        </p:spPr>
        <p:txBody>
          <a:bodyPr>
            <a:normAutofit fontScale="85000" lnSpcReduction="20000"/>
          </a:bodyPr>
          <a:lstStyle/>
          <a:p>
            <a:r>
              <a:rPr lang="en-GB" dirty="0"/>
              <a:t>We have already mentioned the exogenous money version of monetary policy, which is Keynes': given the money demand function (preference for liquidity), the central bank decides on the money supply and thus determines the interest rate.</a:t>
            </a:r>
          </a:p>
          <a:p>
            <a:r>
              <a:rPr lang="en-GB" dirty="0"/>
              <a:t>Monetary policy does not work as it is told in textbooks</a:t>
            </a:r>
          </a:p>
          <a:p>
            <a:r>
              <a:rPr lang="en-GB" dirty="0"/>
              <a:t>We have seen how according to endogenous money theory:</a:t>
            </a:r>
          </a:p>
          <a:p>
            <a:pPr marL="0" indent="0" algn="ctr">
              <a:buNone/>
            </a:pPr>
            <a:r>
              <a:rPr lang="en-GB" dirty="0"/>
              <a:t>credit--&gt;deposits--&gt;reserves</a:t>
            </a:r>
          </a:p>
          <a:p>
            <a:r>
              <a:rPr lang="en-GB" dirty="0"/>
              <a:t>So let us start by looking at how the central bank generates the reserves demanded by the banks.</a:t>
            </a:r>
          </a:p>
          <a:p>
            <a:r>
              <a:rPr lang="en-GB" dirty="0"/>
              <a:t>Just as a premise: according to the textbooks it is indifferent for the central bank to have as an </a:t>
            </a:r>
            <a:r>
              <a:rPr lang="en-GB" dirty="0">
                <a:solidFill>
                  <a:srgbClr val="FF0000"/>
                </a:solidFill>
              </a:rPr>
              <a:t>operative target </a:t>
            </a:r>
            <a:r>
              <a:rPr lang="en-GB" dirty="0"/>
              <a:t>either the money supply or the interest rate; for us the operative target has always been </a:t>
            </a:r>
            <a:r>
              <a:rPr lang="en-GB" dirty="0">
                <a:solidFill>
                  <a:srgbClr val="FF0000"/>
                </a:solidFill>
              </a:rPr>
              <a:t>the interest </a:t>
            </a:r>
            <a:r>
              <a:rPr lang="en-GB" dirty="0"/>
              <a:t>rate and this indifference is ill-founded.</a:t>
            </a:r>
          </a:p>
          <a:p>
            <a:r>
              <a:rPr lang="en-GB" dirty="0"/>
              <a:t>The </a:t>
            </a:r>
            <a:r>
              <a:rPr lang="en-GB" dirty="0">
                <a:solidFill>
                  <a:srgbClr val="FF0000"/>
                </a:solidFill>
              </a:rPr>
              <a:t>final objective </a:t>
            </a:r>
            <a:r>
              <a:rPr lang="en-GB" dirty="0"/>
              <a:t>of the central bank can be a certain inflation rate (e.g. ECB) or a certain inflation rate and maximum employment (e.g. US-Fed). This is decided by the politicians.</a:t>
            </a:r>
          </a:p>
        </p:txBody>
      </p:sp>
    </p:spTree>
    <p:extLst>
      <p:ext uri="{BB962C8B-B14F-4D97-AF65-F5344CB8AC3E}">
        <p14:creationId xmlns:p14="http://schemas.microsoft.com/office/powerpoint/2010/main" val="408856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A416C5-7EA7-404C-A93C-9EFB167E4085}"/>
              </a:ext>
            </a:extLst>
          </p:cNvPr>
          <p:cNvSpPr>
            <a:spLocks noGrp="1"/>
          </p:cNvSpPr>
          <p:nvPr>
            <p:ph type="title"/>
          </p:nvPr>
        </p:nvSpPr>
        <p:spPr>
          <a:xfrm>
            <a:off x="838200" y="365126"/>
            <a:ext cx="10363200" cy="315912"/>
          </a:xfrm>
        </p:spPr>
        <p:txBody>
          <a:bodyPr>
            <a:normAutofit fontScale="90000"/>
          </a:bodyPr>
          <a:lstStyle/>
          <a:p>
            <a:pPr algn="ctr"/>
            <a:r>
              <a:rPr lang="en-GB" sz="2800" b="1" dirty="0"/>
              <a:t>The Central Bank menu. Let us focus on the operations used in “normal times”</a:t>
            </a:r>
          </a:p>
        </p:txBody>
      </p:sp>
      <p:pic>
        <p:nvPicPr>
          <p:cNvPr id="4" name="Segnaposto contenuto 3">
            <a:extLst>
              <a:ext uri="{FF2B5EF4-FFF2-40B4-BE49-F238E27FC236}">
                <a16:creationId xmlns:a16="http://schemas.microsoft.com/office/drawing/2014/main" id="{F7213187-681B-4C01-9C37-E02F916ABC4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674" y="681038"/>
            <a:ext cx="7896226" cy="5919787"/>
          </a:xfrm>
          <a:prstGeom prst="rect">
            <a:avLst/>
          </a:prstGeom>
          <a:noFill/>
          <a:ln>
            <a:noFill/>
          </a:ln>
        </p:spPr>
      </p:pic>
      <p:cxnSp>
        <p:nvCxnSpPr>
          <p:cNvPr id="6" name="Connettore 2 5"/>
          <p:cNvCxnSpPr/>
          <p:nvPr/>
        </p:nvCxnSpPr>
        <p:spPr>
          <a:xfrm flipV="1">
            <a:off x="1306286" y="2155371"/>
            <a:ext cx="816428" cy="10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nettore 2 9"/>
          <p:cNvCxnSpPr/>
          <p:nvPr/>
        </p:nvCxnSpPr>
        <p:spPr>
          <a:xfrm flipV="1">
            <a:off x="1216477" y="5878285"/>
            <a:ext cx="816428" cy="10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Connettore 2 10"/>
          <p:cNvCxnSpPr/>
          <p:nvPr/>
        </p:nvCxnSpPr>
        <p:spPr>
          <a:xfrm flipV="1">
            <a:off x="1216477" y="5377543"/>
            <a:ext cx="816428" cy="10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Connettore 2 11"/>
          <p:cNvCxnSpPr/>
          <p:nvPr/>
        </p:nvCxnSpPr>
        <p:spPr>
          <a:xfrm flipV="1">
            <a:off x="1279068" y="2645227"/>
            <a:ext cx="816428" cy="10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220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AFFA50-4DFD-433E-A6A4-FEE1A48B6668}"/>
              </a:ext>
            </a:extLst>
          </p:cNvPr>
          <p:cNvSpPr>
            <a:spLocks noGrp="1"/>
          </p:cNvSpPr>
          <p:nvPr>
            <p:ph type="title"/>
          </p:nvPr>
        </p:nvSpPr>
        <p:spPr>
          <a:xfrm>
            <a:off x="838200" y="365125"/>
            <a:ext cx="10325100" cy="568325"/>
          </a:xfrm>
        </p:spPr>
        <p:txBody>
          <a:bodyPr>
            <a:normAutofit/>
          </a:bodyPr>
          <a:lstStyle/>
          <a:p>
            <a:pPr algn="ctr"/>
            <a:r>
              <a:rPr lang="en-GB" sz="2800" b="1" dirty="0"/>
              <a:t>Interest rate policy: the corridor (normal times)</a:t>
            </a:r>
          </a:p>
        </p:txBody>
      </p:sp>
      <p:sp>
        <p:nvSpPr>
          <p:cNvPr id="3" name="Segnaposto contenuto 2">
            <a:extLst>
              <a:ext uri="{FF2B5EF4-FFF2-40B4-BE49-F238E27FC236}">
                <a16:creationId xmlns:a16="http://schemas.microsoft.com/office/drawing/2014/main" id="{EDE042F4-17C5-4FCD-A448-B0DC9DA0193A}"/>
              </a:ext>
            </a:extLst>
          </p:cNvPr>
          <p:cNvSpPr>
            <a:spLocks noGrp="1"/>
          </p:cNvSpPr>
          <p:nvPr>
            <p:ph idx="1"/>
          </p:nvPr>
        </p:nvSpPr>
        <p:spPr>
          <a:xfrm>
            <a:off x="838200" y="933450"/>
            <a:ext cx="10515600" cy="5243513"/>
          </a:xfrm>
        </p:spPr>
        <p:txBody>
          <a:bodyPr>
            <a:normAutofit/>
          </a:bodyPr>
          <a:lstStyle/>
          <a:p>
            <a:r>
              <a:rPr lang="en-US" sz="2400" dirty="0"/>
              <a:t>In normal times central bank conduct an interest rate policy</a:t>
            </a:r>
          </a:p>
          <a:p>
            <a:r>
              <a:rPr lang="en-US" sz="2400" dirty="0"/>
              <a:t>Central banks target the interest rate (the monetarist target of the money supply was a hangover in the 1970s/80s that only created confusion) </a:t>
            </a:r>
          </a:p>
          <a:p>
            <a:r>
              <a:rPr lang="it-IT" sz="2400" dirty="0"/>
              <a:t>The </a:t>
            </a:r>
            <a:r>
              <a:rPr lang="it-IT" sz="2400" dirty="0" err="1"/>
              <a:t>corridor</a:t>
            </a:r>
            <a:r>
              <a:rPr lang="it-IT" sz="2400" dirty="0"/>
              <a:t>:</a:t>
            </a:r>
          </a:p>
          <a:p>
            <a:r>
              <a:rPr lang="it-IT" sz="2400" dirty="0" err="1"/>
              <a:t>Marginal</a:t>
            </a:r>
            <a:r>
              <a:rPr lang="it-IT" sz="2400" dirty="0"/>
              <a:t> lending facility (discount windows)	 5,0 %</a:t>
            </a:r>
          </a:p>
          <a:p>
            <a:r>
              <a:rPr lang="it-IT" sz="2400" dirty="0" err="1"/>
              <a:t>Main</a:t>
            </a:r>
            <a:r>
              <a:rPr lang="it-IT" sz="2400" dirty="0"/>
              <a:t> </a:t>
            </a:r>
            <a:r>
              <a:rPr lang="it-IT" sz="2400" dirty="0" err="1"/>
              <a:t>refinancing</a:t>
            </a:r>
            <a:r>
              <a:rPr lang="it-IT" sz="2400" dirty="0"/>
              <a:t> </a:t>
            </a:r>
            <a:r>
              <a:rPr lang="it-IT" sz="2400" dirty="0" err="1"/>
              <a:t>operations</a:t>
            </a:r>
            <a:r>
              <a:rPr lang="it-IT" sz="2400" dirty="0"/>
              <a:t> (policy rate )		 4,0 %</a:t>
            </a:r>
          </a:p>
          <a:p>
            <a:r>
              <a:rPr lang="it-IT" sz="2400" dirty="0" err="1"/>
              <a:t>Marginal</a:t>
            </a:r>
            <a:r>
              <a:rPr lang="it-IT" sz="2400" dirty="0"/>
              <a:t> </a:t>
            </a:r>
            <a:r>
              <a:rPr lang="it-IT" sz="2400" dirty="0" err="1"/>
              <a:t>deposit</a:t>
            </a:r>
            <a:r>
              <a:rPr lang="it-IT" sz="2400" dirty="0"/>
              <a:t> facility (</a:t>
            </a:r>
            <a:r>
              <a:rPr lang="it-IT" sz="2400" dirty="0" err="1"/>
              <a:t>excess</a:t>
            </a:r>
            <a:r>
              <a:rPr lang="it-IT" sz="2400" dirty="0"/>
              <a:t> </a:t>
            </a:r>
            <a:r>
              <a:rPr lang="it-IT" sz="2400" dirty="0" err="1"/>
              <a:t>reserves</a:t>
            </a:r>
            <a:r>
              <a:rPr lang="it-IT" sz="2400" dirty="0"/>
              <a:t>) 		 3,0 %</a:t>
            </a:r>
          </a:p>
          <a:p>
            <a:r>
              <a:rPr lang="it-IT" sz="2400" dirty="0"/>
              <a:t>(</a:t>
            </a:r>
            <a:r>
              <a:rPr lang="it-IT" sz="2400" dirty="0" err="1"/>
              <a:t>at</a:t>
            </a:r>
            <a:r>
              <a:rPr lang="it-IT" sz="2400" dirty="0"/>
              <a:t> 13 </a:t>
            </a:r>
            <a:r>
              <a:rPr lang="it-IT" sz="2400" dirty="0" err="1"/>
              <a:t>January</a:t>
            </a:r>
            <a:r>
              <a:rPr lang="it-IT" sz="2400" dirty="0"/>
              <a:t> 2007)</a:t>
            </a:r>
          </a:p>
          <a:p>
            <a:r>
              <a:rPr lang="it-IT" sz="2400" dirty="0"/>
              <a:t>Recall: credit--&gt;</a:t>
            </a:r>
            <a:r>
              <a:rPr lang="it-IT" sz="2400" dirty="0" err="1"/>
              <a:t>deposits</a:t>
            </a:r>
            <a:r>
              <a:rPr lang="it-IT" sz="2400" dirty="0">
                <a:sym typeface="Wingdings" panose="05000000000000000000" pitchFamily="2" charset="2"/>
              </a:rPr>
              <a:t> </a:t>
            </a:r>
            <a:r>
              <a:rPr lang="it-IT" sz="2400" dirty="0" err="1">
                <a:sym typeface="Wingdings" panose="05000000000000000000" pitchFamily="2" charset="2"/>
              </a:rPr>
              <a:t>reserves</a:t>
            </a:r>
            <a:endParaRPr lang="it-IT" sz="2400" dirty="0">
              <a:sym typeface="Wingdings" panose="05000000000000000000" pitchFamily="2" charset="2"/>
            </a:endParaRPr>
          </a:p>
          <a:p>
            <a:r>
              <a:rPr lang="it-IT" sz="2400" dirty="0">
                <a:sym typeface="Wingdings" panose="05000000000000000000" pitchFamily="2" charset="2"/>
              </a:rPr>
              <a:t>The CB </a:t>
            </a:r>
            <a:r>
              <a:rPr lang="it-IT" sz="2400" dirty="0" err="1">
                <a:sym typeface="Wingdings" panose="05000000000000000000" pitchFamily="2" charset="2"/>
              </a:rPr>
              <a:t>has</a:t>
            </a:r>
            <a:r>
              <a:rPr lang="it-IT" sz="2400" dirty="0">
                <a:sym typeface="Wingdings" panose="05000000000000000000" pitchFamily="2" charset="2"/>
              </a:rPr>
              <a:t> to </a:t>
            </a:r>
            <a:r>
              <a:rPr lang="it-IT" sz="2400" dirty="0" err="1">
                <a:sym typeface="Wingdings" panose="05000000000000000000" pitchFamily="2" charset="2"/>
              </a:rPr>
              <a:t>satisfy</a:t>
            </a:r>
            <a:r>
              <a:rPr lang="it-IT" sz="2400" dirty="0">
                <a:sym typeface="Wingdings" panose="05000000000000000000" pitchFamily="2" charset="2"/>
              </a:rPr>
              <a:t> the demand for </a:t>
            </a:r>
            <a:r>
              <a:rPr lang="it-IT" sz="2400" dirty="0" err="1">
                <a:sym typeface="Wingdings" panose="05000000000000000000" pitchFamily="2" charset="2"/>
              </a:rPr>
              <a:t>reserves</a:t>
            </a:r>
            <a:r>
              <a:rPr lang="it-IT" sz="2400" dirty="0">
                <a:sym typeface="Wingdings" panose="05000000000000000000" pitchFamily="2" charset="2"/>
              </a:rPr>
              <a:t> </a:t>
            </a:r>
            <a:r>
              <a:rPr lang="it-IT" sz="2400" dirty="0" err="1">
                <a:sym typeface="Wingdings" panose="05000000000000000000" pitchFamily="2" charset="2"/>
              </a:rPr>
              <a:t>at</a:t>
            </a:r>
            <a:r>
              <a:rPr lang="it-IT" sz="2400" dirty="0">
                <a:sym typeface="Wingdings" panose="05000000000000000000" pitchFamily="2" charset="2"/>
              </a:rPr>
              <a:t> </a:t>
            </a:r>
            <a:r>
              <a:rPr lang="it-IT" sz="2400" dirty="0" err="1">
                <a:sym typeface="Wingdings" panose="05000000000000000000" pitchFamily="2" charset="2"/>
              </a:rPr>
              <a:t>its</a:t>
            </a:r>
            <a:r>
              <a:rPr lang="it-IT" sz="2400" dirty="0">
                <a:sym typeface="Wingdings" panose="05000000000000000000" pitchFamily="2" charset="2"/>
              </a:rPr>
              <a:t> policy rate. </a:t>
            </a:r>
            <a:r>
              <a:rPr lang="it-IT" sz="2400" dirty="0" err="1">
                <a:sym typeface="Wingdings" panose="05000000000000000000" pitchFamily="2" charset="2"/>
              </a:rPr>
              <a:t>If</a:t>
            </a:r>
            <a:r>
              <a:rPr lang="it-IT" sz="2400" dirty="0">
                <a:sym typeface="Wingdings" panose="05000000000000000000" pitchFamily="2" charset="2"/>
              </a:rPr>
              <a:t> it </a:t>
            </a:r>
            <a:r>
              <a:rPr lang="it-IT" sz="2400" dirty="0" err="1">
                <a:sym typeface="Wingdings" panose="05000000000000000000" pitchFamily="2" charset="2"/>
              </a:rPr>
              <a:t>doesn’t</a:t>
            </a:r>
            <a:r>
              <a:rPr lang="it-IT" sz="2400" dirty="0">
                <a:sym typeface="Wingdings" panose="05000000000000000000" pitchFamily="2" charset="2"/>
              </a:rPr>
              <a:t>, the overnight </a:t>
            </a:r>
            <a:r>
              <a:rPr lang="it-IT" sz="2400" dirty="0" err="1">
                <a:sym typeface="Wingdings" panose="05000000000000000000" pitchFamily="2" charset="2"/>
              </a:rPr>
              <a:t>interest</a:t>
            </a:r>
            <a:r>
              <a:rPr lang="it-IT" sz="2400" dirty="0">
                <a:sym typeface="Wingdings" panose="05000000000000000000" pitchFamily="2" charset="2"/>
              </a:rPr>
              <a:t> rate in the </a:t>
            </a:r>
            <a:r>
              <a:rPr lang="it-IT" sz="2400" dirty="0" err="1">
                <a:sym typeface="Wingdings" panose="05000000000000000000" pitchFamily="2" charset="2"/>
              </a:rPr>
              <a:t>interbank</a:t>
            </a:r>
            <a:r>
              <a:rPr lang="it-IT" sz="2400" dirty="0">
                <a:sym typeface="Wingdings" panose="05000000000000000000" pitchFamily="2" charset="2"/>
              </a:rPr>
              <a:t> </a:t>
            </a:r>
            <a:r>
              <a:rPr lang="it-IT" sz="2400" dirty="0" err="1">
                <a:sym typeface="Wingdings" panose="05000000000000000000" pitchFamily="2" charset="2"/>
              </a:rPr>
              <a:t>monetary</a:t>
            </a:r>
            <a:r>
              <a:rPr lang="it-IT" sz="2400" dirty="0">
                <a:sym typeface="Wingdings" panose="05000000000000000000" pitchFamily="2" charset="2"/>
              </a:rPr>
              <a:t> market (EONIA in the Eurozone) </a:t>
            </a:r>
            <a:r>
              <a:rPr lang="it-IT" sz="2400" dirty="0" err="1">
                <a:sym typeface="Wingdings" panose="05000000000000000000" pitchFamily="2" charset="2"/>
              </a:rPr>
              <a:t>would</a:t>
            </a:r>
            <a:r>
              <a:rPr lang="it-IT" sz="2400" dirty="0">
                <a:sym typeface="Wingdings" panose="05000000000000000000" pitchFamily="2" charset="2"/>
              </a:rPr>
              <a:t> rise to the </a:t>
            </a:r>
            <a:r>
              <a:rPr lang="it-IT" sz="2400" dirty="0" err="1">
                <a:sym typeface="Wingdings" panose="05000000000000000000" pitchFamily="2" charset="2"/>
              </a:rPr>
              <a:t>ceiling</a:t>
            </a:r>
            <a:r>
              <a:rPr lang="it-IT" sz="2400" dirty="0">
                <a:sym typeface="Wingdings" panose="05000000000000000000" pitchFamily="2" charset="2"/>
              </a:rPr>
              <a:t> or </a:t>
            </a:r>
            <a:r>
              <a:rPr lang="it-IT" sz="2400" dirty="0" err="1">
                <a:sym typeface="Wingdings" panose="05000000000000000000" pitchFamily="2" charset="2"/>
              </a:rPr>
              <a:t>fall</a:t>
            </a:r>
            <a:r>
              <a:rPr lang="it-IT" sz="2400" dirty="0">
                <a:sym typeface="Wingdings" panose="05000000000000000000" pitchFamily="2" charset="2"/>
              </a:rPr>
              <a:t> to the </a:t>
            </a:r>
            <a:r>
              <a:rPr lang="it-IT" sz="2400" dirty="0" err="1">
                <a:sym typeface="Wingdings" panose="05000000000000000000" pitchFamily="2" charset="2"/>
              </a:rPr>
              <a:t>floor</a:t>
            </a:r>
            <a:r>
              <a:rPr lang="it-IT" sz="2400" dirty="0">
                <a:sym typeface="Wingdings" panose="05000000000000000000" pitchFamily="2" charset="2"/>
              </a:rPr>
              <a:t>.</a:t>
            </a:r>
          </a:p>
          <a:p>
            <a:pPr marL="0" indent="0">
              <a:buNone/>
            </a:pPr>
            <a:endParaRPr lang="it-IT" sz="2400" dirty="0"/>
          </a:p>
          <a:p>
            <a:endParaRPr lang="en-GB" sz="24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338" y="2228849"/>
            <a:ext cx="3017462" cy="2116727"/>
          </a:xfrm>
          <a:prstGeom prst="rect">
            <a:avLst/>
          </a:prstGeom>
        </p:spPr>
      </p:pic>
    </p:spTree>
    <p:extLst>
      <p:ext uri="{BB962C8B-B14F-4D97-AF65-F5344CB8AC3E}">
        <p14:creationId xmlns:p14="http://schemas.microsoft.com/office/powerpoint/2010/main" val="389386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369731" cy="627652"/>
          </a:xfrm>
        </p:spPr>
        <p:txBody>
          <a:bodyPr>
            <a:normAutofit/>
          </a:bodyPr>
          <a:lstStyle/>
          <a:p>
            <a:pPr algn="ctr"/>
            <a:r>
              <a:rPr lang="en-GB" sz="2800" b="1" dirty="0"/>
              <a:t>How monetary policy works (in normal times)</a:t>
            </a:r>
            <a:endParaRPr lang="en-GB" sz="2800" dirty="0"/>
          </a:p>
        </p:txBody>
      </p:sp>
      <p:sp>
        <p:nvSpPr>
          <p:cNvPr id="3" name="Segnaposto contenuto 2"/>
          <p:cNvSpPr>
            <a:spLocks noGrp="1"/>
          </p:cNvSpPr>
          <p:nvPr>
            <p:ph idx="1"/>
          </p:nvPr>
        </p:nvSpPr>
        <p:spPr>
          <a:xfrm>
            <a:off x="838200" y="1271451"/>
            <a:ext cx="10515600" cy="4905512"/>
          </a:xfrm>
        </p:spPr>
        <p:txBody>
          <a:bodyPr>
            <a:normAutofit fontScale="92500" lnSpcReduction="10000"/>
          </a:bodyPr>
          <a:lstStyle/>
          <a:p>
            <a:r>
              <a:rPr lang="en-GB" dirty="0"/>
              <a:t>The CB announces the target rate and the corridor. Banks in excess of reserves may deposit the excess in the MDF, or lend them out at a higher rate; banks in deficit of reserves may use the MLF, or borrow them </a:t>
            </a:r>
            <a:r>
              <a:rPr lang="en-GB" dirty="0" err="1"/>
              <a:t>ot</a:t>
            </a:r>
            <a:r>
              <a:rPr lang="en-GB" dirty="0"/>
              <a:t> at a lower rate (also avoiding the stigma associated with the MLF).</a:t>
            </a:r>
          </a:p>
          <a:p>
            <a:r>
              <a:rPr lang="en-GB" dirty="0"/>
              <a:t>The market rate will fluctuate around that of MROs.</a:t>
            </a:r>
          </a:p>
          <a:p>
            <a:r>
              <a:rPr lang="en-GB" dirty="0"/>
              <a:t>Long interest rates will reflect the current level of the short rate and the expected trend of the same rate.</a:t>
            </a:r>
          </a:p>
          <a:p>
            <a:r>
              <a:rPr lang="en-GB" dirty="0"/>
              <a:t>When announcing rates the central bank does not touch the supply of reserves whose demand in the short term is given and depends on the current amount of loans/deposits.</a:t>
            </a:r>
          </a:p>
          <a:p>
            <a:r>
              <a:rPr lang="en-GB" dirty="0"/>
              <a:t>If the central bank changes rates, </a:t>
            </a:r>
            <a:r>
              <a:rPr lang="en-GB" dirty="0">
                <a:solidFill>
                  <a:srgbClr val="FF0000"/>
                </a:solidFill>
              </a:rPr>
              <a:t>in the medium run</a:t>
            </a:r>
            <a:r>
              <a:rPr lang="en-GB" dirty="0"/>
              <a:t> the amount of loans/deposits will change, and so will the demand for reserves.</a:t>
            </a:r>
          </a:p>
          <a:p>
            <a:r>
              <a:rPr lang="en-GB" dirty="0"/>
              <a:t>Only then will the central bank adjust the supply of reserves.</a:t>
            </a:r>
          </a:p>
        </p:txBody>
      </p:sp>
    </p:spTree>
    <p:extLst>
      <p:ext uri="{BB962C8B-B14F-4D97-AF65-F5344CB8AC3E}">
        <p14:creationId xmlns:p14="http://schemas.microsoft.com/office/powerpoint/2010/main" val="33405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D0AACE-FAA8-44F5-8688-21094A35A4FD}"/>
              </a:ext>
            </a:extLst>
          </p:cNvPr>
          <p:cNvSpPr>
            <a:spLocks noGrp="1"/>
          </p:cNvSpPr>
          <p:nvPr>
            <p:ph type="title"/>
          </p:nvPr>
        </p:nvSpPr>
        <p:spPr>
          <a:xfrm>
            <a:off x="838200" y="365126"/>
            <a:ext cx="10382250" cy="425450"/>
          </a:xfrm>
        </p:spPr>
        <p:txBody>
          <a:bodyPr>
            <a:normAutofit fontScale="90000"/>
          </a:bodyPr>
          <a:lstStyle/>
          <a:p>
            <a:pPr algn="ctr"/>
            <a:r>
              <a:rPr lang="en-GB" sz="2800" b="1" dirty="0"/>
              <a:t>Monetary policy in a nutshell</a:t>
            </a:r>
          </a:p>
        </p:txBody>
      </p:sp>
      <p:sp>
        <p:nvSpPr>
          <p:cNvPr id="3" name="Segnaposto contenuto 2">
            <a:extLst>
              <a:ext uri="{FF2B5EF4-FFF2-40B4-BE49-F238E27FC236}">
                <a16:creationId xmlns:a16="http://schemas.microsoft.com/office/drawing/2014/main" id="{776E465F-3AEE-4259-8698-3B97EDE41282}"/>
              </a:ext>
            </a:extLst>
          </p:cNvPr>
          <p:cNvSpPr>
            <a:spLocks noGrp="1"/>
          </p:cNvSpPr>
          <p:nvPr>
            <p:ph idx="1"/>
          </p:nvPr>
        </p:nvSpPr>
        <p:spPr>
          <a:xfrm>
            <a:off x="752475" y="790576"/>
            <a:ext cx="10601325" cy="5386387"/>
          </a:xfrm>
        </p:spPr>
        <p:txBody>
          <a:bodyPr>
            <a:normAutofit/>
          </a:bodyPr>
          <a:lstStyle/>
          <a:p>
            <a:r>
              <a:rPr lang="en-US" sz="2400" dirty="0"/>
              <a:t>The central bank is price maker and quantity taker (</a:t>
            </a:r>
            <a:r>
              <a:rPr lang="en-US" sz="2400" i="1" dirty="0" err="1"/>
              <a:t>i</a:t>
            </a:r>
            <a:r>
              <a:rPr lang="en-US" sz="2400" dirty="0"/>
              <a:t> is exogenous, reserves are endogenous). </a:t>
            </a:r>
            <a:r>
              <a:rPr lang="en-GB" sz="2400" dirty="0"/>
              <a:t>The central bank is passive from the point of view of money supply</a:t>
            </a:r>
          </a:p>
          <a:p>
            <a:r>
              <a:rPr lang="en-US" sz="2400" dirty="0"/>
              <a:t>Because of interbank payment flows, there are always banks with excess R and banks with deficit of R.</a:t>
            </a:r>
          </a:p>
          <a:p>
            <a:r>
              <a:rPr lang="en-US" sz="2400" dirty="0"/>
              <a:t>Normally (trust) they exchange them and the overnight interbank monetary market rate gravitates around the policy rate:</a:t>
            </a:r>
          </a:p>
          <a:p>
            <a:endParaRPr lang="en-GB" sz="2400" dirty="0"/>
          </a:p>
        </p:txBody>
      </p:sp>
      <p:graphicFrame>
        <p:nvGraphicFramePr>
          <p:cNvPr id="4" name="Grafico 3">
            <a:extLst>
              <a:ext uri="{FF2B5EF4-FFF2-40B4-BE49-F238E27FC236}">
                <a16:creationId xmlns:a16="http://schemas.microsoft.com/office/drawing/2014/main" id="{161751DA-91CF-4045-AB79-E2E7C819283E}"/>
              </a:ext>
            </a:extLst>
          </p:cNvPr>
          <p:cNvGraphicFramePr/>
          <p:nvPr/>
        </p:nvGraphicFramePr>
        <p:xfrm>
          <a:off x="2578735" y="3100387"/>
          <a:ext cx="5831840" cy="3290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037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F3B75-C3CE-4C55-B5CF-23C432B67777}"/>
              </a:ext>
            </a:extLst>
          </p:cNvPr>
          <p:cNvSpPr>
            <a:spLocks noGrp="1"/>
          </p:cNvSpPr>
          <p:nvPr>
            <p:ph type="title"/>
          </p:nvPr>
        </p:nvSpPr>
        <p:spPr>
          <a:xfrm>
            <a:off x="838200" y="365125"/>
            <a:ext cx="10334625" cy="682625"/>
          </a:xfrm>
        </p:spPr>
        <p:txBody>
          <a:bodyPr>
            <a:normAutofit fontScale="90000"/>
          </a:bodyPr>
          <a:lstStyle/>
          <a:p>
            <a:pPr algn="ctr"/>
            <a:r>
              <a:rPr lang="en-GB" sz="2400" b="1" dirty="0"/>
              <a:t>Balance sheet in normal times (assets: how central bank money is created; liabilities: where it stays)</a:t>
            </a:r>
          </a:p>
        </p:txBody>
      </p:sp>
      <p:graphicFrame>
        <p:nvGraphicFramePr>
          <p:cNvPr id="8" name="Segnaposto contenuto 7">
            <a:extLst>
              <a:ext uri="{FF2B5EF4-FFF2-40B4-BE49-F238E27FC236}">
                <a16:creationId xmlns:a16="http://schemas.microsoft.com/office/drawing/2014/main" id="{B27D47DE-0E9D-470F-B7DB-13126EE29D77}"/>
              </a:ext>
            </a:extLst>
          </p:cNvPr>
          <p:cNvGraphicFramePr>
            <a:graphicFrameLocks noGrp="1"/>
          </p:cNvGraphicFramePr>
          <p:nvPr>
            <p:ph idx="1"/>
          </p:nvPr>
        </p:nvGraphicFramePr>
        <p:xfrm>
          <a:off x="1351280" y="1178560"/>
          <a:ext cx="9337040" cy="4724406"/>
        </p:xfrm>
        <a:graphic>
          <a:graphicData uri="http://schemas.openxmlformats.org/drawingml/2006/table">
            <a:tbl>
              <a:tblPr>
                <a:tableStyleId>{5C22544A-7EE6-4342-B048-85BDC9FD1C3A}</a:tableStyleId>
              </a:tblPr>
              <a:tblGrid>
                <a:gridCol w="3707100">
                  <a:extLst>
                    <a:ext uri="{9D8B030D-6E8A-4147-A177-3AD203B41FA5}">
                      <a16:colId xmlns:a16="http://schemas.microsoft.com/office/drawing/2014/main" val="2131376814"/>
                    </a:ext>
                  </a:extLst>
                </a:gridCol>
                <a:gridCol w="1108665">
                  <a:extLst>
                    <a:ext uri="{9D8B030D-6E8A-4147-A177-3AD203B41FA5}">
                      <a16:colId xmlns:a16="http://schemas.microsoft.com/office/drawing/2014/main" val="1400667099"/>
                    </a:ext>
                  </a:extLst>
                </a:gridCol>
                <a:gridCol w="1108665">
                  <a:extLst>
                    <a:ext uri="{9D8B030D-6E8A-4147-A177-3AD203B41FA5}">
                      <a16:colId xmlns:a16="http://schemas.microsoft.com/office/drawing/2014/main" val="3998371733"/>
                    </a:ext>
                  </a:extLst>
                </a:gridCol>
                <a:gridCol w="3412610">
                  <a:extLst>
                    <a:ext uri="{9D8B030D-6E8A-4147-A177-3AD203B41FA5}">
                      <a16:colId xmlns:a16="http://schemas.microsoft.com/office/drawing/2014/main" val="58608058"/>
                    </a:ext>
                  </a:extLst>
                </a:gridCol>
              </a:tblGrid>
              <a:tr h="262467">
                <a:tc gridSpan="4">
                  <a:txBody>
                    <a:bodyPr/>
                    <a:lstStyle/>
                    <a:p>
                      <a:pPr algn="l" fontAlgn="b"/>
                      <a:r>
                        <a:rPr lang="en-US" sz="1100" u="none" strike="noStrike">
                          <a:effectLst/>
                        </a:rPr>
                        <a:t>Consolidated balance sheet of the Eurosystem (€ billion) (29 June 2007)</a:t>
                      </a:r>
                      <a:endParaRPr lang="en-US" sz="1100" b="0" i="1"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2728408"/>
                  </a:ext>
                </a:extLst>
              </a:tr>
              <a:tr h="262467">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70573770"/>
                  </a:ext>
                </a:extLst>
              </a:tr>
              <a:tr h="262467">
                <a:tc>
                  <a:txBody>
                    <a:bodyPr/>
                    <a:lstStyle/>
                    <a:p>
                      <a:pPr algn="l" fontAlgn="b"/>
                      <a:r>
                        <a:rPr lang="it-IT" sz="1100" u="none" strike="noStrike">
                          <a:effectLst/>
                        </a:rPr>
                        <a:t>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Liabilities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07564315"/>
                  </a:ext>
                </a:extLst>
              </a:tr>
              <a:tr h="262467">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1862855"/>
                  </a:ext>
                </a:extLst>
              </a:tr>
              <a:tr h="262467">
                <a:tc>
                  <a:txBody>
                    <a:bodyPr/>
                    <a:lstStyle/>
                    <a:p>
                      <a:pPr algn="l" fontAlgn="b"/>
                      <a:r>
                        <a:rPr lang="it-IT" sz="1100" u="none" strike="noStrike">
                          <a:effectLst/>
                        </a:rPr>
                        <a:t>Autonomous liquidity factors </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449</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730</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Autonomous liquidity factors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79634909"/>
                  </a:ext>
                </a:extLst>
              </a:tr>
              <a:tr h="262467">
                <a:tc>
                  <a:txBody>
                    <a:bodyPr/>
                    <a:lstStyle/>
                    <a:p>
                      <a:pPr algn="l" fontAlgn="b"/>
                      <a:r>
                        <a:rPr lang="it-IT" sz="1100" u="none" strike="noStrike">
                          <a:effectLst/>
                        </a:rPr>
                        <a:t>(assets)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(liabilities)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07780073"/>
                  </a:ext>
                </a:extLst>
              </a:tr>
              <a:tr h="262467">
                <a:tc>
                  <a:txBody>
                    <a:bodyPr/>
                    <a:lstStyle/>
                    <a:p>
                      <a:pPr algn="l" fontAlgn="b"/>
                      <a:r>
                        <a:rPr lang="it-IT" sz="1100" u="none" strike="noStrike">
                          <a:effectLst/>
                        </a:rPr>
                        <a:t>Net foreign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318</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633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Banknotes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88081946"/>
                  </a:ext>
                </a:extLst>
              </a:tr>
              <a:tr h="262467">
                <a:tc>
                  <a:txBody>
                    <a:bodyPr/>
                    <a:lstStyle/>
                    <a:p>
                      <a:pPr algn="l" fontAlgn="b"/>
                      <a:r>
                        <a:rPr lang="en-US" sz="1100" u="none" strike="noStrike">
                          <a:effectLst/>
                        </a:rPr>
                        <a:t>(Gold and other foreign assets)</a:t>
                      </a:r>
                      <a:endParaRPr lang="en-US"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70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Government deposits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7698134"/>
                  </a:ext>
                </a:extLst>
              </a:tr>
              <a:tr h="262467">
                <a:tc>
                  <a:txBody>
                    <a:bodyPr/>
                    <a:lstStyle/>
                    <a:p>
                      <a:pPr algn="l" fontAlgn="b"/>
                      <a:r>
                        <a:rPr lang="it-IT" sz="1100" u="none" strike="noStrike">
                          <a:effectLst/>
                        </a:rPr>
                        <a:t>Domestic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131</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27</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Other autonomous factors (net)</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06524104"/>
                  </a:ext>
                </a:extLst>
              </a:tr>
              <a:tr h="262467">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57522295"/>
                  </a:ext>
                </a:extLst>
              </a:tr>
              <a:tr h="262467">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464</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183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0865810"/>
                  </a:ext>
                </a:extLst>
              </a:tr>
              <a:tr h="262467">
                <a:tc>
                  <a:txBody>
                    <a:bodyPr/>
                    <a:lstStyle/>
                    <a:p>
                      <a:pPr algn="l" fontAlgn="b"/>
                      <a:r>
                        <a:rPr lang="it-IT" sz="1100" u="none" strike="noStrike">
                          <a:effectLst/>
                        </a:rPr>
                        <a:t>Main refinancing operations (MRO)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313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182</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Current accounts (reserves)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540474"/>
                  </a:ext>
                </a:extLst>
              </a:tr>
              <a:tr h="262467">
                <a:tc>
                  <a:txBody>
                    <a:bodyPr/>
                    <a:lstStyle/>
                    <a:p>
                      <a:pPr algn="l" fontAlgn="b"/>
                      <a:r>
                        <a:rPr lang="it-IT" sz="1100" u="none" strike="noStrike">
                          <a:effectLst/>
                        </a:rPr>
                        <a:t>Longer term refinancing</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150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74897166"/>
                  </a:ext>
                </a:extLst>
              </a:tr>
              <a:tr h="262467">
                <a:tc>
                  <a:txBody>
                    <a:bodyPr/>
                    <a:lstStyle/>
                    <a:p>
                      <a:pPr algn="l" fontAlgn="b"/>
                      <a:r>
                        <a:rPr lang="it-IT" sz="1100" u="none" strike="noStrike">
                          <a:effectLst/>
                        </a:rPr>
                        <a:t>operations (LTRO)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2461045"/>
                  </a:ext>
                </a:extLst>
              </a:tr>
              <a:tr h="262467">
                <a:tc>
                  <a:txBody>
                    <a:bodyPr/>
                    <a:lstStyle/>
                    <a:p>
                      <a:pPr algn="l" fontAlgn="b"/>
                      <a:r>
                        <a:rPr lang="it-IT" sz="1100" u="none" strike="noStrike">
                          <a:effectLst/>
                        </a:rPr>
                        <a:t>Marginal lending facility</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Deposit faciity</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99216962"/>
                  </a:ext>
                </a:extLst>
              </a:tr>
              <a:tr h="262467">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10381236"/>
                  </a:ext>
                </a:extLst>
              </a:tr>
              <a:tr h="262467">
                <a:tc>
                  <a:txBody>
                    <a:bodyPr/>
                    <a:lstStyle/>
                    <a:p>
                      <a:pPr algn="l" fontAlgn="b"/>
                      <a:r>
                        <a:rPr lang="it-IT" sz="1100" u="none" strike="noStrike">
                          <a:effectLst/>
                        </a:rPr>
                        <a:t>Total</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913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913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12099658"/>
                  </a:ext>
                </a:extLst>
              </a:tr>
              <a:tr h="262467">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36805257"/>
                  </a:ext>
                </a:extLst>
              </a:tr>
            </a:tbl>
          </a:graphicData>
        </a:graphic>
      </p:graphicFrame>
      <p:cxnSp>
        <p:nvCxnSpPr>
          <p:cNvPr id="4" name="Connettore 2 3"/>
          <p:cNvCxnSpPr/>
          <p:nvPr/>
        </p:nvCxnSpPr>
        <p:spPr>
          <a:xfrm>
            <a:off x="548640" y="1846217"/>
            <a:ext cx="802640" cy="505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678543" y="2482124"/>
            <a:ext cx="672737" cy="47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352697" y="3962400"/>
            <a:ext cx="8425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8995954" y="2098765"/>
            <a:ext cx="792480" cy="252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7898674" y="2717255"/>
            <a:ext cx="478972" cy="235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8499566" y="2952387"/>
            <a:ext cx="557348" cy="226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8926286" y="3540763"/>
            <a:ext cx="862148" cy="421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8138160" y="4772297"/>
            <a:ext cx="492034" cy="180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768895" y="4224476"/>
            <a:ext cx="493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768895" y="4612008"/>
            <a:ext cx="493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836750" y="5025664"/>
            <a:ext cx="493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flipV="1">
            <a:off x="5007429" y="1449158"/>
            <a:ext cx="17417" cy="421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112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E3277-BAD1-4D76-9B4C-5F2EFEBBEBD0}"/>
              </a:ext>
            </a:extLst>
          </p:cNvPr>
          <p:cNvSpPr>
            <a:spLocks noGrp="1"/>
          </p:cNvSpPr>
          <p:nvPr>
            <p:ph type="title"/>
          </p:nvPr>
        </p:nvSpPr>
        <p:spPr>
          <a:xfrm>
            <a:off x="838200" y="365126"/>
            <a:ext cx="10382250" cy="749300"/>
          </a:xfrm>
        </p:spPr>
        <p:txBody>
          <a:bodyPr>
            <a:normAutofit/>
          </a:bodyPr>
          <a:lstStyle/>
          <a:p>
            <a:pPr algn="ctr"/>
            <a:r>
              <a:rPr lang="en-GB" sz="2800" b="1" dirty="0"/>
              <a:t>Balance sheet in normal times</a:t>
            </a:r>
            <a:endParaRPr lang="en-GB" sz="2800" dirty="0"/>
          </a:p>
        </p:txBody>
      </p:sp>
      <p:graphicFrame>
        <p:nvGraphicFramePr>
          <p:cNvPr id="5" name="Segnaposto contenuto 4">
            <a:extLst>
              <a:ext uri="{FF2B5EF4-FFF2-40B4-BE49-F238E27FC236}">
                <a16:creationId xmlns:a16="http://schemas.microsoft.com/office/drawing/2014/main" id="{3D4FE250-F3FB-4425-A878-936A8F7AADA6}"/>
              </a:ext>
            </a:extLst>
          </p:cNvPr>
          <p:cNvGraphicFramePr>
            <a:graphicFrameLocks noGrp="1"/>
          </p:cNvGraphicFramePr>
          <p:nvPr>
            <p:ph sz="half" idx="1"/>
            <p:extLst>
              <p:ext uri="{D42A27DB-BD31-4B8C-83A1-F6EECF244321}">
                <p14:modId xmlns:p14="http://schemas.microsoft.com/office/powerpoint/2010/main" val="1757782644"/>
              </p:ext>
            </p:extLst>
          </p:nvPr>
        </p:nvGraphicFramePr>
        <p:xfrm>
          <a:off x="857248" y="1114418"/>
          <a:ext cx="6222820" cy="4544226"/>
        </p:xfrm>
        <a:graphic>
          <a:graphicData uri="http://schemas.openxmlformats.org/drawingml/2006/table">
            <a:tbl>
              <a:tblPr>
                <a:tableStyleId>{5C22544A-7EE6-4342-B048-85BDC9FD1C3A}</a:tableStyleId>
              </a:tblPr>
              <a:tblGrid>
                <a:gridCol w="2470656">
                  <a:extLst>
                    <a:ext uri="{9D8B030D-6E8A-4147-A177-3AD203B41FA5}">
                      <a16:colId xmlns:a16="http://schemas.microsoft.com/office/drawing/2014/main" val="348796958"/>
                    </a:ext>
                  </a:extLst>
                </a:gridCol>
                <a:gridCol w="738888">
                  <a:extLst>
                    <a:ext uri="{9D8B030D-6E8A-4147-A177-3AD203B41FA5}">
                      <a16:colId xmlns:a16="http://schemas.microsoft.com/office/drawing/2014/main" val="3608705971"/>
                    </a:ext>
                  </a:extLst>
                </a:gridCol>
                <a:gridCol w="738888">
                  <a:extLst>
                    <a:ext uri="{9D8B030D-6E8A-4147-A177-3AD203B41FA5}">
                      <a16:colId xmlns:a16="http://schemas.microsoft.com/office/drawing/2014/main" val="880680129"/>
                    </a:ext>
                  </a:extLst>
                </a:gridCol>
                <a:gridCol w="2274388">
                  <a:extLst>
                    <a:ext uri="{9D8B030D-6E8A-4147-A177-3AD203B41FA5}">
                      <a16:colId xmlns:a16="http://schemas.microsoft.com/office/drawing/2014/main" val="3842734266"/>
                    </a:ext>
                  </a:extLst>
                </a:gridCol>
              </a:tblGrid>
              <a:tr h="252457">
                <a:tc gridSpan="4">
                  <a:txBody>
                    <a:bodyPr/>
                    <a:lstStyle/>
                    <a:p>
                      <a:pPr algn="l" fontAlgn="b"/>
                      <a:r>
                        <a:rPr lang="en-US" sz="1100" u="none" strike="noStrike">
                          <a:effectLst/>
                        </a:rPr>
                        <a:t>Consolidated balance sheet of the Eurosystem (€ billion) (29 June 2007)</a:t>
                      </a:r>
                      <a:endParaRPr lang="en-US" sz="1100" b="0" i="1"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7868384"/>
                  </a:ext>
                </a:extLst>
              </a:tr>
              <a:tr h="252457">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66163878"/>
                  </a:ext>
                </a:extLst>
              </a:tr>
              <a:tr h="252457">
                <a:tc>
                  <a:txBody>
                    <a:bodyPr/>
                    <a:lstStyle/>
                    <a:p>
                      <a:pPr algn="l" fontAlgn="b"/>
                      <a:r>
                        <a:rPr lang="it-IT" sz="1100" u="none" strike="noStrike">
                          <a:effectLst/>
                        </a:rPr>
                        <a:t>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Liabilities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5562401"/>
                  </a:ext>
                </a:extLst>
              </a:tr>
              <a:tr h="252457">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6170757"/>
                  </a:ext>
                </a:extLst>
              </a:tr>
              <a:tr h="252457">
                <a:tc>
                  <a:txBody>
                    <a:bodyPr/>
                    <a:lstStyle/>
                    <a:p>
                      <a:pPr algn="l" fontAlgn="b"/>
                      <a:r>
                        <a:rPr lang="it-IT" sz="1100" u="none" strike="noStrike">
                          <a:effectLst/>
                        </a:rPr>
                        <a:t>Autonomous liquidity factors </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449</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730</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Autonomous liquidity factors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06115812"/>
                  </a:ext>
                </a:extLst>
              </a:tr>
              <a:tr h="252457">
                <a:tc>
                  <a:txBody>
                    <a:bodyPr/>
                    <a:lstStyle/>
                    <a:p>
                      <a:pPr algn="l" fontAlgn="b"/>
                      <a:r>
                        <a:rPr lang="it-IT" sz="1100" u="none" strike="noStrike">
                          <a:effectLst/>
                        </a:rPr>
                        <a:t>(assets)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(liabilities)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9065524"/>
                  </a:ext>
                </a:extLst>
              </a:tr>
              <a:tr h="252457">
                <a:tc>
                  <a:txBody>
                    <a:bodyPr/>
                    <a:lstStyle/>
                    <a:p>
                      <a:pPr algn="l" fontAlgn="b"/>
                      <a:r>
                        <a:rPr lang="it-IT" sz="1100" u="none" strike="noStrike">
                          <a:effectLst/>
                        </a:rPr>
                        <a:t>Net foreign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318</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633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Banknotes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03854192"/>
                  </a:ext>
                </a:extLst>
              </a:tr>
              <a:tr h="252457">
                <a:tc>
                  <a:txBody>
                    <a:bodyPr/>
                    <a:lstStyle/>
                    <a:p>
                      <a:pPr algn="l" fontAlgn="b"/>
                      <a:r>
                        <a:rPr lang="en-US" sz="1100" u="none" strike="noStrike">
                          <a:effectLst/>
                        </a:rPr>
                        <a:t>(Gold and other foreign assets)</a:t>
                      </a:r>
                      <a:endParaRPr lang="en-US"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70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Government deposits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27915307"/>
                  </a:ext>
                </a:extLst>
              </a:tr>
              <a:tr h="252457">
                <a:tc>
                  <a:txBody>
                    <a:bodyPr/>
                    <a:lstStyle/>
                    <a:p>
                      <a:pPr algn="l" fontAlgn="b"/>
                      <a:r>
                        <a:rPr lang="it-IT" sz="1100" u="none" strike="noStrike">
                          <a:effectLst/>
                        </a:rPr>
                        <a:t>Domestic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131</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27</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Other autonomous factors (net)</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05690564"/>
                  </a:ext>
                </a:extLst>
              </a:tr>
              <a:tr h="252457">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56510106"/>
                  </a:ext>
                </a:extLst>
              </a:tr>
              <a:tr h="252457">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464</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183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7793541"/>
                  </a:ext>
                </a:extLst>
              </a:tr>
              <a:tr h="252457">
                <a:tc>
                  <a:txBody>
                    <a:bodyPr/>
                    <a:lstStyle/>
                    <a:p>
                      <a:pPr algn="l" fontAlgn="b"/>
                      <a:r>
                        <a:rPr lang="it-IT" sz="1100" u="none" strike="noStrike">
                          <a:effectLst/>
                        </a:rPr>
                        <a:t>Main refinancing operations (MRO)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313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182</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Current accounts (reserves)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86699485"/>
                  </a:ext>
                </a:extLst>
              </a:tr>
              <a:tr h="252457">
                <a:tc>
                  <a:txBody>
                    <a:bodyPr/>
                    <a:lstStyle/>
                    <a:p>
                      <a:pPr algn="l" fontAlgn="b"/>
                      <a:r>
                        <a:rPr lang="it-IT" sz="1100" u="none" strike="noStrike">
                          <a:effectLst/>
                        </a:rPr>
                        <a:t>Longer term refinancing</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150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9424013"/>
                  </a:ext>
                </a:extLst>
              </a:tr>
              <a:tr h="252457">
                <a:tc>
                  <a:txBody>
                    <a:bodyPr/>
                    <a:lstStyle/>
                    <a:p>
                      <a:pPr algn="l" fontAlgn="b"/>
                      <a:r>
                        <a:rPr lang="it-IT" sz="1100" u="none" strike="noStrike">
                          <a:effectLst/>
                        </a:rPr>
                        <a:t>operations (LTRO)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9531883"/>
                  </a:ext>
                </a:extLst>
              </a:tr>
              <a:tr h="252457">
                <a:tc>
                  <a:txBody>
                    <a:bodyPr/>
                    <a:lstStyle/>
                    <a:p>
                      <a:pPr algn="l" fontAlgn="b"/>
                      <a:r>
                        <a:rPr lang="it-IT" sz="1100" u="none" strike="noStrike">
                          <a:effectLst/>
                        </a:rPr>
                        <a:t>Marginal lending facility</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Deposit faciity</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77370470"/>
                  </a:ext>
                </a:extLst>
              </a:tr>
              <a:tr h="252457">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021745"/>
                  </a:ext>
                </a:extLst>
              </a:tr>
              <a:tr h="252457">
                <a:tc>
                  <a:txBody>
                    <a:bodyPr/>
                    <a:lstStyle/>
                    <a:p>
                      <a:pPr algn="l" fontAlgn="b"/>
                      <a:r>
                        <a:rPr lang="it-IT" sz="1100" u="none" strike="noStrike">
                          <a:effectLst/>
                        </a:rPr>
                        <a:t>Total</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913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913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73060289"/>
                  </a:ext>
                </a:extLst>
              </a:tr>
              <a:tr h="252457">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1500042"/>
                  </a:ext>
                </a:extLst>
              </a:tr>
            </a:tbl>
          </a:graphicData>
        </a:graphic>
      </p:graphicFrame>
      <p:sp>
        <p:nvSpPr>
          <p:cNvPr id="4" name="Segnaposto contenuto 3">
            <a:extLst>
              <a:ext uri="{FF2B5EF4-FFF2-40B4-BE49-F238E27FC236}">
                <a16:creationId xmlns:a16="http://schemas.microsoft.com/office/drawing/2014/main" id="{7CD0A352-EA45-46F4-A801-28A71A3C346F}"/>
              </a:ext>
            </a:extLst>
          </p:cNvPr>
          <p:cNvSpPr>
            <a:spLocks noGrp="1"/>
          </p:cNvSpPr>
          <p:nvPr>
            <p:ph sz="half" idx="2"/>
          </p:nvPr>
        </p:nvSpPr>
        <p:spPr>
          <a:xfrm>
            <a:off x="7341326" y="1114418"/>
            <a:ext cx="4012473" cy="4162975"/>
          </a:xfrm>
        </p:spPr>
        <p:txBody>
          <a:bodyPr>
            <a:normAutofit lnSpcReduction="10000"/>
          </a:bodyPr>
          <a:lstStyle/>
          <a:p>
            <a:r>
              <a:rPr lang="en-GB" sz="2000" dirty="0"/>
              <a:t>Right side: origin of liquidity: autonomous factors (foreign channel) + monetary policy</a:t>
            </a:r>
          </a:p>
          <a:p>
            <a:r>
              <a:rPr lang="en-GB" sz="2000" dirty="0"/>
              <a:t>Left side: where liquidity stays (it’s absorbed): autonomous factors (banknotes, gov. account) + reserves</a:t>
            </a:r>
          </a:p>
          <a:p>
            <a:r>
              <a:rPr lang="en-GB" sz="2000" dirty="0"/>
              <a:t>(730 + 183) – 449 = net liquidity deficit = 464</a:t>
            </a:r>
          </a:p>
          <a:p>
            <a:r>
              <a:rPr lang="en-GB" sz="2000" dirty="0"/>
              <a:t>Monetary policy  instruments = NLD = 464</a:t>
            </a:r>
          </a:p>
          <a:p>
            <a:r>
              <a:rPr lang="en-GB" sz="2000" dirty="0"/>
              <a:t>The standing facilities (MLF &amp; MDF) are almost irrelevant.</a:t>
            </a:r>
          </a:p>
          <a:p>
            <a:endParaRPr lang="en-GB" sz="2000" dirty="0"/>
          </a:p>
          <a:p>
            <a:endParaRPr lang="en-GB" dirty="0"/>
          </a:p>
        </p:txBody>
      </p:sp>
    </p:spTree>
    <p:extLst>
      <p:ext uri="{BB962C8B-B14F-4D97-AF65-F5344CB8AC3E}">
        <p14:creationId xmlns:p14="http://schemas.microsoft.com/office/powerpoint/2010/main" val="936482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08771" cy="523149"/>
          </a:xfrm>
        </p:spPr>
        <p:txBody>
          <a:bodyPr>
            <a:normAutofit/>
          </a:bodyPr>
          <a:lstStyle/>
          <a:p>
            <a:pPr algn="ctr"/>
            <a:r>
              <a:rPr lang="en-GB" sz="2800" b="1" dirty="0"/>
              <a:t>Conclusions on monetary policy in normal times: decoupling principle</a:t>
            </a:r>
          </a:p>
        </p:txBody>
      </p:sp>
      <p:sp>
        <p:nvSpPr>
          <p:cNvPr id="3" name="Segnaposto contenuto 2"/>
          <p:cNvSpPr>
            <a:spLocks noGrp="1"/>
          </p:cNvSpPr>
          <p:nvPr>
            <p:ph idx="1"/>
          </p:nvPr>
        </p:nvSpPr>
        <p:spPr>
          <a:xfrm>
            <a:off x="731520" y="1027611"/>
            <a:ext cx="10622280" cy="5149352"/>
          </a:xfrm>
        </p:spPr>
        <p:txBody>
          <a:bodyPr>
            <a:normAutofit/>
          </a:bodyPr>
          <a:lstStyle/>
          <a:p>
            <a:r>
              <a:rPr lang="en-GB" sz="2400" dirty="0"/>
              <a:t>The central bank announces the interest rates corridor and adjusts the money supply to the net needs of the banking system.</a:t>
            </a:r>
          </a:p>
          <a:p>
            <a:r>
              <a:rPr lang="en-GB" sz="2400" dirty="0"/>
              <a:t>If it did not do so, the supply of reserves would be either in short supply or in excess, causing the interest rate to swing violently up and down the corridor.</a:t>
            </a:r>
          </a:p>
          <a:p>
            <a:r>
              <a:rPr lang="en-GB" sz="2400" dirty="0"/>
              <a:t>Instead, the central bank tries to meet the need to the penny. Reserves may, however, be misallocated among banks (due to random factors). Banks, however, by exchanging reserves gravitate the interbank rate towards the MRO rate.</a:t>
            </a:r>
          </a:p>
          <a:p>
            <a:r>
              <a:rPr lang="en-GB" sz="2400" dirty="0"/>
              <a:t>This rate becomes the architrave of the whole rate curve.</a:t>
            </a:r>
          </a:p>
          <a:p>
            <a:r>
              <a:rPr lang="en-GB" sz="2400" dirty="0"/>
              <a:t>As Claudio Borio (chief economist of BIS) put it: “</a:t>
            </a:r>
            <a:r>
              <a:rPr lang="en-GB" sz="2400" i="1" dirty="0"/>
              <a:t>It is in this relatively unglamorous and often obscure corner of the financial markets that the ultimate source of the central banks’ power to influence economic activity resides”. </a:t>
            </a:r>
          </a:p>
          <a:p>
            <a:r>
              <a:rPr lang="en-GB" sz="2400" dirty="0">
                <a:solidFill>
                  <a:srgbClr val="FF0000"/>
                </a:solidFill>
              </a:rPr>
              <a:t>The decoupling </a:t>
            </a:r>
            <a:r>
              <a:rPr lang="en-GB" sz="2400" dirty="0" err="1">
                <a:solidFill>
                  <a:srgbClr val="FF0000"/>
                </a:solidFill>
              </a:rPr>
              <a:t>princile</a:t>
            </a:r>
            <a:r>
              <a:rPr lang="en-GB" sz="2400" dirty="0"/>
              <a:t> applies, i.e. the interest rate policy is carried out independently of the control of the liquidity supply.</a:t>
            </a:r>
          </a:p>
        </p:txBody>
      </p:sp>
    </p:spTree>
    <p:extLst>
      <p:ext uri="{BB962C8B-B14F-4D97-AF65-F5344CB8AC3E}">
        <p14:creationId xmlns:p14="http://schemas.microsoft.com/office/powerpoint/2010/main" val="241057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36361"/>
          </a:xfrm>
        </p:spPr>
        <p:txBody>
          <a:bodyPr>
            <a:normAutofit/>
          </a:bodyPr>
          <a:lstStyle/>
          <a:p>
            <a:pPr algn="ctr"/>
            <a:r>
              <a:rPr lang="en-GB" sz="2800" b="1" dirty="0"/>
              <a:t>Conclusions on monetary policy in normal times: the role of reserves</a:t>
            </a:r>
            <a:endParaRPr lang="en-GB" sz="2800" dirty="0"/>
          </a:p>
        </p:txBody>
      </p:sp>
      <p:sp>
        <p:nvSpPr>
          <p:cNvPr id="3" name="Segnaposto contenuto 2"/>
          <p:cNvSpPr>
            <a:spLocks noGrp="1"/>
          </p:cNvSpPr>
          <p:nvPr>
            <p:ph idx="1"/>
          </p:nvPr>
        </p:nvSpPr>
        <p:spPr>
          <a:xfrm>
            <a:off x="838200" y="1001486"/>
            <a:ext cx="10515600" cy="5175477"/>
          </a:xfrm>
        </p:spPr>
        <p:txBody>
          <a:bodyPr>
            <a:normAutofit/>
          </a:bodyPr>
          <a:lstStyle/>
          <a:p>
            <a:r>
              <a:rPr lang="en-GB" sz="2400" dirty="0"/>
              <a:t>It can be appreciated that the interest rate manoeuvre is an </a:t>
            </a:r>
            <a:r>
              <a:rPr lang="en-GB" sz="2400" dirty="0">
                <a:solidFill>
                  <a:srgbClr val="FF0000"/>
                </a:solidFill>
              </a:rPr>
              <a:t>open mouth operation</a:t>
            </a:r>
            <a:r>
              <a:rPr lang="en-GB" sz="2400" dirty="0"/>
              <a:t> and not an </a:t>
            </a:r>
            <a:r>
              <a:rPr lang="en-GB" sz="2400" dirty="0">
                <a:solidFill>
                  <a:srgbClr val="FF0000"/>
                </a:solidFill>
              </a:rPr>
              <a:t>open market operation </a:t>
            </a:r>
            <a:r>
              <a:rPr lang="en-GB" sz="2400" dirty="0"/>
              <a:t>as in standard textbooks.</a:t>
            </a:r>
          </a:p>
          <a:p>
            <a:r>
              <a:rPr lang="en-GB" sz="2400" dirty="0"/>
              <a:t>In this model it is not necessary for banks to fulfil a reserve requirement. Banks do need reserves anyway to make interbank payments. </a:t>
            </a:r>
          </a:p>
          <a:p>
            <a:r>
              <a:rPr lang="en-GB" sz="2400" dirty="0"/>
              <a:t>The reserve requirement, however, strengthens the banks' demand for reserves and the central bank's power of control over their supply.</a:t>
            </a:r>
          </a:p>
          <a:p>
            <a:r>
              <a:rPr lang="en-GB" sz="2400" dirty="0"/>
              <a:t>The existence of mandatory reserves also allows banks to use them for payments (remember, the reserve requirement does not have to be met moment by moment but on average over a six-week period). </a:t>
            </a:r>
          </a:p>
          <a:p>
            <a:r>
              <a:rPr lang="en-GB" sz="2400" dirty="0"/>
              <a:t>If, without mandatory reserves, these are scarce, this can lead to violent fluctuations in interest rates, and the central bank has to intervene continuously to prevent them by adjusting the supply. </a:t>
            </a:r>
          </a:p>
          <a:p>
            <a:r>
              <a:rPr lang="en-GB" sz="2400" dirty="0"/>
              <a:t>With a mandatory reserves regime there is no need for continuous intervention.</a:t>
            </a:r>
          </a:p>
        </p:txBody>
      </p:sp>
    </p:spTree>
    <p:extLst>
      <p:ext uri="{BB962C8B-B14F-4D97-AF65-F5344CB8AC3E}">
        <p14:creationId xmlns:p14="http://schemas.microsoft.com/office/powerpoint/2010/main" val="3856765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421983" cy="488315"/>
          </a:xfrm>
        </p:spPr>
        <p:txBody>
          <a:bodyPr>
            <a:normAutofit fontScale="90000"/>
          </a:bodyPr>
          <a:lstStyle/>
          <a:p>
            <a:pPr algn="ctr"/>
            <a:r>
              <a:rPr lang="en-GB" sz="2800" b="1" dirty="0"/>
              <a:t>Non conventional policies: balance sheet policy in the context of the EMU crisis</a:t>
            </a:r>
          </a:p>
        </p:txBody>
      </p:sp>
      <p:sp>
        <p:nvSpPr>
          <p:cNvPr id="3" name="Segnaposto contenuto 2"/>
          <p:cNvSpPr>
            <a:spLocks noGrp="1"/>
          </p:cNvSpPr>
          <p:nvPr>
            <p:ph idx="1"/>
          </p:nvPr>
        </p:nvSpPr>
        <p:spPr>
          <a:xfrm>
            <a:off x="838200" y="853440"/>
            <a:ext cx="10515600" cy="5323523"/>
          </a:xfrm>
        </p:spPr>
        <p:txBody>
          <a:bodyPr>
            <a:normAutofit fontScale="85000" lnSpcReduction="20000"/>
          </a:bodyPr>
          <a:lstStyle/>
          <a:p>
            <a:pPr marL="0" indent="0">
              <a:buNone/>
            </a:pPr>
            <a:endParaRPr lang="en-GB" sz="2400" dirty="0"/>
          </a:p>
          <a:p>
            <a:r>
              <a:rPr lang="en-GB" sz="2400" dirty="0"/>
              <a:t>Between 2007 and 2008, banks in the euro area (and elsewhere) lost confidence in each other: as a result of the American financial crisis (in which European banks were involved), also the European interbank market broke down. </a:t>
            </a:r>
          </a:p>
          <a:p>
            <a:r>
              <a:rPr lang="en-GB" sz="2400" dirty="0"/>
              <a:t>In 2008 the ECB intervenes as lender of last resort by making unlimited liquidity available to banks at a fixed rate (fixed rate full allotment). The ECB will also increase the forms of long-term bank refinancing (in the following years the LTROs will reach four years).</a:t>
            </a:r>
          </a:p>
          <a:p>
            <a:r>
              <a:rPr lang="en-GB" sz="2400" dirty="0"/>
              <a:t>But the eurozone crisis had its own causes, not mere contagion from the US crisis.</a:t>
            </a:r>
          </a:p>
          <a:p>
            <a:r>
              <a:rPr lang="en-GB" sz="2400" dirty="0"/>
              <a:t>The European crisis was mainly a balance-of-payments crisis between core and peripheral countries, such as we had seen in the gold standard and in the countries that fixed exchange rates with the dollar in the 1980s and 1990s.</a:t>
            </a:r>
          </a:p>
          <a:p>
            <a:r>
              <a:rPr lang="en-GB" sz="2400" dirty="0"/>
              <a:t>Fixed exchange rate regimes make exchange rate risk (apparently) disappear and, if there is freedom of capital movements, favour international lending. In the EMU, moreover, the markets' illusion that all member countries were equally safe (no one would ever be made bankrupt) led to a convergence of long rates at the lowest German levels.</a:t>
            </a:r>
          </a:p>
          <a:p>
            <a:r>
              <a:rPr lang="en-GB" sz="2400" dirty="0"/>
              <a:t>Core-periphery capital flows generated housing bubbles in the latter, trade deficits and external debt (of banks in Spain, Portugal, and Ireland; also of the government in Greece). </a:t>
            </a:r>
          </a:p>
          <a:p>
            <a:r>
              <a:rPr lang="en-GB" sz="2400" dirty="0"/>
              <a:t>Once the bubble burst, the banking crisis turned into a sovereign crisis (with states having to recapitalise banks). In 2011, Italy with its high public debt was infected by market panic.</a:t>
            </a:r>
          </a:p>
        </p:txBody>
      </p:sp>
    </p:spTree>
    <p:extLst>
      <p:ext uri="{BB962C8B-B14F-4D97-AF65-F5344CB8AC3E}">
        <p14:creationId xmlns:p14="http://schemas.microsoft.com/office/powerpoint/2010/main" val="165256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22514"/>
            <a:ext cx="10300063" cy="1010195"/>
          </a:xfrm>
        </p:spPr>
        <p:txBody>
          <a:bodyPr>
            <a:normAutofit fontScale="90000"/>
          </a:bodyPr>
          <a:lstStyle/>
          <a:p>
            <a:pPr algn="ctr"/>
            <a:r>
              <a:rPr lang="en-US" sz="3100" b="1" dirty="0"/>
              <a:t>Lecture 1/2: Endogenous and exogenous money. Systems of payments</a:t>
            </a:r>
            <a:br>
              <a:rPr lang="en-GB" dirty="0"/>
            </a:br>
            <a:endParaRPr lang="en-GB" dirty="0"/>
          </a:p>
        </p:txBody>
      </p:sp>
      <p:sp>
        <p:nvSpPr>
          <p:cNvPr id="3" name="Segnaposto contenuto 2"/>
          <p:cNvSpPr>
            <a:spLocks noGrp="1"/>
          </p:cNvSpPr>
          <p:nvPr>
            <p:ph idx="1"/>
          </p:nvPr>
        </p:nvSpPr>
        <p:spPr>
          <a:xfrm>
            <a:off x="679269" y="1360714"/>
            <a:ext cx="10674531" cy="4816249"/>
          </a:xfrm>
        </p:spPr>
        <p:txBody>
          <a:bodyPr>
            <a:normAutofit/>
          </a:bodyPr>
          <a:lstStyle/>
          <a:p>
            <a:r>
              <a:rPr lang="en-GB" sz="2400" dirty="0"/>
              <a:t>I will not engage in philosophical disquisitions on the nature or history of money, I prefer to move operationally to how money is created, lives and eventually dies.</a:t>
            </a:r>
          </a:p>
          <a:p>
            <a:r>
              <a:rPr lang="en-GB" sz="2400" dirty="0">
                <a:solidFill>
                  <a:srgbClr val="FF0000"/>
                </a:solidFill>
              </a:rPr>
              <a:t>Hierarchy of currencies</a:t>
            </a:r>
            <a:r>
              <a:rPr lang="en-GB" sz="2400" dirty="0"/>
              <a:t>. </a:t>
            </a:r>
          </a:p>
          <a:p>
            <a:r>
              <a:rPr lang="en-GB" sz="2400" dirty="0"/>
              <a:t>Typically in an economic transaction the two parties use a currency issued by a superior body that both trust.</a:t>
            </a:r>
          </a:p>
          <a:p>
            <a:r>
              <a:rPr lang="en-GB" sz="2400" dirty="0"/>
              <a:t>In principle, currency issued by one of the two parties in the form of a promise of payment (an I owe you) could be used in the exchange. This is sometimes the case between acquaintances or businesses between which there is trust. </a:t>
            </a:r>
          </a:p>
          <a:p>
            <a:r>
              <a:rPr lang="en-GB" sz="2400" dirty="0"/>
              <a:t>However, it is difficult for an IOU to be used by the recipient for payments, although sometimes such an IOU, if particularly high quality, can be taken to a bank which 'discounts' it, i.e. advances its value.</a:t>
            </a:r>
          </a:p>
          <a:p>
            <a:endParaRPr lang="en-GB" sz="2400" dirty="0" err="1"/>
          </a:p>
        </p:txBody>
      </p:sp>
    </p:spTree>
    <p:extLst>
      <p:ext uri="{BB962C8B-B14F-4D97-AF65-F5344CB8AC3E}">
        <p14:creationId xmlns:p14="http://schemas.microsoft.com/office/powerpoint/2010/main" val="242797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69731" cy="854075"/>
          </a:xfrm>
        </p:spPr>
        <p:txBody>
          <a:bodyPr>
            <a:noAutofit/>
          </a:bodyPr>
          <a:lstStyle/>
          <a:p>
            <a:pPr algn="ctr"/>
            <a:r>
              <a:rPr lang="en-GB" sz="2800" b="1" dirty="0"/>
              <a:t>ECB balance sheet lengthens: from backing banks to backing sovereign debt</a:t>
            </a:r>
          </a:p>
        </p:txBody>
      </p:sp>
      <p:sp>
        <p:nvSpPr>
          <p:cNvPr id="3" name="Segnaposto contenuto 2"/>
          <p:cNvSpPr>
            <a:spLocks noGrp="1"/>
          </p:cNvSpPr>
          <p:nvPr>
            <p:ph idx="1"/>
          </p:nvPr>
        </p:nvSpPr>
        <p:spPr>
          <a:xfrm>
            <a:off x="838200" y="1288869"/>
            <a:ext cx="10515600" cy="5569131"/>
          </a:xfrm>
        </p:spPr>
        <p:txBody>
          <a:bodyPr>
            <a:normAutofit fontScale="85000" lnSpcReduction="20000"/>
          </a:bodyPr>
          <a:lstStyle/>
          <a:p>
            <a:r>
              <a:rPr lang="en-GB" dirty="0"/>
              <a:t>The measures between 2007-8 and 2011-2 were mainly targeted at banks.</a:t>
            </a:r>
          </a:p>
          <a:p>
            <a:r>
              <a:rPr lang="en-GB" dirty="0"/>
              <a:t>In 2010-11 Greece, Portugal and Ireland declared default.</a:t>
            </a:r>
          </a:p>
          <a:p>
            <a:r>
              <a:rPr lang="en-GB" dirty="0"/>
              <a:t>By 2011, however, the sovereign debt crisis had also involved Italy and Spain, which risked leaving the euro: the devaluation risk that seemed to have disappeared with the single currency (redenomination risk) reappeared. </a:t>
            </a:r>
          </a:p>
          <a:p>
            <a:r>
              <a:rPr lang="en-GB" dirty="0"/>
              <a:t>The redenomination risk reappeared in the form of a high (and unsustainable) spread between sovereign debt rates and German rates.</a:t>
            </a:r>
          </a:p>
          <a:p>
            <a:r>
              <a:rPr lang="en-GB" dirty="0"/>
              <a:t>In the summer of 2012, in a famous speech, Draghi promised that the ECB would provide unlimited support to countries at risk of "redenomination" (which would nevertheless have to accept a Memorandum of understanding from the European Commission).</a:t>
            </a:r>
          </a:p>
          <a:p>
            <a:r>
              <a:rPr lang="en-GB" dirty="0"/>
              <a:t>Faced with the spectre of deflation, interest rate policy also became more assertive in 2014 with the adoption of forward guidance, i.e. a commitment by the bank to maintain a certain level of rates until, for example, the desired inflation target is reached.</a:t>
            </a:r>
          </a:p>
          <a:p>
            <a:r>
              <a:rPr lang="en-GB" dirty="0"/>
              <a:t>The target rate had in the meantime reached the zero lower bound and even negative level.</a:t>
            </a:r>
          </a:p>
        </p:txBody>
      </p:sp>
    </p:spTree>
    <p:extLst>
      <p:ext uri="{BB962C8B-B14F-4D97-AF65-F5344CB8AC3E}">
        <p14:creationId xmlns:p14="http://schemas.microsoft.com/office/powerpoint/2010/main" val="190524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795" y="190955"/>
            <a:ext cx="10202092" cy="401228"/>
          </a:xfrm>
        </p:spPr>
        <p:txBody>
          <a:bodyPr>
            <a:noAutofit/>
          </a:bodyPr>
          <a:lstStyle/>
          <a:p>
            <a:pPr algn="ctr"/>
            <a:r>
              <a:rPr lang="en-GB" sz="2800" b="1" dirty="0"/>
              <a:t>Quantitative easing and floor system</a:t>
            </a:r>
          </a:p>
        </p:txBody>
      </p:sp>
      <p:sp>
        <p:nvSpPr>
          <p:cNvPr id="3" name="Segnaposto contenuto 2"/>
          <p:cNvSpPr>
            <a:spLocks noGrp="1"/>
          </p:cNvSpPr>
          <p:nvPr>
            <p:ph idx="1"/>
          </p:nvPr>
        </p:nvSpPr>
        <p:spPr>
          <a:xfrm>
            <a:off x="857794" y="809897"/>
            <a:ext cx="10496005" cy="5367066"/>
          </a:xfrm>
        </p:spPr>
        <p:txBody>
          <a:bodyPr>
            <a:normAutofit lnSpcReduction="10000"/>
          </a:bodyPr>
          <a:lstStyle/>
          <a:p>
            <a:r>
              <a:rPr lang="en-GB" sz="2000" dirty="0"/>
              <a:t>The purpose of forward guidance was to increase the influence of short-term rates on long-term rates.</a:t>
            </a:r>
          </a:p>
          <a:p>
            <a:r>
              <a:rPr lang="en-GB" sz="2000" dirty="0"/>
              <a:t>At the beginning of 2015 Draghi launched the APP (Asset Purchasing Programme), the so-called quantitative easing, with the aim of further easing long-term rates. The programme consisted of the purchase mainly of government bonds.</a:t>
            </a:r>
          </a:p>
          <a:p>
            <a:r>
              <a:rPr lang="en-GB" sz="2000" dirty="0"/>
              <a:t>But in doing so, the ECB intended both to lower long-term rates (influenced by long-term government bond rates) and to support heavily indebted states such as Italy (although this could not be officially stated).</a:t>
            </a:r>
          </a:p>
          <a:p>
            <a:r>
              <a:rPr lang="en-GB" sz="2000" dirty="0"/>
              <a:t>Discontinued in December 2019, with the pandemic the APP was resumed with the PEPP (Pandemic emergency purchasing programme) still ongoing.</a:t>
            </a:r>
          </a:p>
          <a:p>
            <a:r>
              <a:rPr lang="en-GB" sz="2000" dirty="0"/>
              <a:t>With the expansion of bank liquidity and quantitative easing, the ECB transits to the floor system, a corridor where in fact the target rate is that on the MDF.</a:t>
            </a:r>
          </a:p>
          <a:p>
            <a:r>
              <a:rPr lang="en-GB" sz="2000" dirty="0"/>
              <a:t>With the floor system the decoupling between interest rate policy and balance sheet policy is said to become perfect: the central bank can change the money supply without altering the target interest rate.</a:t>
            </a:r>
          </a:p>
          <a:p>
            <a:r>
              <a:rPr lang="en-GB" sz="2000" dirty="0"/>
              <a:t>In actual fact, QE serves to influence long-term interest rates, and is therefore complementary to interest rate policy. Its purpose is also to open up space for fiscal policy, especially in countries with high debt, and this is probably where its greatest positive effect on growth lies.</a:t>
            </a:r>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4158619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2A73F7-F987-4CCC-8759-792C17148913}"/>
              </a:ext>
            </a:extLst>
          </p:cNvPr>
          <p:cNvSpPr>
            <a:spLocks noGrp="1"/>
          </p:cNvSpPr>
          <p:nvPr>
            <p:ph type="title"/>
          </p:nvPr>
        </p:nvSpPr>
        <p:spPr>
          <a:xfrm>
            <a:off x="1047750" y="476250"/>
            <a:ext cx="10020300" cy="581025"/>
          </a:xfrm>
        </p:spPr>
        <p:txBody>
          <a:bodyPr>
            <a:normAutofit fontScale="90000"/>
          </a:bodyPr>
          <a:lstStyle/>
          <a:p>
            <a:pPr algn="ctr"/>
            <a:r>
              <a:rPr lang="en-US" sz="2800" b="1" dirty="0"/>
              <a:t>ECB de facto floor system</a:t>
            </a:r>
            <a:br>
              <a:rPr lang="en-GB" dirty="0"/>
            </a:br>
            <a:endParaRPr lang="en-GB"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137594005"/>
              </p:ext>
            </p:extLst>
          </p:nvPr>
        </p:nvGraphicFramePr>
        <p:xfrm>
          <a:off x="792480" y="1210491"/>
          <a:ext cx="10561320" cy="4966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97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C35F5-F3DD-4E57-B934-5DF0D082078F}"/>
              </a:ext>
            </a:extLst>
          </p:cNvPr>
          <p:cNvSpPr>
            <a:spLocks noGrp="1"/>
          </p:cNvSpPr>
          <p:nvPr>
            <p:ph type="title"/>
          </p:nvPr>
        </p:nvSpPr>
        <p:spPr>
          <a:xfrm>
            <a:off x="838200" y="365126"/>
            <a:ext cx="10382250" cy="539750"/>
          </a:xfrm>
        </p:spPr>
        <p:txBody>
          <a:bodyPr>
            <a:normAutofit/>
          </a:bodyPr>
          <a:lstStyle/>
          <a:p>
            <a:pPr algn="ctr"/>
            <a:r>
              <a:rPr lang="en-GB" sz="2800" b="1" dirty="0"/>
              <a:t>Balance sheet in abnormal times</a:t>
            </a:r>
            <a:endParaRPr lang="en-GB" sz="2800" dirty="0"/>
          </a:p>
        </p:txBody>
      </p:sp>
      <p:graphicFrame>
        <p:nvGraphicFramePr>
          <p:cNvPr id="4" name="Segnaposto contenuto 3">
            <a:extLst>
              <a:ext uri="{FF2B5EF4-FFF2-40B4-BE49-F238E27FC236}">
                <a16:creationId xmlns:a16="http://schemas.microsoft.com/office/drawing/2014/main" id="{A21EED85-B47A-4A9E-8E38-4C33CB04B118}"/>
              </a:ext>
            </a:extLst>
          </p:cNvPr>
          <p:cNvGraphicFramePr>
            <a:graphicFrameLocks noGrp="1"/>
          </p:cNvGraphicFramePr>
          <p:nvPr>
            <p:ph idx="1"/>
            <p:extLst>
              <p:ext uri="{D42A27DB-BD31-4B8C-83A1-F6EECF244321}">
                <p14:modId xmlns:p14="http://schemas.microsoft.com/office/powerpoint/2010/main" val="4197178422"/>
              </p:ext>
            </p:extLst>
          </p:nvPr>
        </p:nvGraphicFramePr>
        <p:xfrm>
          <a:off x="1838325" y="904876"/>
          <a:ext cx="7593058" cy="5588016"/>
        </p:xfrm>
        <a:graphic>
          <a:graphicData uri="http://schemas.openxmlformats.org/drawingml/2006/table">
            <a:tbl>
              <a:tblPr>
                <a:tableStyleId>{5C22544A-7EE6-4342-B048-85BDC9FD1C3A}</a:tableStyleId>
              </a:tblPr>
              <a:tblGrid>
                <a:gridCol w="2809627">
                  <a:extLst>
                    <a:ext uri="{9D8B030D-6E8A-4147-A177-3AD203B41FA5}">
                      <a16:colId xmlns:a16="http://schemas.microsoft.com/office/drawing/2014/main" val="3637535334"/>
                    </a:ext>
                  </a:extLst>
                </a:gridCol>
                <a:gridCol w="1032375">
                  <a:extLst>
                    <a:ext uri="{9D8B030D-6E8A-4147-A177-3AD203B41FA5}">
                      <a16:colId xmlns:a16="http://schemas.microsoft.com/office/drawing/2014/main" val="2374379805"/>
                    </a:ext>
                  </a:extLst>
                </a:gridCol>
                <a:gridCol w="1136918">
                  <a:extLst>
                    <a:ext uri="{9D8B030D-6E8A-4147-A177-3AD203B41FA5}">
                      <a16:colId xmlns:a16="http://schemas.microsoft.com/office/drawing/2014/main" val="1700691221"/>
                    </a:ext>
                  </a:extLst>
                </a:gridCol>
                <a:gridCol w="2614138">
                  <a:extLst>
                    <a:ext uri="{9D8B030D-6E8A-4147-A177-3AD203B41FA5}">
                      <a16:colId xmlns:a16="http://schemas.microsoft.com/office/drawing/2014/main" val="2920740921"/>
                    </a:ext>
                  </a:extLst>
                </a:gridCol>
              </a:tblGrid>
              <a:tr h="266096">
                <a:tc gridSpan="4">
                  <a:txBody>
                    <a:bodyPr/>
                    <a:lstStyle/>
                    <a:p>
                      <a:pPr algn="l" fontAlgn="b"/>
                      <a:r>
                        <a:rPr lang="en-US" sz="1100" u="none" strike="noStrike">
                          <a:effectLst/>
                        </a:rPr>
                        <a:t>Consolidated balance sheet of the Eurosystem (€ billion) (3 May 2019 )</a:t>
                      </a:r>
                      <a:endParaRPr lang="en-US" sz="1100" b="0" i="1"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8140939"/>
                  </a:ext>
                </a:extLst>
              </a:tr>
              <a:tr h="266096">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4676543"/>
                  </a:ext>
                </a:extLst>
              </a:tr>
              <a:tr h="266096">
                <a:tc>
                  <a:txBody>
                    <a:bodyPr/>
                    <a:lstStyle/>
                    <a:p>
                      <a:pPr algn="l" fontAlgn="b"/>
                      <a:r>
                        <a:rPr lang="it-IT" sz="1100" u="none" strike="noStrike">
                          <a:effectLst/>
                        </a:rPr>
                        <a:t>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Liabilities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3445914"/>
                  </a:ext>
                </a:extLst>
              </a:tr>
              <a:tr h="266096">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0343928"/>
                  </a:ext>
                </a:extLst>
              </a:tr>
              <a:tr h="266096">
                <a:tc>
                  <a:txBody>
                    <a:bodyPr/>
                    <a:lstStyle/>
                    <a:p>
                      <a:pPr algn="l" fontAlgn="b"/>
                      <a:r>
                        <a:rPr lang="it-IT" sz="1100" u="none" strike="noStrike">
                          <a:effectLst/>
                        </a:rPr>
                        <a:t>Autonomous liquidity factors </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947</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2258</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dirty="0" err="1">
                          <a:effectLst/>
                        </a:rPr>
                        <a:t>Autonomous</a:t>
                      </a:r>
                      <a:r>
                        <a:rPr lang="it-IT" sz="1100" u="none" strike="noStrike" dirty="0">
                          <a:effectLst/>
                        </a:rPr>
                        <a:t> </a:t>
                      </a:r>
                      <a:r>
                        <a:rPr lang="it-IT" sz="1100" u="none" strike="noStrike" dirty="0" err="1">
                          <a:effectLst/>
                        </a:rPr>
                        <a:t>liquidity</a:t>
                      </a:r>
                      <a:r>
                        <a:rPr lang="it-IT" sz="1100" u="none" strike="noStrike" dirty="0">
                          <a:effectLst/>
                        </a:rPr>
                        <a:t> </a:t>
                      </a:r>
                      <a:r>
                        <a:rPr lang="it-IT" sz="1100" u="none" strike="noStrike" dirty="0" err="1">
                          <a:effectLst/>
                        </a:rPr>
                        <a:t>factors</a:t>
                      </a:r>
                      <a:endParaRPr lang="it-IT"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87990983"/>
                  </a:ext>
                </a:extLst>
              </a:tr>
              <a:tr h="266096">
                <a:tc>
                  <a:txBody>
                    <a:bodyPr/>
                    <a:lstStyle/>
                    <a:p>
                      <a:pPr algn="l" fontAlgn="b"/>
                      <a:r>
                        <a:rPr lang="it-IT" sz="1100" u="none" strike="noStrike">
                          <a:effectLst/>
                        </a:rPr>
                        <a:t>(assets)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(liabilities)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19549484"/>
                  </a:ext>
                </a:extLst>
              </a:tr>
              <a:tr h="266096">
                <a:tc>
                  <a:txBody>
                    <a:bodyPr/>
                    <a:lstStyle/>
                    <a:p>
                      <a:pPr algn="l" fontAlgn="b"/>
                      <a:r>
                        <a:rPr lang="it-IT" sz="1100" u="none" strike="noStrike">
                          <a:effectLst/>
                        </a:rPr>
                        <a:t>Net foreign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690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1229</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Banknotes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3531268"/>
                  </a:ext>
                </a:extLst>
              </a:tr>
              <a:tr h="266096">
                <a:tc>
                  <a:txBody>
                    <a:bodyPr/>
                    <a:lstStyle/>
                    <a:p>
                      <a:pPr algn="l" fontAlgn="b"/>
                      <a:r>
                        <a:rPr lang="en-US" sz="1100" u="none" strike="noStrike">
                          <a:effectLst/>
                        </a:rPr>
                        <a:t>(Gold and other foreign assets)</a:t>
                      </a:r>
                      <a:endParaRPr lang="en-US"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203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Government deposits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3143561"/>
                  </a:ext>
                </a:extLst>
              </a:tr>
              <a:tr h="266096">
                <a:tc>
                  <a:txBody>
                    <a:bodyPr/>
                    <a:lstStyle/>
                    <a:p>
                      <a:pPr algn="l" fontAlgn="b"/>
                      <a:r>
                        <a:rPr lang="it-IT" sz="1100" u="none" strike="noStrike">
                          <a:effectLst/>
                        </a:rPr>
                        <a:t>Domestic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257</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826</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Other autonomous factors  (net)</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68065573"/>
                  </a:ext>
                </a:extLst>
              </a:tr>
              <a:tr h="266096">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041985"/>
                  </a:ext>
                </a:extLst>
              </a:tr>
              <a:tr h="266096">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3349</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2038</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9005872"/>
                  </a:ext>
                </a:extLst>
              </a:tr>
              <a:tr h="266096">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8132834"/>
                  </a:ext>
                </a:extLst>
              </a:tr>
              <a:tr h="266096">
                <a:tc>
                  <a:txBody>
                    <a:bodyPr/>
                    <a:lstStyle/>
                    <a:p>
                      <a:pPr algn="l" fontAlgn="b"/>
                      <a:r>
                        <a:rPr lang="it-IT" sz="1100" u="none" strike="noStrike">
                          <a:effectLst/>
                        </a:rPr>
                        <a:t>Main refinancing operations (MRO)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6</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1404</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Current accounts (reserves)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3809243"/>
                  </a:ext>
                </a:extLst>
              </a:tr>
              <a:tr h="266096">
                <a:tc>
                  <a:txBody>
                    <a:bodyPr/>
                    <a:lstStyle/>
                    <a:p>
                      <a:pPr algn="l" fontAlgn="b"/>
                      <a:r>
                        <a:rPr lang="it-IT" sz="1100" u="none" strike="noStrike">
                          <a:effectLst/>
                        </a:rPr>
                        <a:t>Longer term refinancing</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719</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Absorbing operations related </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3134096"/>
                  </a:ext>
                </a:extLst>
              </a:tr>
              <a:tr h="266096">
                <a:tc>
                  <a:txBody>
                    <a:bodyPr/>
                    <a:lstStyle/>
                    <a:p>
                      <a:pPr algn="l" fontAlgn="b"/>
                      <a:r>
                        <a:rPr lang="it-IT" sz="1100" u="none" strike="noStrike">
                          <a:effectLst/>
                        </a:rPr>
                        <a:t>operations (LTRO)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to Security Market Programme</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04254291"/>
                  </a:ext>
                </a:extLst>
              </a:tr>
              <a:tr h="266096">
                <a:tc>
                  <a:txBody>
                    <a:bodyPr/>
                    <a:lstStyle/>
                    <a:p>
                      <a:pPr algn="l" fontAlgn="b"/>
                      <a:r>
                        <a:rPr lang="it-IT" sz="1100" u="none" strike="noStrike">
                          <a:effectLst/>
                        </a:rPr>
                        <a:t>Securities held for monetary</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8667663"/>
                  </a:ext>
                </a:extLst>
              </a:tr>
              <a:tr h="266096">
                <a:tc>
                  <a:txBody>
                    <a:bodyPr/>
                    <a:lstStyle/>
                    <a:p>
                      <a:pPr algn="l" fontAlgn="b"/>
                      <a:r>
                        <a:rPr lang="it-IT" sz="1100" u="none" strike="noStrike" dirty="0">
                          <a:effectLst/>
                        </a:rPr>
                        <a:t>policy </a:t>
                      </a:r>
                      <a:r>
                        <a:rPr lang="it-IT" sz="1100" u="none" strike="noStrike" dirty="0" err="1">
                          <a:effectLst/>
                        </a:rPr>
                        <a:t>purposes</a:t>
                      </a:r>
                      <a:r>
                        <a:rPr lang="it-IT" sz="1100" u="none" strike="noStrike" dirty="0">
                          <a:effectLst/>
                        </a:rPr>
                        <a:t> (</a:t>
                      </a:r>
                      <a:r>
                        <a:rPr lang="it-IT" sz="1100" u="none" strike="noStrike" dirty="0" err="1">
                          <a:effectLst/>
                        </a:rPr>
                        <a:t>mainly</a:t>
                      </a:r>
                      <a:r>
                        <a:rPr lang="it-IT" sz="1100" u="none" strike="noStrike" dirty="0">
                          <a:effectLst/>
                        </a:rPr>
                        <a:t> QE)</a:t>
                      </a:r>
                      <a:endParaRPr lang="it-IT" sz="1100" b="0" i="1"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2624</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09443075"/>
                  </a:ext>
                </a:extLst>
              </a:tr>
              <a:tr h="266096">
                <a:tc>
                  <a:txBody>
                    <a:bodyPr/>
                    <a:lstStyle/>
                    <a:p>
                      <a:pPr algn="l" fontAlgn="b"/>
                      <a:r>
                        <a:rPr lang="it-IT" sz="1100" u="none" strike="noStrike">
                          <a:effectLst/>
                        </a:rPr>
                        <a:t>Marginal lending facility</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634</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Deposit faciity</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52884417"/>
                  </a:ext>
                </a:extLst>
              </a:tr>
              <a:tr h="266096">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4023056"/>
                  </a:ext>
                </a:extLst>
              </a:tr>
              <a:tr h="266096">
                <a:tc>
                  <a:txBody>
                    <a:bodyPr/>
                    <a:lstStyle/>
                    <a:p>
                      <a:pPr algn="l" fontAlgn="b"/>
                      <a:r>
                        <a:rPr lang="it-IT" sz="1100" u="none" strike="noStrike">
                          <a:effectLst/>
                        </a:rPr>
                        <a:t>Total</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4296</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4296</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8445824"/>
                  </a:ext>
                </a:extLst>
              </a:tr>
              <a:tr h="266096">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24058225"/>
                  </a:ext>
                </a:extLst>
              </a:tr>
            </a:tbl>
          </a:graphicData>
        </a:graphic>
      </p:graphicFrame>
      <p:cxnSp>
        <p:nvCxnSpPr>
          <p:cNvPr id="5" name="Connettore 2 4"/>
          <p:cNvCxnSpPr/>
          <p:nvPr/>
        </p:nvCxnSpPr>
        <p:spPr>
          <a:xfrm flipV="1">
            <a:off x="1236617" y="6191794"/>
            <a:ext cx="3675017" cy="301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838200" y="5216434"/>
            <a:ext cx="886097" cy="17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8464731" y="3561806"/>
            <a:ext cx="1680755" cy="64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7680960" y="5216434"/>
            <a:ext cx="1245326" cy="357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549275"/>
          </a:xfrm>
        </p:spPr>
        <p:txBody>
          <a:bodyPr>
            <a:normAutofit/>
          </a:bodyPr>
          <a:lstStyle/>
          <a:p>
            <a:pPr algn="ctr"/>
            <a:r>
              <a:rPr lang="en-GB" sz="2800" b="1" dirty="0"/>
              <a:t>The ECB strategic revision</a:t>
            </a:r>
          </a:p>
        </p:txBody>
      </p:sp>
      <p:sp>
        <p:nvSpPr>
          <p:cNvPr id="3" name="Segnaposto contenuto 2"/>
          <p:cNvSpPr>
            <a:spLocks noGrp="1"/>
          </p:cNvSpPr>
          <p:nvPr>
            <p:ph idx="1"/>
          </p:nvPr>
        </p:nvSpPr>
        <p:spPr>
          <a:xfrm>
            <a:off x="731520" y="1088571"/>
            <a:ext cx="10622280" cy="5088392"/>
          </a:xfrm>
        </p:spPr>
        <p:txBody>
          <a:bodyPr/>
          <a:lstStyle/>
          <a:p>
            <a:r>
              <a:rPr lang="en-GB" dirty="0"/>
              <a:t>In July 2021, the ECB published a review of its monetary policy strategy. Two elements:</a:t>
            </a:r>
          </a:p>
          <a:p>
            <a:r>
              <a:rPr lang="en-GB" dirty="0"/>
              <a:t>1) the inflation target from below but close to 2% becomes 2% dry. This gives equal weight to deflationary and inflationary overshoots.</a:t>
            </a:r>
          </a:p>
          <a:p>
            <a:r>
              <a:rPr lang="en-GB" dirty="0"/>
              <a:t> 2) The ECB calls for complementarity between fiscal and monetary policy, at least in times of crisis.</a:t>
            </a:r>
          </a:p>
          <a:p>
            <a:r>
              <a:rPr lang="en-GB" dirty="0"/>
              <a:t>The ECB was often left alone during the long years of the eurozone crisis.</a:t>
            </a:r>
          </a:p>
        </p:txBody>
      </p:sp>
    </p:spTree>
    <p:extLst>
      <p:ext uri="{BB962C8B-B14F-4D97-AF65-F5344CB8AC3E}">
        <p14:creationId xmlns:p14="http://schemas.microsoft.com/office/powerpoint/2010/main" val="1352734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D81BD4-E296-49D0-B685-6C718B5CA00A}"/>
              </a:ext>
            </a:extLst>
          </p:cNvPr>
          <p:cNvSpPr>
            <a:spLocks noGrp="1"/>
          </p:cNvSpPr>
          <p:nvPr>
            <p:ph type="title"/>
          </p:nvPr>
        </p:nvSpPr>
        <p:spPr>
          <a:xfrm>
            <a:off x="838200" y="365126"/>
            <a:ext cx="10391775" cy="539750"/>
          </a:xfrm>
        </p:spPr>
        <p:txBody>
          <a:bodyPr>
            <a:normAutofit/>
          </a:bodyPr>
          <a:lstStyle/>
          <a:p>
            <a:pPr algn="ctr"/>
            <a:r>
              <a:rPr lang="en-GB" sz="2800" b="1" dirty="0"/>
              <a:t>Implications</a:t>
            </a:r>
          </a:p>
        </p:txBody>
      </p:sp>
      <p:sp>
        <p:nvSpPr>
          <p:cNvPr id="3" name="Segnaposto contenuto 2">
            <a:extLst>
              <a:ext uri="{FF2B5EF4-FFF2-40B4-BE49-F238E27FC236}">
                <a16:creationId xmlns:a16="http://schemas.microsoft.com/office/drawing/2014/main" id="{3E238832-4BD0-4DEB-8F68-319F044074C9}"/>
              </a:ext>
            </a:extLst>
          </p:cNvPr>
          <p:cNvSpPr>
            <a:spLocks noGrp="1"/>
          </p:cNvSpPr>
          <p:nvPr>
            <p:ph idx="1"/>
          </p:nvPr>
        </p:nvSpPr>
        <p:spPr>
          <a:xfrm>
            <a:off x="838200" y="904876"/>
            <a:ext cx="10515600" cy="5272087"/>
          </a:xfrm>
        </p:spPr>
        <p:txBody>
          <a:bodyPr>
            <a:normAutofit fontScale="92500"/>
          </a:bodyPr>
          <a:lstStyle/>
          <a:p>
            <a:r>
              <a:rPr lang="en-US" sz="2400" dirty="0"/>
              <a:t>My first aim has been to show you how wrong there is with monetary policy as it is (still) taught. But there are important implications for macroeconomic theory.</a:t>
            </a:r>
          </a:p>
          <a:p>
            <a:r>
              <a:rPr lang="en-US" sz="2400" dirty="0"/>
              <a:t>First, the endogeneity of money can be and is shared by even the best mainstream economists and central bankers. What differentiates mainstream and post-Keynesians is not the endogeneity of money (a fact), but the existence of the natural rate of interest (critical importance of capital theory in demolishing this concept).</a:t>
            </a:r>
          </a:p>
          <a:p>
            <a:r>
              <a:rPr lang="en-US" sz="2400" dirty="0"/>
              <a:t>Keynes flirted with endogenous money theory, but in GT he adopted an endogenous view (transited in textbooks).</a:t>
            </a:r>
          </a:p>
          <a:p>
            <a:r>
              <a:rPr lang="en-US" sz="2400" dirty="0"/>
              <a:t>In the famous articles of 1937 he partly retraced his steps by asking who financed investments (since he rejected the Loanable funds theory). Initial and final finance.</a:t>
            </a:r>
          </a:p>
          <a:p>
            <a:r>
              <a:rPr lang="en-US" sz="2400" dirty="0"/>
              <a:t>Financing through endogenous money creation (out of thin air) can also be extended from investment to other autonomous components of demand that in the Keynesian multiplier and in the supermultiplier analyses determine, respectively, the degree of utilization of productive capacity and its growth rate.</a:t>
            </a:r>
            <a:endParaRPr lang="en-GB" sz="2400" dirty="0"/>
          </a:p>
        </p:txBody>
      </p:sp>
    </p:spTree>
    <p:extLst>
      <p:ext uri="{BB962C8B-B14F-4D97-AF65-F5344CB8AC3E}">
        <p14:creationId xmlns:p14="http://schemas.microsoft.com/office/powerpoint/2010/main" val="2042376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5D351-8B82-4A8A-ADFD-CAB383446D31}"/>
              </a:ext>
            </a:extLst>
          </p:cNvPr>
          <p:cNvSpPr>
            <a:spLocks noGrp="1"/>
          </p:cNvSpPr>
          <p:nvPr>
            <p:ph type="title"/>
          </p:nvPr>
        </p:nvSpPr>
        <p:spPr>
          <a:xfrm>
            <a:off x="838200" y="365126"/>
            <a:ext cx="10439400" cy="901700"/>
          </a:xfrm>
        </p:spPr>
        <p:txBody>
          <a:bodyPr>
            <a:normAutofit/>
          </a:bodyPr>
          <a:lstStyle/>
          <a:p>
            <a:pPr algn="ctr"/>
            <a:r>
              <a:rPr lang="en-GB" sz="2800" b="1" dirty="0"/>
              <a:t>Endogenous money and the autonomous non-capacity creating component of AD</a:t>
            </a:r>
          </a:p>
        </p:txBody>
      </p:sp>
      <p:sp>
        <p:nvSpPr>
          <p:cNvPr id="3" name="Segnaposto contenuto 2">
            <a:extLst>
              <a:ext uri="{FF2B5EF4-FFF2-40B4-BE49-F238E27FC236}">
                <a16:creationId xmlns:a16="http://schemas.microsoft.com/office/drawing/2014/main" id="{F1601487-8B84-4ED8-9B93-93451970B574}"/>
              </a:ext>
            </a:extLst>
          </p:cNvPr>
          <p:cNvSpPr>
            <a:spLocks noGrp="1"/>
          </p:cNvSpPr>
          <p:nvPr>
            <p:ph idx="1"/>
          </p:nvPr>
        </p:nvSpPr>
        <p:spPr>
          <a:xfrm>
            <a:off x="714375" y="1266826"/>
            <a:ext cx="10639425" cy="4910137"/>
          </a:xfrm>
        </p:spPr>
        <p:txBody>
          <a:bodyPr>
            <a:normAutofit fontScale="92500" lnSpcReduction="10000"/>
          </a:bodyPr>
          <a:lstStyle/>
          <a:p>
            <a:r>
              <a:rPr lang="en-GB" sz="2400" dirty="0"/>
              <a:t>Autonomous consumption financed by consumer credit. Credit (initial finance) </a:t>
            </a:r>
            <a:r>
              <a:rPr lang="en-GB" sz="2400" dirty="0">
                <a:sym typeface="Wingdings" panose="05000000000000000000" pitchFamily="2" charset="2"/>
              </a:rPr>
              <a:t> </a:t>
            </a:r>
            <a:r>
              <a:rPr lang="en-GB" sz="2400" dirty="0"/>
              <a:t>C</a:t>
            </a:r>
            <a:r>
              <a:rPr lang="en-GB" sz="2400" baseline="-25000" dirty="0"/>
              <a:t>A</a:t>
            </a:r>
            <a:r>
              <a:rPr lang="en-GB" sz="2400" dirty="0"/>
              <a:t> </a:t>
            </a:r>
            <a:r>
              <a:rPr lang="en-GB" sz="2400" dirty="0">
                <a:sym typeface="Wingdings" panose="05000000000000000000" pitchFamily="2" charset="2"/>
              </a:rPr>
              <a:t> Y  S (final finance)</a:t>
            </a:r>
          </a:p>
          <a:p>
            <a:r>
              <a:rPr lang="en-GB" sz="2400" dirty="0">
                <a:sym typeface="Wingdings" panose="05000000000000000000" pitchFamily="2" charset="2"/>
              </a:rPr>
              <a:t>Saving = dissaving (no net saving)</a:t>
            </a:r>
          </a:p>
          <a:p>
            <a:r>
              <a:rPr lang="en-GB" sz="2400" dirty="0">
                <a:sym typeface="Wingdings" panose="05000000000000000000" pitchFamily="2" charset="2"/>
              </a:rPr>
              <a:t>Government spending: the State spends before taxing or collecting savings. Modern Money Theory. </a:t>
            </a:r>
          </a:p>
          <a:p>
            <a:r>
              <a:rPr lang="en-US" sz="2400" dirty="0">
                <a:sym typeface="Wingdings" panose="05000000000000000000" pitchFamily="2" charset="2"/>
              </a:rPr>
              <a:t>Analysis that merits further study given the formal prohibition of CBs to finance government spending.</a:t>
            </a:r>
          </a:p>
          <a:p>
            <a:r>
              <a:rPr lang="en-US" sz="2400" dirty="0">
                <a:sym typeface="Wingdings" panose="05000000000000000000" pitchFamily="2" charset="2"/>
              </a:rPr>
              <a:t>Exports: vendor finance</a:t>
            </a:r>
          </a:p>
          <a:p>
            <a:r>
              <a:rPr lang="en-US" sz="2400" dirty="0">
                <a:sym typeface="Wingdings" panose="05000000000000000000" pitchFamily="2" charset="2"/>
              </a:rPr>
              <a:t>International K flows: neoclassical thesis: capital rich countries lend excess saving to capital poor countries (International loanable fund theory).</a:t>
            </a:r>
          </a:p>
          <a:p>
            <a:r>
              <a:rPr lang="en-US" sz="2400" dirty="0">
                <a:sym typeface="Wingdings" panose="05000000000000000000" pitchFamily="2" charset="2"/>
              </a:rPr>
              <a:t>In the endogenous money view, domestic or foreign banks in peripheral countries create credit in </a:t>
            </a:r>
            <a:r>
              <a:rPr lang="en-US" sz="2400" dirty="0" err="1">
                <a:sym typeface="Wingdings" panose="05000000000000000000" pitchFamily="2" charset="2"/>
              </a:rPr>
              <a:t>favour</a:t>
            </a:r>
            <a:r>
              <a:rPr lang="en-US" sz="2400" dirty="0">
                <a:sym typeface="Wingdings" panose="05000000000000000000" pitchFamily="2" charset="2"/>
              </a:rPr>
              <a:t> of peripheral countries (initial finance); this leads to CA deficits in the periphery and to CA surpluses in the core, and, ex post, to  loans from core countries (final finance)</a:t>
            </a:r>
            <a:endParaRPr lang="en-GB" sz="2400" dirty="0"/>
          </a:p>
        </p:txBody>
      </p:sp>
    </p:spTree>
    <p:extLst>
      <p:ext uri="{BB962C8B-B14F-4D97-AF65-F5344CB8AC3E}">
        <p14:creationId xmlns:p14="http://schemas.microsoft.com/office/powerpoint/2010/main" val="780822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256520" cy="627652"/>
          </a:xfrm>
        </p:spPr>
        <p:txBody>
          <a:bodyPr>
            <a:normAutofit/>
          </a:bodyPr>
          <a:lstStyle/>
          <a:p>
            <a:pPr algn="ctr"/>
            <a:r>
              <a:rPr lang="en-GB" sz="2000" b="1" dirty="0"/>
              <a:t>References</a:t>
            </a:r>
          </a:p>
        </p:txBody>
      </p:sp>
      <p:sp>
        <p:nvSpPr>
          <p:cNvPr id="3" name="Segnaposto contenuto 2"/>
          <p:cNvSpPr>
            <a:spLocks noGrp="1"/>
          </p:cNvSpPr>
          <p:nvPr>
            <p:ph idx="1"/>
          </p:nvPr>
        </p:nvSpPr>
        <p:spPr>
          <a:xfrm>
            <a:off x="714103" y="844731"/>
            <a:ext cx="10685417" cy="5451566"/>
          </a:xfrm>
        </p:spPr>
        <p:txBody>
          <a:bodyPr>
            <a:normAutofit fontScale="40000" lnSpcReduction="20000"/>
          </a:bodyPr>
          <a:lstStyle/>
          <a:p>
            <a:pPr marL="0" indent="0">
              <a:buNone/>
            </a:pPr>
            <a:r>
              <a:rPr lang="en-GB" b="1" dirty="0"/>
              <a:t>On endogenous money and banks</a:t>
            </a:r>
          </a:p>
          <a:p>
            <a:pPr marL="0" indent="0">
              <a:buNone/>
            </a:pPr>
            <a:r>
              <a:rPr lang="en-GB" dirty="0"/>
              <a:t>Bindseil, U. (2004b) The operational target of monetary policy and the rise and fall of reserve position doctrine, European Central Bank, Working Paper Series, n. 372.</a:t>
            </a:r>
          </a:p>
          <a:p>
            <a:pPr marL="0" indent="0">
              <a:buNone/>
            </a:pPr>
            <a:r>
              <a:rPr lang="en-GB" dirty="0"/>
              <a:t>Jakab, Z., e Kumhof, M. (2015) Banks are not intermediaries of loanable funds - and why this matters, Bank of England Working Papers n. 529.</a:t>
            </a:r>
          </a:p>
          <a:p>
            <a:pPr marL="0" indent="0">
              <a:buNone/>
            </a:pPr>
            <a:r>
              <a:rPr lang="en-GB" dirty="0"/>
              <a:t>Deutsche Bundesbank (2017) The role of banks, non-banks and the central bank in the money creation process, </a:t>
            </a:r>
            <a:r>
              <a:rPr lang="en-GB" i="1" dirty="0"/>
              <a:t>Monthly Report</a:t>
            </a:r>
            <a:r>
              <a:rPr lang="en-GB" dirty="0"/>
              <a:t>, April, n. 13.</a:t>
            </a:r>
          </a:p>
          <a:p>
            <a:pPr marL="0" indent="0">
              <a:buNone/>
            </a:pPr>
            <a:r>
              <a:rPr lang="en-GB" dirty="0"/>
              <a:t>McLeay M., Amar, R., e Ryland, T. (2014a) Money creation in the modern economy, </a:t>
            </a:r>
            <a:r>
              <a:rPr lang="en-GB" i="1" dirty="0"/>
              <a:t>Bank of England Quarterly Bulletin</a:t>
            </a:r>
            <a:r>
              <a:rPr lang="en-GB" dirty="0"/>
              <a:t>, n. 1, pp. 1-14</a:t>
            </a:r>
          </a:p>
          <a:p>
            <a:pPr marL="0" indent="0">
              <a:buNone/>
            </a:pPr>
            <a:r>
              <a:rPr lang="en-GB" dirty="0"/>
              <a:t>McLeay, M., R. Amar, e T. Ryland (2014b) Money creation in the modern economy, </a:t>
            </a:r>
            <a:r>
              <a:rPr lang="en-GB" i="1" dirty="0"/>
              <a:t>Bank of England Quarterly Bulletin</a:t>
            </a:r>
            <a:r>
              <a:rPr lang="en-GB" dirty="0"/>
              <a:t>, vol. 54, pp. 14-27.</a:t>
            </a:r>
          </a:p>
          <a:p>
            <a:pPr marL="0" indent="0">
              <a:buNone/>
            </a:pPr>
            <a:r>
              <a:rPr lang="en-GB" dirty="0"/>
              <a:t>Werner, R.A. (2014a) How do banks create money, and why can other firms not do the same? An explanation for the coexistence of lending and deposit-taking, </a:t>
            </a:r>
            <a:r>
              <a:rPr lang="en-GB" i="1" dirty="0"/>
              <a:t>International Review of Financial Analysis</a:t>
            </a:r>
            <a:r>
              <a:rPr lang="en-GB" dirty="0"/>
              <a:t>, 36, pp. 71-77.</a:t>
            </a:r>
          </a:p>
          <a:p>
            <a:pPr marL="0" indent="0">
              <a:buNone/>
            </a:pPr>
            <a:r>
              <a:rPr lang="en-GB" dirty="0"/>
              <a:t>Werner, R.A. (2014b) Can banks individually create money out of nothing? — The theories and the empirical evidence </a:t>
            </a:r>
            <a:r>
              <a:rPr lang="en-GB" i="1" dirty="0"/>
              <a:t>International Review of Financial Analysis</a:t>
            </a:r>
            <a:r>
              <a:rPr lang="en-GB" dirty="0"/>
              <a:t>, 36, pp. 1-19.</a:t>
            </a:r>
          </a:p>
          <a:p>
            <a:pPr marL="0" indent="0">
              <a:buNone/>
            </a:pPr>
            <a:r>
              <a:rPr lang="en-GB" dirty="0"/>
              <a:t>Werner, R.A. (2016) A lost century in Economics: Three theories of banking and the conclusive evidence, </a:t>
            </a:r>
            <a:r>
              <a:rPr lang="en-GB" i="1" dirty="0"/>
              <a:t>International Review of Financial Analysis</a:t>
            </a:r>
            <a:r>
              <a:rPr lang="en-GB" dirty="0"/>
              <a:t>, 46, pp. 361-379.</a:t>
            </a:r>
          </a:p>
          <a:p>
            <a:pPr marL="0" indent="0">
              <a:buNone/>
            </a:pPr>
            <a:r>
              <a:rPr lang="en-GB" b="1" dirty="0"/>
              <a:t>On endogenous money and monetary policy</a:t>
            </a:r>
          </a:p>
          <a:p>
            <a:pPr marL="0" indent="0">
              <a:buNone/>
            </a:pPr>
            <a:r>
              <a:rPr lang="en-GB" dirty="0"/>
              <a:t>Borio, C., e </a:t>
            </a:r>
            <a:r>
              <a:rPr lang="en-GB" dirty="0" err="1"/>
              <a:t>Disyatat</a:t>
            </a:r>
            <a:r>
              <a:rPr lang="en-GB" dirty="0"/>
              <a:t>, P. (2009) Unconventional monetary policies: an appraisal, BIS Working Papers n. 292. </a:t>
            </a:r>
          </a:p>
          <a:p>
            <a:pPr marL="0" indent="0">
              <a:buNone/>
            </a:pPr>
            <a:r>
              <a:rPr lang="en-GB" dirty="0" err="1"/>
              <a:t>Disyatat</a:t>
            </a:r>
            <a:r>
              <a:rPr lang="en-GB" dirty="0"/>
              <a:t>, P. (2008) Monetary policy implementation: Misconceptions and their consequences, BIS Working Papers n. 269.</a:t>
            </a:r>
          </a:p>
          <a:p>
            <a:pPr marL="0" indent="0">
              <a:buNone/>
            </a:pPr>
            <a:r>
              <a:rPr lang="en-GB" dirty="0"/>
              <a:t>Fullwiler, S.T. (2008) Modern central bank operations – The general principles, https://papers.ssrn.com/sol3/papers.cfm?abstract_id=1658232 (</a:t>
            </a:r>
            <a:r>
              <a:rPr lang="en-GB" dirty="0" err="1"/>
              <a:t>successiamente</a:t>
            </a:r>
            <a:r>
              <a:rPr lang="en-GB" dirty="0"/>
              <a:t> </a:t>
            </a:r>
            <a:r>
              <a:rPr lang="en-GB" dirty="0" err="1"/>
              <a:t>pubblicato</a:t>
            </a:r>
            <a:r>
              <a:rPr lang="en-GB" dirty="0"/>
              <a:t> in L.P. </a:t>
            </a:r>
            <a:r>
              <a:rPr lang="en-GB" dirty="0" err="1"/>
              <a:t>Rochon</a:t>
            </a:r>
            <a:r>
              <a:rPr lang="en-GB" dirty="0"/>
              <a:t> e S. Rossi (a </a:t>
            </a:r>
            <a:r>
              <a:rPr lang="en-GB" dirty="0" err="1"/>
              <a:t>cura</a:t>
            </a:r>
            <a:r>
              <a:rPr lang="en-GB" dirty="0"/>
              <a:t> di) </a:t>
            </a:r>
            <a:r>
              <a:rPr lang="en-GB" i="1" dirty="0"/>
              <a:t>Advances in endogenous money analysis </a:t>
            </a:r>
            <a:r>
              <a:rPr lang="en-GB" dirty="0"/>
              <a:t>(pp. 50-87), Edward Elgar, Cheltenham (UK), 2017.</a:t>
            </a:r>
          </a:p>
          <a:p>
            <a:pPr marL="0" indent="0">
              <a:buNone/>
            </a:pPr>
            <a:r>
              <a:rPr lang="en-GB" b="1" dirty="0"/>
              <a:t>Classics and general</a:t>
            </a:r>
          </a:p>
          <a:p>
            <a:pPr marL="0" indent="0">
              <a:buNone/>
            </a:pPr>
            <a:r>
              <a:rPr lang="en-GB" dirty="0"/>
              <a:t>Bindseil, U., e König, P.J. (2013) Basil J. Moore’s Horizontalists and Verticalists: an appraisal 25 years later, </a:t>
            </a:r>
            <a:r>
              <a:rPr lang="en-GB" i="1" dirty="0"/>
              <a:t>Review of Keynesian Economics</a:t>
            </a:r>
            <a:r>
              <a:rPr lang="en-GB" dirty="0"/>
              <a:t>, 1 (4), pp. 383–390.</a:t>
            </a:r>
          </a:p>
          <a:p>
            <a:pPr marL="0" indent="0">
              <a:buNone/>
            </a:pPr>
            <a:r>
              <a:rPr lang="en-GB" dirty="0"/>
              <a:t>Cesaratto, S., e Pariboni R. (2021) Keynes’s finance, the monetary and demand-led circuits: a Sraffian assessment, Working Papers DEPS n. 851.</a:t>
            </a:r>
          </a:p>
          <a:p>
            <a:pPr marL="0" indent="0">
              <a:buNone/>
            </a:pPr>
            <a:r>
              <a:rPr lang="en-GB" dirty="0"/>
              <a:t>Lavoie, M. (2020) </a:t>
            </a:r>
            <a:r>
              <a:rPr lang="en-GB" i="1" dirty="0"/>
              <a:t>Post-Keynesian monetary theory - Selected essays</a:t>
            </a:r>
            <a:r>
              <a:rPr lang="en-GB" dirty="0"/>
              <a:t>, Edward Elgar, Cheltenham (UK).</a:t>
            </a:r>
          </a:p>
          <a:p>
            <a:pPr marL="0" indent="0">
              <a:buNone/>
            </a:pPr>
            <a:r>
              <a:rPr lang="en-GB" dirty="0"/>
              <a:t>Moore B.J. (1988) </a:t>
            </a:r>
            <a:r>
              <a:rPr lang="en-GB" i="1" dirty="0"/>
              <a:t>Horizontalists and Verticalists. The Macroeconomics of credit money</a:t>
            </a:r>
            <a:r>
              <a:rPr lang="en-GB" dirty="0"/>
              <a:t>, Cambridge University Press, Cambridge (UK).</a:t>
            </a:r>
          </a:p>
          <a:p>
            <a:pPr marL="0" indent="0">
              <a:buNone/>
            </a:pPr>
            <a:r>
              <a:rPr lang="en-GB" dirty="0" err="1"/>
              <a:t>Rostagno</a:t>
            </a:r>
            <a:r>
              <a:rPr lang="en-GB" dirty="0"/>
              <a:t>, M., et al. (2021) </a:t>
            </a:r>
            <a:r>
              <a:rPr lang="en-GB" i="1" dirty="0"/>
              <a:t>A Tale of Two Decades of the European Central Bank</a:t>
            </a:r>
            <a:r>
              <a:rPr lang="en-GB" dirty="0"/>
              <a:t>. Oxford University Press.</a:t>
            </a:r>
          </a:p>
          <a:p>
            <a:endParaRPr lang="en-GB" dirty="0"/>
          </a:p>
        </p:txBody>
      </p:sp>
    </p:spTree>
    <p:extLst>
      <p:ext uri="{BB962C8B-B14F-4D97-AF65-F5344CB8AC3E}">
        <p14:creationId xmlns:p14="http://schemas.microsoft.com/office/powerpoint/2010/main" val="876993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err="1"/>
              <a:t>References</a:t>
            </a:r>
            <a:endParaRPr lang="en-GB" sz="2800" b="1" dirty="0"/>
          </a:p>
        </p:txBody>
      </p:sp>
      <p:pic>
        <p:nvPicPr>
          <p:cNvPr id="6" name="Segnaposto contenuto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75743" y="1759130"/>
            <a:ext cx="6053055" cy="4310743"/>
          </a:xfrm>
        </p:spPr>
      </p:pic>
      <p:sp>
        <p:nvSpPr>
          <p:cNvPr id="3" name="Segnaposto contenuto 2"/>
          <p:cNvSpPr>
            <a:spLocks noGrp="1"/>
          </p:cNvSpPr>
          <p:nvPr>
            <p:ph sz="half" idx="1"/>
          </p:nvPr>
        </p:nvSpPr>
        <p:spPr>
          <a:xfrm>
            <a:off x="838200" y="1825624"/>
            <a:ext cx="4491446" cy="4418421"/>
          </a:xfrm>
        </p:spPr>
        <p:txBody>
          <a:bodyPr>
            <a:normAutofit lnSpcReduction="10000"/>
          </a:bodyPr>
          <a:lstStyle/>
          <a:p>
            <a:r>
              <a:rPr lang="en-GB" dirty="0"/>
              <a:t>…and of course:</a:t>
            </a:r>
          </a:p>
          <a:p>
            <a:endParaRPr lang="en-GB" dirty="0"/>
          </a:p>
          <a:p>
            <a:endParaRPr lang="en-GB" dirty="0"/>
          </a:p>
          <a:p>
            <a:endParaRPr lang="en-GB" dirty="0"/>
          </a:p>
          <a:p>
            <a:endParaRPr lang="en-GB" dirty="0"/>
          </a:p>
          <a:p>
            <a:endParaRPr lang="en-GB" dirty="0"/>
          </a:p>
          <a:p>
            <a:endParaRPr lang="en-GB" dirty="0"/>
          </a:p>
          <a:p>
            <a:r>
              <a:rPr lang="en-GB" dirty="0"/>
              <a:t>Many thanks for your attention!</a:t>
            </a:r>
          </a:p>
        </p:txBody>
      </p:sp>
    </p:spTree>
    <p:extLst>
      <p:ext uri="{BB962C8B-B14F-4D97-AF65-F5344CB8AC3E}">
        <p14:creationId xmlns:p14="http://schemas.microsoft.com/office/powerpoint/2010/main" val="41142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08771" cy="788761"/>
          </a:xfrm>
        </p:spPr>
        <p:txBody>
          <a:bodyPr>
            <a:normAutofit fontScale="90000"/>
          </a:bodyPr>
          <a:lstStyle/>
          <a:p>
            <a:pPr algn="ctr"/>
            <a:br>
              <a:rPr lang="en-GB" sz="2800" b="1" dirty="0"/>
            </a:br>
            <a:r>
              <a:rPr lang="en-GB" sz="2800" b="1" dirty="0"/>
              <a:t>Hierarchy of currencies </a:t>
            </a:r>
            <a:br>
              <a:rPr lang="en-GB" dirty="0"/>
            </a:br>
            <a:endParaRPr lang="en-GB" dirty="0"/>
          </a:p>
        </p:txBody>
      </p:sp>
      <p:sp>
        <p:nvSpPr>
          <p:cNvPr id="3" name="Segnaposto contenuto 2"/>
          <p:cNvSpPr>
            <a:spLocks noGrp="1"/>
          </p:cNvSpPr>
          <p:nvPr>
            <p:ph idx="1"/>
          </p:nvPr>
        </p:nvSpPr>
        <p:spPr>
          <a:xfrm>
            <a:off x="775063" y="1349829"/>
            <a:ext cx="10578737" cy="4827134"/>
          </a:xfrm>
        </p:spPr>
        <p:txBody>
          <a:bodyPr>
            <a:normAutofit fontScale="92500" lnSpcReduction="10000"/>
          </a:bodyPr>
          <a:lstStyle/>
          <a:p>
            <a:r>
              <a:rPr lang="en-GB" dirty="0"/>
              <a:t>For these reasons, private individuals use banknotes (issued by the central bank) or bank money (deposits issued by commercial banks) in their transactions.</a:t>
            </a:r>
          </a:p>
          <a:p>
            <a:r>
              <a:rPr lang="en-GB" dirty="0"/>
              <a:t>The commercial banks in turn use for transactions among themselves a particular currency issued by the central banks: </a:t>
            </a:r>
            <a:r>
              <a:rPr lang="en-GB" dirty="0">
                <a:solidFill>
                  <a:srgbClr val="FF0000"/>
                </a:solidFill>
              </a:rPr>
              <a:t>bank reserves</a:t>
            </a:r>
            <a:r>
              <a:rPr lang="en-GB" dirty="0"/>
              <a:t>.</a:t>
            </a:r>
          </a:p>
          <a:p>
            <a:r>
              <a:rPr lang="en-GB" dirty="0"/>
              <a:t>Central banks trade with each other using gold or international currencies, also called reserve currencies because they are a good asset to hold in official reserves. </a:t>
            </a:r>
          </a:p>
          <a:p>
            <a:r>
              <a:rPr lang="en-GB" dirty="0"/>
              <a:t>While it is straightforward to understand how payments by banknotes work, it is less clear how bank deposits are created and circulated.</a:t>
            </a:r>
          </a:p>
          <a:p>
            <a:r>
              <a:rPr lang="en-GB" dirty="0"/>
              <a:t>To this end, let us first briefly introduce a small balance sheet of a commercial bank.</a:t>
            </a:r>
          </a:p>
        </p:txBody>
      </p:sp>
    </p:spTree>
    <p:extLst>
      <p:ext uri="{BB962C8B-B14F-4D97-AF65-F5344CB8AC3E}">
        <p14:creationId xmlns:p14="http://schemas.microsoft.com/office/powerpoint/2010/main" val="221420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2400" dirty="0"/>
              <a:t>We note that </a:t>
            </a:r>
            <a:r>
              <a:rPr lang="en-GB" sz="2400" b="1" dirty="0"/>
              <a:t>deposits</a:t>
            </a:r>
            <a:r>
              <a:rPr lang="en-GB" sz="2400" dirty="0"/>
              <a:t> are a liability for the </a:t>
            </a:r>
            <a:r>
              <a:rPr lang="en-GB" sz="2400" b="1" dirty="0"/>
              <a:t>bank; loans </a:t>
            </a:r>
            <a:r>
              <a:rPr lang="en-GB" sz="2400" dirty="0"/>
              <a:t>are an asset; </a:t>
            </a:r>
            <a:r>
              <a:rPr lang="en-GB" sz="2400" b="1" dirty="0"/>
              <a:t>reserves</a:t>
            </a:r>
            <a:r>
              <a:rPr lang="en-GB" sz="2400" dirty="0"/>
              <a:t> are also an asset held in a current account at the central bank.</a:t>
            </a:r>
          </a:p>
        </p:txBody>
      </p:sp>
      <p:pic>
        <p:nvPicPr>
          <p:cNvPr id="4" name="Segnaposto contenuto 3"/>
          <p:cNvPicPr>
            <a:picLocks noGrp="1" noChangeAspect="1"/>
          </p:cNvPicPr>
          <p:nvPr>
            <p:ph idx="1"/>
          </p:nvPr>
        </p:nvPicPr>
        <p:blipFill>
          <a:blip r:embed="rId2"/>
          <a:stretch>
            <a:fillRect/>
          </a:stretch>
        </p:blipFill>
        <p:spPr>
          <a:xfrm>
            <a:off x="3005060" y="1937619"/>
            <a:ext cx="6181880" cy="4127350"/>
          </a:xfrm>
          <a:prstGeom prst="rect">
            <a:avLst/>
          </a:prstGeom>
        </p:spPr>
      </p:pic>
      <p:cxnSp>
        <p:nvCxnSpPr>
          <p:cNvPr id="5" name="Connettore 2 4"/>
          <p:cNvCxnSpPr/>
          <p:nvPr/>
        </p:nvCxnSpPr>
        <p:spPr>
          <a:xfrm>
            <a:off x="1815737" y="2647405"/>
            <a:ext cx="1158239" cy="7924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1267399" y="4001294"/>
            <a:ext cx="1672045" cy="87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9030788" y="2346960"/>
            <a:ext cx="1323703" cy="1105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80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212977" cy="706029"/>
          </a:xfrm>
        </p:spPr>
        <p:txBody>
          <a:bodyPr>
            <a:normAutofit/>
          </a:bodyPr>
          <a:lstStyle/>
          <a:p>
            <a:pPr algn="ctr"/>
            <a:r>
              <a:rPr lang="en-GB" sz="2400" b="1" dirty="0"/>
              <a:t>Interbank payments: Paolo makes a payment to Francesca</a:t>
            </a:r>
          </a:p>
        </p:txBody>
      </p:sp>
      <p:pic>
        <p:nvPicPr>
          <p:cNvPr id="4" name="Segnaposto contenuto 3"/>
          <p:cNvPicPr>
            <a:picLocks noGrp="1" noChangeAspect="1"/>
          </p:cNvPicPr>
          <p:nvPr>
            <p:ph idx="1"/>
          </p:nvPr>
        </p:nvPicPr>
        <p:blipFill>
          <a:blip r:embed="rId2"/>
          <a:stretch>
            <a:fillRect/>
          </a:stretch>
        </p:blipFill>
        <p:spPr>
          <a:xfrm>
            <a:off x="1370309" y="1872343"/>
            <a:ext cx="9336706" cy="4206240"/>
          </a:xfrm>
          <a:prstGeom prst="rect">
            <a:avLst/>
          </a:prstGeom>
        </p:spPr>
      </p:pic>
    </p:spTree>
    <p:extLst>
      <p:ext uri="{BB962C8B-B14F-4D97-AF65-F5344CB8AC3E}">
        <p14:creationId xmlns:p14="http://schemas.microsoft.com/office/powerpoint/2010/main" val="80106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sz="2400" dirty="0"/>
              <a:t>Banks need reserves to meet reserve requirements (1% of deposits in the EMU) and because they use them in payments. Thus, when banks trust each other, they exchange reserves in the </a:t>
            </a:r>
            <a:r>
              <a:rPr lang="en-GB" sz="2400" dirty="0">
                <a:solidFill>
                  <a:srgbClr val="FF0000"/>
                </a:solidFill>
              </a:rPr>
              <a:t>interbank market</a:t>
            </a:r>
            <a:r>
              <a:rPr lang="en-GB" sz="2400" dirty="0"/>
              <a:t>: banks with excess reserves sell them overnight to banks with excess reserves.</a:t>
            </a:r>
          </a:p>
        </p:txBody>
      </p:sp>
      <p:pic>
        <p:nvPicPr>
          <p:cNvPr id="6" name="Segnaposto contenuto 5"/>
          <p:cNvPicPr>
            <a:picLocks noGrp="1" noChangeAspect="1"/>
          </p:cNvPicPr>
          <p:nvPr>
            <p:ph idx="1"/>
          </p:nvPr>
        </p:nvPicPr>
        <p:blipFill>
          <a:blip r:embed="rId2"/>
          <a:stretch>
            <a:fillRect/>
          </a:stretch>
        </p:blipFill>
        <p:spPr>
          <a:xfrm>
            <a:off x="2828623" y="1854926"/>
            <a:ext cx="6742097" cy="4428941"/>
          </a:xfrm>
          <a:prstGeom prst="rect">
            <a:avLst/>
          </a:prstGeom>
        </p:spPr>
      </p:pic>
    </p:spTree>
    <p:extLst>
      <p:ext uri="{BB962C8B-B14F-4D97-AF65-F5344CB8AC3E}">
        <p14:creationId xmlns:p14="http://schemas.microsoft.com/office/powerpoint/2010/main" val="102321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659EB4-957D-416A-9060-15B11BED043F}"/>
              </a:ext>
            </a:extLst>
          </p:cNvPr>
          <p:cNvSpPr>
            <a:spLocks noGrp="1"/>
          </p:cNvSpPr>
          <p:nvPr>
            <p:ph type="title"/>
          </p:nvPr>
        </p:nvSpPr>
        <p:spPr>
          <a:xfrm>
            <a:off x="838200" y="365126"/>
            <a:ext cx="10306050" cy="482600"/>
          </a:xfrm>
        </p:spPr>
        <p:txBody>
          <a:bodyPr>
            <a:normAutofit/>
          </a:bodyPr>
          <a:lstStyle/>
          <a:p>
            <a:pPr algn="ctr"/>
            <a:r>
              <a:rPr lang="en-GB" sz="2800" b="1" dirty="0"/>
              <a:t>The (in)famous </a:t>
            </a:r>
            <a:r>
              <a:rPr lang="en-GB" sz="2800" b="1" dirty="0">
                <a:solidFill>
                  <a:srgbClr val="FF0000"/>
                </a:solidFill>
              </a:rPr>
              <a:t>TARGET2</a:t>
            </a:r>
            <a:r>
              <a:rPr lang="en-GB" sz="2800" b="1" dirty="0"/>
              <a:t>: how payments work in the Eurosystem</a:t>
            </a:r>
          </a:p>
        </p:txBody>
      </p:sp>
      <p:pic>
        <p:nvPicPr>
          <p:cNvPr id="4" name="Segnaposto contenuto 3">
            <a:extLst>
              <a:ext uri="{FF2B5EF4-FFF2-40B4-BE49-F238E27FC236}">
                <a16:creationId xmlns:a16="http://schemas.microsoft.com/office/drawing/2014/main" id="{C7564773-37DF-405F-9849-F0E3C3AB9EE7}"/>
              </a:ext>
            </a:extLst>
          </p:cNvPr>
          <p:cNvPicPr>
            <a:picLocks noGrp="1" noChangeAspect="1"/>
          </p:cNvPicPr>
          <p:nvPr>
            <p:ph idx="1"/>
          </p:nvPr>
        </p:nvPicPr>
        <p:blipFill>
          <a:blip r:embed="rId2"/>
          <a:stretch>
            <a:fillRect/>
          </a:stretch>
        </p:blipFill>
        <p:spPr>
          <a:xfrm>
            <a:off x="1312412" y="1158240"/>
            <a:ext cx="9724809" cy="3322320"/>
          </a:xfrm>
          <a:prstGeom prst="rect">
            <a:avLst/>
          </a:prstGeom>
        </p:spPr>
      </p:pic>
    </p:spTree>
    <p:extLst>
      <p:ext uri="{BB962C8B-B14F-4D97-AF65-F5344CB8AC3E}">
        <p14:creationId xmlns:p14="http://schemas.microsoft.com/office/powerpoint/2010/main" val="356241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2400" b="1" dirty="0">
                <a:solidFill>
                  <a:srgbClr val="FF0000"/>
                </a:solidFill>
              </a:rPr>
              <a:t>How banks creates loans and deposits</a:t>
            </a:r>
            <a:r>
              <a:rPr lang="en-GB" sz="2400" b="1" dirty="0"/>
              <a:t>: loans generates deposits: The only proviso is that the client is reliable. This is the core of </a:t>
            </a:r>
            <a:r>
              <a:rPr lang="en-GB" sz="2400" b="1" dirty="0">
                <a:solidFill>
                  <a:srgbClr val="FF0000"/>
                </a:solidFill>
              </a:rPr>
              <a:t>endogenous money theory</a:t>
            </a:r>
          </a:p>
        </p:txBody>
      </p:sp>
      <p:pic>
        <p:nvPicPr>
          <p:cNvPr id="5" name="Segnaposto contenuto 4"/>
          <p:cNvPicPr>
            <a:picLocks noGrp="1" noChangeAspect="1"/>
          </p:cNvPicPr>
          <p:nvPr>
            <p:ph sz="half" idx="1"/>
          </p:nvPr>
        </p:nvPicPr>
        <p:blipFill>
          <a:blip r:embed="rId2"/>
          <a:stretch>
            <a:fillRect/>
          </a:stretch>
        </p:blipFill>
        <p:spPr>
          <a:xfrm>
            <a:off x="678657" y="2386150"/>
            <a:ext cx="4035495" cy="2211975"/>
          </a:xfrm>
          <a:prstGeom prst="rect">
            <a:avLst/>
          </a:prstGeom>
        </p:spPr>
      </p:pic>
      <p:pic>
        <p:nvPicPr>
          <p:cNvPr id="6" name="Segnaposto contenuto 5"/>
          <p:cNvPicPr>
            <a:picLocks noGrp="1" noChangeAspect="1"/>
          </p:cNvPicPr>
          <p:nvPr>
            <p:ph sz="half" idx="2"/>
          </p:nvPr>
        </p:nvPicPr>
        <p:blipFill>
          <a:blip r:embed="rId3"/>
          <a:stretch>
            <a:fillRect/>
          </a:stretch>
        </p:blipFill>
        <p:spPr>
          <a:xfrm>
            <a:off x="5879903" y="2420983"/>
            <a:ext cx="3971945" cy="2177141"/>
          </a:xfrm>
          <a:prstGeom prst="rect">
            <a:avLst/>
          </a:prstGeom>
        </p:spPr>
      </p:pic>
    </p:spTree>
    <p:extLst>
      <p:ext uri="{BB962C8B-B14F-4D97-AF65-F5344CB8AC3E}">
        <p14:creationId xmlns:p14="http://schemas.microsoft.com/office/powerpoint/2010/main" val="3758172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4561</Words>
  <Application>Microsoft Office PowerPoint</Application>
  <PresentationFormat>Widescreen</PresentationFormat>
  <Paragraphs>361</Paragraphs>
  <Slides>38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38</vt:i4>
      </vt:variant>
    </vt:vector>
  </HeadingPairs>
  <TitlesOfParts>
    <vt:vector size="45" baseType="lpstr">
      <vt:lpstr>Arial</vt:lpstr>
      <vt:lpstr>Calibri</vt:lpstr>
      <vt:lpstr>Calibri Light</vt:lpstr>
      <vt:lpstr>Cambria Math</vt:lpstr>
      <vt:lpstr>Symbol</vt:lpstr>
      <vt:lpstr>Wingdings</vt:lpstr>
      <vt:lpstr>Tema di Office</vt:lpstr>
      <vt:lpstr> Monetary Theory and Policy</vt:lpstr>
      <vt:lpstr>      Sergio Cesaratto (Professor, University of Siena) https://docenti-deps.unisi.it/sergiocesaratto/  Cesaratto@unisi.it </vt:lpstr>
      <vt:lpstr>Lecture 1/2: Endogenous and exogenous money. Systems of payments </vt:lpstr>
      <vt:lpstr> Hierarchy of currencies  </vt:lpstr>
      <vt:lpstr>We note that deposits are a liability for the bank; loans are an asset; reserves are also an asset held in a current account at the central bank.</vt:lpstr>
      <vt:lpstr>Interbank payments: Paolo makes a payment to Francesca</vt:lpstr>
      <vt:lpstr>Banks need reserves to meet reserve requirements (1% of deposits in the EMU) and because they use them in payments. Thus, when banks trust each other, they exchange reserves in the interbank market: banks with excess reserves sell them overnight to banks with excess reserves.</vt:lpstr>
      <vt:lpstr>The (in)famous TARGET2: how payments work in the Eurosystem</vt:lpstr>
      <vt:lpstr>How banks creates loans and deposits: loans generates deposits: The only proviso is that the client is reliable. This is the core of endogenous money theory</vt:lpstr>
      <vt:lpstr>Do banks need reserves to lend?</vt:lpstr>
      <vt:lpstr>How banknotes are generated?</vt:lpstr>
      <vt:lpstr>Endogenous money and mainstream economics</vt:lpstr>
      <vt:lpstr>The deposit multiplier</vt:lpstr>
      <vt:lpstr> Summing up the neoclassical exogenous money view: </vt:lpstr>
      <vt:lpstr>Real and monetary equilibria in neoclassical theory</vt:lpstr>
      <vt:lpstr>Endogenous money theory more consistent with Keynesian relationship between savings and investment</vt:lpstr>
      <vt:lpstr>Keynesian income multiplier and endogenous money </vt:lpstr>
      <vt:lpstr>We can also imagine that savers wish to hold part of their savings in securities (B), while in turn the investor issues securities to finance the investment on a longer term. In this way the investor returns at least part of the credit to the bank and the money initially created is thus destroyed.</vt:lpstr>
      <vt:lpstr>Keynes and endogenous money</vt:lpstr>
      <vt:lpstr>Lecture 3– Monetary policy: endogenous and exogenous monetary views</vt:lpstr>
      <vt:lpstr>The Central Bank menu. Let us focus on the operations used in “normal times”</vt:lpstr>
      <vt:lpstr>Interest rate policy: the corridor (normal times)</vt:lpstr>
      <vt:lpstr>How monetary policy works (in normal times)</vt:lpstr>
      <vt:lpstr>Monetary policy in a nutshell</vt:lpstr>
      <vt:lpstr>Balance sheet in normal times (assets: how central bank money is created; liabilities: where it stays)</vt:lpstr>
      <vt:lpstr>Balance sheet in normal times</vt:lpstr>
      <vt:lpstr>Conclusions on monetary policy in normal times: decoupling principle</vt:lpstr>
      <vt:lpstr>Conclusions on monetary policy in normal times: the role of reserves</vt:lpstr>
      <vt:lpstr>Non conventional policies: balance sheet policy in the context of the EMU crisis</vt:lpstr>
      <vt:lpstr>ECB balance sheet lengthens: from backing banks to backing sovereign debt</vt:lpstr>
      <vt:lpstr>Quantitative easing and floor system</vt:lpstr>
      <vt:lpstr>ECB de facto floor system </vt:lpstr>
      <vt:lpstr>Balance sheet in abnormal times</vt:lpstr>
      <vt:lpstr>The ECB strategic revision</vt:lpstr>
      <vt:lpstr>Implications</vt:lpstr>
      <vt:lpstr>Endogenous money and the autonomous non-capacity creating component of AD</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cesaratto</dc:creator>
  <cp:lastModifiedBy>sergio cesaratto</cp:lastModifiedBy>
  <cp:revision>65</cp:revision>
  <dcterms:created xsi:type="dcterms:W3CDTF">2021-06-10T05:38:23Z</dcterms:created>
  <dcterms:modified xsi:type="dcterms:W3CDTF">2024-11-01T06:32:31Z</dcterms:modified>
</cp:coreProperties>
</file>